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Predicting Pokémon Types with Clustering and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Justin Zhang, Isaac Baguisa, Alex Faassen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2025-04-09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Dimension Reduction: UMAP</a:t>
            </a:r>
          </a:p>
        </p:txBody>
      </p:sp>
      <p:pic>
        <p:nvPicPr>
          <p:cNvPr id="3" name="Picture 1" descr="Presentation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K-Means Clustering</a:t>
            </a:r>
          </a:p>
        </p:txBody>
      </p:sp>
      <p:pic>
        <p:nvPicPr>
          <p:cNvPr id="3" name="Picture 1" descr="Presentation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Clustering Accuracies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Accuracy_Stats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Accuracy_Image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0.5243446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0.1810237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K-means++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0.5293383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0.1747815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Weighted 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0.2034956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0.1423221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Optimal K-means K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0.1722846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0.1473159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Clustering Accuracy Comparison: Stats vs Image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 Assignments for Stats Data</a:t>
            </a:r>
          </a:p>
        </p:txBody>
      </p:sp>
      <p:pic>
        <p:nvPicPr>
          <p:cNvPr id="3" name="Picture 1" descr="Figures/clustering_assignments_sta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193800"/>
            <a:ext cx="6540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 Assignments for Image Data</a:t>
            </a:r>
          </a:p>
        </p:txBody>
      </p:sp>
      <p:pic>
        <p:nvPicPr>
          <p:cNvPr id="3" name="Picture 1" descr="Figures/clustering_assignments_img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08100" y="1193800"/>
            <a:ext cx="6540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Clustering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Stats cluster primary types better than images</a:t>
            </a:r>
          </a:p>
          <a:p>
            <a:pPr lvl="1"/>
            <a:r>
              <a:t>at best clustering classified 52% of Pokemon type</a:t>
            </a:r>
          </a:p>
          <a:p>
            <a:pPr lvl="0"/>
            <a:r>
              <a:t>Limitations include imbalanced data among Pokemon types, which can be accounted for in Supervised Models</a:t>
            </a:r>
          </a:p>
          <a:p>
            <a:pPr lvl="0"/>
            <a:r>
              <a:t>Structure of the data may not capture the complexity of the Pokemon types in a way that creates efficient and distinct clusters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Supervised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Main purposes:</a:t>
            </a:r>
          </a:p>
          <a:p>
            <a:pPr lvl="1"/>
            <a:r>
              <a:t>Baseline accuracy measurement for clustering analysis</a:t>
            </a:r>
          </a:p>
          <a:p>
            <a:pPr lvl="1"/>
            <a:r>
              <a:t>Determine whether there are distinguishable features for each type</a:t>
            </a:r>
          </a:p>
          <a:p>
            <a:pPr lvl="0"/>
            <a:r>
              <a:t>2 models:</a:t>
            </a:r>
          </a:p>
          <a:p>
            <a:pPr lvl="1"/>
            <a:r>
              <a:t>Linear Discriminant Analysis</a:t>
            </a:r>
          </a:p>
          <a:p>
            <a:pPr lvl="1"/>
            <a:r>
              <a:t>Gradient Boosting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PCA reduced datasets</a:t>
            </a:r>
          </a:p>
          <a:p>
            <a:pPr lvl="0"/>
            <a:r>
              <a:t>80-20 train-test split, stratified for Pokemon types</a:t>
            </a:r>
          </a:p>
          <a:p>
            <a:pPr lvl="0"/>
            <a:r>
              <a:rPr b="1"/>
              <a:t>Linear Discriminant Analysis:</a:t>
            </a:r>
          </a:p>
          <a:p>
            <a:pPr lvl="1"/>
            <a:r>
              <a:t>full analysis and rank-reduced DA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𝐿</m:t>
                </m:r>
                <m:r>
                  <a:rPr>
                    <a:latin typeface="Cambria Math" panose="02040503050406030204" pitchFamily="18" charset="0"/>
                  </a:rPr>
                  <m:t>=1,...,10</m:t>
                </m:r>
              </m:oMath>
            </a14:m>
            <a:endParaRPr/>
          </a:p>
          <a:p>
            <a:pPr lvl="1"/>
            <a:r>
              <a:t>Relatively robust to outliers</a:t>
            </a:r>
          </a:p>
          <a:p>
            <a:pPr lvl="0"/>
            <a:r>
              <a:rPr b="1"/>
              <a:t>Gradient Boosting:</a:t>
            </a:r>
          </a:p>
          <a:p>
            <a:pPr lvl="1"/>
            <a:r>
              <a:t>Tuned for learning rate, max depth = 3, itertions = 100</a:t>
            </a:r>
          </a:p>
          <a:p>
            <a:pPr lvl="1"/>
            <a:r>
              <a:t>Good with non-linear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LDA: Full</a:t>
            </a:r>
          </a:p>
        </p:txBody>
      </p:sp>
      <p:pic>
        <p:nvPicPr>
          <p:cNvPr id="3" name="Picture 1" descr="Presentation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LDA Accuracy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accuracy_train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accuracy_test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0.4574132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0.4371257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0.6167192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0.5808383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0.7176656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0.6886228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0.8091483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0.7904192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0.8454259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0.8263473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0.8517350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0.8383234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0.8738170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0.8622754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0.8864353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0.8862275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LDA Accuracy for Stats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Motivation:</a:t>
            </a:r>
            <a:r>
              <a:t> Nostalgia, popularity, and an interesting, numerically-structured game design.</a:t>
            </a:r>
          </a:p>
          <a:p>
            <a:pPr marL="0" lvl="0" indent="0">
              <a:buNone/>
            </a:pPr>
            <a:r>
              <a:rPr b="1"/>
              <a:t>Pokémon Typing:</a:t>
            </a:r>
            <a:r>
              <a:t> Game mechanic (i.e. pairwise interactions), but also a conceptual grouping based on traits like colour, strength, and theme.</a:t>
            </a:r>
          </a:p>
          <a:p>
            <a:pPr marL="0" lvl="0" indent="0">
              <a:buNone/>
            </a:pPr>
            <a:r>
              <a:rPr i="1"/>
              <a:t>Can clustering and classification methods uncover or predict a Pokémon’s type based on its image and statistical features?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LDA Accuracy: By Generation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0420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gen1-train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gen2-train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gen3-train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gen4-train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gen1-test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gen2-test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gen3-test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gen4-test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0.9824561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0.9459459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0.970297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0.9480519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0.9189189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0.6923077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0.7647059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0.5333333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0.9912281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0.960396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0.9870130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0.9189189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0.7692308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0.8235294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0.6000000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0.9912281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0.970297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0.9870130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0.9189189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0.8076923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0.8529412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0.6333333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0.9912281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0.970297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0.9189189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0.8076923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0.8235294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0.6333333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LDA Accuracy for Stats Data - by Generation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Gradient Boosting: Results</a:t>
            </a:r>
          </a:p>
        </p:txBody>
      </p:sp>
      <p:pic>
        <p:nvPicPr>
          <p:cNvPr id="3" name="Picture 1" descr="Presentation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Gradient Boosting Accuracy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shrinkage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train_accuracy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test_accuracy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0.7271293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0.6047904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0.9968454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0.8143713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0.8383234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Gradient Boosting Accuracy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Limitation: Non-uniformity in Pokemon types</a:t>
            </a:r>
          </a:p>
        </p:txBody>
      </p:sp>
      <p:pic>
        <p:nvPicPr>
          <p:cNvPr id="3" name="Picture 1" descr="Presentation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Limitation: Dual Typing</a:t>
            </a:r>
          </a:p>
        </p:txBody>
      </p:sp>
      <p:pic>
        <p:nvPicPr>
          <p:cNvPr id="3" name="Picture 1" descr="Presentation_files/figure-pptx/unnamed-chunk-1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Computation of classification accuracy</a:t>
            </a:r>
          </a:p>
          <a:p>
            <a:pPr lvl="1"/>
            <a:r>
              <a:t>non-uniformity of Pokemon types</a:t>
            </a:r>
          </a:p>
          <a:p>
            <a:pPr lvl="0"/>
            <a:r>
              <a:t>Use of ‘against_(type)’ variables -inflates accuracy by ~20%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Tackle the limitations and biases we mentioned</a:t>
            </a:r>
          </a:p>
          <a:p>
            <a:pPr lvl="0"/>
            <a:r>
              <a:t>Consider confounding variables with (ex. is_legendary)</a:t>
            </a:r>
          </a:p>
          <a:p>
            <a:pPr lvl="0"/>
            <a:r>
              <a:t>Use descriptional image stats rather then image pixels directly</a:t>
            </a:r>
          </a:p>
          <a:p>
            <a:pPr lvl="0"/>
            <a:r>
              <a:t>Cross validation on Pokemon generation</a:t>
            </a:r>
          </a:p>
          <a:p>
            <a:pPr lvl="0"/>
            <a:r>
              <a:t>Try other models - ex. GMM for clustering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Pikachu and Charizard</a:t>
            </a:r>
          </a:p>
        </p:txBody>
      </p:sp>
      <p:pic>
        <p:nvPicPr>
          <p:cNvPr id="3" name="Picture 1" descr="Presentation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From generations 1-7:</a:t>
            </a:r>
          </a:p>
          <a:p>
            <a:pPr marL="342900" lvl="0" indent="-342900">
              <a:buAutoNum type="arabicPeriod"/>
            </a:pPr>
            <a:r>
              <a:rPr b="1"/>
              <a:t>Image Dataset:</a:t>
            </a:r>
            <a:r>
              <a:t> 809 Pokémon, 120 x 120 PNGs with RGBA</a:t>
            </a:r>
          </a:p>
          <a:p>
            <a:pPr marL="342900" lvl="0" indent="-342900">
              <a:buAutoNum type="arabicPeriod"/>
            </a:pPr>
            <a:r>
              <a:rPr b="1"/>
              <a:t>Stats Dataset:</a:t>
            </a:r>
            <a:r>
              <a:t> 801 Pokémon, 41 numerical features (e.g. </a:t>
            </a:r>
            <a:r>
              <a:rPr>
                <a:latin typeface="Courier"/>
              </a:rPr>
              <a:t>hp</a:t>
            </a:r>
            <a:r>
              <a:t>, </a:t>
            </a:r>
            <a:r>
              <a:rPr>
                <a:latin typeface="Courier"/>
              </a:rPr>
              <a:t>attack</a:t>
            </a:r>
            <a:r>
              <a:t>, </a:t>
            </a:r>
            <a:r>
              <a:rPr>
                <a:latin typeface="Courier"/>
              </a:rPr>
              <a:t>sp_defense</a:t>
            </a:r>
            <a:r>
              <a:t>, etc.)</a:t>
            </a:r>
          </a:p>
          <a:p>
            <a:pPr marL="0" lvl="0" indent="0">
              <a:buNone/>
            </a:pPr>
            <a:r>
              <a:rPr b="1"/>
              <a:t>Pre-processing:</a:t>
            </a:r>
            <a:r>
              <a:t> Flattened RGB image vectors (43,200 features); matched and cleaned datasets (801 shared Pokémon).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Stats</a:t>
            </a:r>
          </a:p>
        </p:txBody>
      </p:sp>
      <p:pic>
        <p:nvPicPr>
          <p:cNvPr id="3" name="Picture 1" descr="Presentation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Primary Type Distribution</a:t>
            </a:r>
          </a:p>
        </p:txBody>
      </p:sp>
      <p:pic>
        <p:nvPicPr>
          <p:cNvPr id="3" name="Picture 1" descr="Present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Dimension reduction:</a:t>
            </a:r>
            <a:r>
              <a:t> PCA</a:t>
            </a:r>
          </a:p>
          <a:p>
            <a:pPr lvl="1"/>
            <a:r>
              <a:t>Images and Stats</a:t>
            </a:r>
          </a:p>
          <a:p>
            <a:pPr lvl="0"/>
            <a:r>
              <a:rPr b="1"/>
              <a:t>Clustering:</a:t>
            </a:r>
            <a:r>
              <a:t> k-means</a:t>
            </a:r>
          </a:p>
          <a:p>
            <a:pPr lvl="0"/>
            <a:r>
              <a:rPr b="1"/>
              <a:t>Classification:</a:t>
            </a:r>
            <a:r>
              <a:t> LDA, Gradient boosting</a:t>
            </a:r>
          </a:p>
          <a:p>
            <a:pPr lvl="1"/>
            <a:r>
              <a:t>For comparison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Dimension Reduction: PCA</a:t>
            </a:r>
          </a:p>
        </p:txBody>
      </p:sp>
      <p:pic>
        <p:nvPicPr>
          <p:cNvPr id="3" name="Picture 1" descr="Presentation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Image Compression</a:t>
            </a:r>
          </a:p>
        </p:txBody>
      </p:sp>
      <p:pic>
        <p:nvPicPr>
          <p:cNvPr id="3" name="Picture 1" descr="Presentation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On-screen Show (16:9)</PresentationFormat>
  <Paragraphs>168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Courier</vt:lpstr>
      <vt:lpstr>Office Theme</vt:lpstr>
      <vt:lpstr>Predicting Pokémon Types with Clustering and Classification</vt:lpstr>
      <vt:lpstr>Introduction</vt:lpstr>
      <vt:lpstr>Example: Pikachu and Charizard</vt:lpstr>
      <vt:lpstr>Data Description</vt:lpstr>
      <vt:lpstr>Stats</vt:lpstr>
      <vt:lpstr>Primary Type Distribution</vt:lpstr>
      <vt:lpstr>Methods</vt:lpstr>
      <vt:lpstr>Image Dimension Reduction: PCA</vt:lpstr>
      <vt:lpstr>Example: Image Compression</vt:lpstr>
      <vt:lpstr>Image Dimension Reduction: UMAP</vt:lpstr>
      <vt:lpstr>K-Means Clustering</vt:lpstr>
      <vt:lpstr>Clustering Accuracies</vt:lpstr>
      <vt:lpstr>Cluster Assignments for Stats Data</vt:lpstr>
      <vt:lpstr>Cluster Assignments for Image Data</vt:lpstr>
      <vt:lpstr>Clustering Takeaways</vt:lpstr>
      <vt:lpstr>Supervised Model</vt:lpstr>
      <vt:lpstr>Methods</vt:lpstr>
      <vt:lpstr>LDA: Full</vt:lpstr>
      <vt:lpstr>LDA Accuracy</vt:lpstr>
      <vt:lpstr>LDA Accuracy: By Generation</vt:lpstr>
      <vt:lpstr>Gradient Boosting: Results</vt:lpstr>
      <vt:lpstr>Gradient Boosting Accuracy</vt:lpstr>
      <vt:lpstr>Limitation: Non-uniformity in Pokemon types</vt:lpstr>
      <vt:lpstr>Limitation: Dual Typing</vt:lpstr>
      <vt:lpstr>Biases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Pokémon Types with Clustering and Classification</dc:title>
  <dc:creator>Justin Zhang, Isaac Baguisa, Alex Faassen</dc:creator>
  <cp:keywords/>
  <cp:lastModifiedBy>Alex Faassen</cp:lastModifiedBy>
  <cp:revision>1</cp:revision>
  <dcterms:created xsi:type="dcterms:W3CDTF">2025-04-09T02:37:58Z</dcterms:created>
  <dcterms:modified xsi:type="dcterms:W3CDTF">2025-04-09T02:38:49Z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2025-04-09</vt:lpwstr>
  </property>
  <property fmtid="{D5CDD505-2E9C-101B-9397-08002B2CF9AE}" pid="3" name="output">
    <vt:lpwstr>powerpoint_presentation</vt:lpwstr>
  </property>
</Properties>
</file>