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3" r:id="rId4"/>
    <p:sldId id="264" r:id="rId5"/>
    <p:sldId id="258" r:id="rId6"/>
    <p:sldId id="257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5C723173-14DC-48FF-871A-35877E868381}">
          <p14:sldIdLst>
            <p14:sldId id="256"/>
            <p14:sldId id="272"/>
            <p14:sldId id="263"/>
            <p14:sldId id="264"/>
            <p14:sldId id="258"/>
            <p14:sldId id="257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7B49-0E5D-4B85-9129-EACC3B30DD8B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33B70-E386-4278-987B-0A29E81D16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7B49-0E5D-4B85-9129-EACC3B30DD8B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33B70-E386-4278-987B-0A29E81D16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65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7B49-0E5D-4B85-9129-EACC3B30DD8B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33B70-E386-4278-987B-0A29E81D16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31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7B49-0E5D-4B85-9129-EACC3B30DD8B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33B70-E386-4278-987B-0A29E81D16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23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7B49-0E5D-4B85-9129-EACC3B30DD8B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33B70-E386-4278-987B-0A29E81D16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69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7B49-0E5D-4B85-9129-EACC3B30DD8B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33B70-E386-4278-987B-0A29E81D16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78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7B49-0E5D-4B85-9129-EACC3B30DD8B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33B70-E386-4278-987B-0A29E81D16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02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7B49-0E5D-4B85-9129-EACC3B30DD8B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33B70-E386-4278-987B-0A29E81D16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2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7B49-0E5D-4B85-9129-EACC3B30DD8B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33B70-E386-4278-987B-0A29E81D16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59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7B49-0E5D-4B85-9129-EACC3B30DD8B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33B70-E386-4278-987B-0A29E81D16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46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7B49-0E5D-4B85-9129-EACC3B30DD8B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33B70-E386-4278-987B-0A29E81D16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57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67B49-0E5D-4B85-9129-EACC3B30DD8B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3B70-E386-4278-987B-0A29E81D16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74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354975"/>
            <a:ext cx="9144000" cy="2154988"/>
          </a:xfrm>
        </p:spPr>
        <p:txBody>
          <a:bodyPr/>
          <a:lstStyle/>
          <a:p>
            <a:r>
              <a:rPr lang="ru-RU" dirty="0"/>
              <a:t>Развитие продаж. Общее видение</a:t>
            </a:r>
          </a:p>
        </p:txBody>
      </p:sp>
    </p:spTree>
    <p:extLst>
      <p:ext uri="{BB962C8B-B14F-4D97-AF65-F5344CB8AC3E}">
        <p14:creationId xmlns:p14="http://schemas.microsoft.com/office/powerpoint/2010/main" val="145356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итогу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  <a:p>
            <a:r>
              <a:rPr lang="ru-RU" dirty="0"/>
              <a:t>Выявим стабильные, растущие и </a:t>
            </a:r>
            <a:r>
              <a:rPr lang="ru-RU" dirty="0" err="1"/>
              <a:t>стагнирующие</a:t>
            </a:r>
            <a:r>
              <a:rPr lang="ru-RU" dirty="0"/>
              <a:t> продукты на рынке и распределим ресурсы по приоритетам</a:t>
            </a:r>
          </a:p>
          <a:p>
            <a:r>
              <a:rPr lang="ru-RU" dirty="0"/>
              <a:t>Подскажем, что можно предложить новому клиенту с высокой вероятностью успеха</a:t>
            </a:r>
          </a:p>
          <a:p>
            <a:r>
              <a:rPr lang="ru-RU" dirty="0"/>
              <a:t>Найдем скрытые резервы роста продаж текущим клиентам, </a:t>
            </a:r>
            <a:r>
              <a:rPr lang="en-US" dirty="0"/>
              <a:t> </a:t>
            </a:r>
            <a:r>
              <a:rPr lang="ru-RU" dirty="0"/>
              <a:t>поможем ПМ</a:t>
            </a:r>
            <a:r>
              <a:rPr lang="en-US" dirty="0"/>
              <a:t>,</a:t>
            </a:r>
            <a:r>
              <a:rPr lang="ru-RU" dirty="0"/>
              <a:t> менеджерам и технологам на системном уровне ставить </a:t>
            </a:r>
            <a:r>
              <a:rPr lang="en-US" dirty="0"/>
              <a:t>SMART</a:t>
            </a:r>
            <a:r>
              <a:rPr lang="ru-RU" dirty="0"/>
              <a:t> задачи друг другу</a:t>
            </a:r>
          </a:p>
          <a:p>
            <a:r>
              <a:rPr lang="ru-RU" dirty="0"/>
              <a:t>Обобщим результаты прошлой работы технологов(наших и клиентов) и менеджеров для новых проектов</a:t>
            </a:r>
          </a:p>
        </p:txBody>
      </p:sp>
    </p:spTree>
    <p:extLst>
      <p:ext uri="{BB962C8B-B14F-4D97-AF65-F5344CB8AC3E}">
        <p14:creationId xmlns:p14="http://schemas.microsoft.com/office/powerpoint/2010/main" val="286561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FEA4E0-F067-4E99-96F0-E24DC865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компании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148A2E-A4A4-4735-B77C-13348DABC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Компания – один из лидеров российского рынка по поставкам ингредиентов для пищевой промышленности.</a:t>
            </a:r>
          </a:p>
          <a:p>
            <a:r>
              <a:rPr lang="ru-RU" dirty="0"/>
              <a:t>Для задач развития в компании есть технологический отдел, </a:t>
            </a:r>
            <a:r>
              <a:rPr lang="ru-RU" dirty="0" err="1"/>
              <a:t>продакт</a:t>
            </a:r>
            <a:r>
              <a:rPr lang="ru-RU" dirty="0"/>
              <a:t>-менеджеры, отвечающие за свои товарные группы и отдел продаж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60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6936"/>
            <a:ext cx="10515600" cy="1325563"/>
          </a:xfrm>
        </p:spPr>
        <p:txBody>
          <a:bodyPr/>
          <a:lstStyle/>
          <a:p>
            <a:r>
              <a:rPr lang="ru-RU" dirty="0"/>
              <a:t>Проблематика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32499"/>
            <a:ext cx="10515600" cy="4351338"/>
          </a:xfrm>
        </p:spPr>
        <p:txBody>
          <a:bodyPr/>
          <a:lstStyle/>
          <a:p>
            <a:r>
              <a:rPr lang="ru-RU" dirty="0"/>
              <a:t>Низкая степень проработки клиентов сегмента С в связи с трудоемкостью, </a:t>
            </a:r>
            <a:r>
              <a:rPr lang="ru-RU" b="1" dirty="0"/>
              <a:t>многие клиенты просто не заводятся в базу</a:t>
            </a:r>
          </a:p>
          <a:p>
            <a:r>
              <a:rPr lang="ru-RU" b="1" dirty="0"/>
              <a:t>Сложность получения комплексной информации </a:t>
            </a:r>
            <a:r>
              <a:rPr lang="ru-RU" dirty="0"/>
              <a:t>о подходящих ингредиентах в ассортименте компании для того или иного конечного продукта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80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Дополнить функционал системы управления продуктами (с минимальными вмешательством в сам процесс), таким образом, чтобы система помогала способным</a:t>
            </a:r>
            <a:r>
              <a:rPr lang="en-US" dirty="0"/>
              <a:t> </a:t>
            </a:r>
            <a:r>
              <a:rPr lang="ru-RU" dirty="0"/>
              <a:t>и мотивированным сотрудникам быть максимально эффективными</a:t>
            </a:r>
          </a:p>
          <a:p>
            <a:endParaRPr lang="ru-RU" dirty="0"/>
          </a:p>
          <a:p>
            <a:r>
              <a:rPr lang="ru-RU" dirty="0"/>
              <a:t>Обобщить опыт продавцов, ПМ и технологов в продвижении продукта  и сделать его доступным</a:t>
            </a:r>
          </a:p>
        </p:txBody>
      </p:sp>
    </p:spTree>
    <p:extLst>
      <p:ext uri="{BB962C8B-B14F-4D97-AF65-F5344CB8AC3E}">
        <p14:creationId xmlns:p14="http://schemas.microsoft.com/office/powerpoint/2010/main" val="191720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производят клиенты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9022" y="1690688"/>
            <a:ext cx="10515600" cy="4351338"/>
          </a:xfrm>
        </p:spPr>
        <p:txBody>
          <a:bodyPr/>
          <a:lstStyle/>
          <a:p>
            <a:r>
              <a:rPr lang="ru-RU" dirty="0"/>
              <a:t>Проставляем номенклатуру продукции каждому клиенту (что он производит)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Эссен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Майонез</a:t>
            </a:r>
            <a:r>
              <a:rPr lang="ru-RU" dirty="0"/>
              <a:t>,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Корпусные конфеты</a:t>
            </a:r>
            <a:r>
              <a:rPr lang="ru-RU" dirty="0"/>
              <a:t>,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Кетчуп</a:t>
            </a:r>
            <a:r>
              <a:rPr lang="ru-RU" dirty="0"/>
              <a:t>, </a:t>
            </a:r>
            <a:r>
              <a:rPr lang="ru-RU" dirty="0">
                <a:solidFill>
                  <a:srgbClr val="0070C0"/>
                </a:solidFill>
              </a:rPr>
              <a:t>Жевательная карамель</a:t>
            </a:r>
            <a:r>
              <a:rPr lang="ru-RU" dirty="0"/>
              <a:t>,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Соусы</a:t>
            </a:r>
          </a:p>
        </p:txBody>
      </p:sp>
    </p:spTree>
    <p:extLst>
      <p:ext uri="{BB962C8B-B14F-4D97-AF65-F5344CB8AC3E}">
        <p14:creationId xmlns:p14="http://schemas.microsoft.com/office/powerpoint/2010/main" val="361178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Куда идут ингредиенты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Проставляем напротив используемого клиентом ингредиента готовый продукт по закрытому списку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Сгущенное молоко 675995 – Эссен – </a:t>
            </a:r>
            <a:r>
              <a:rPr lang="ru-RU" dirty="0">
                <a:solidFill>
                  <a:srgbClr val="0070C0"/>
                </a:solidFill>
              </a:rPr>
              <a:t>Жевательная карамель</a:t>
            </a:r>
          </a:p>
          <a:p>
            <a:pPr marL="0" indent="0">
              <a:buNone/>
            </a:pPr>
            <a:r>
              <a:rPr lang="ru-RU" dirty="0"/>
              <a:t>Карамель 653281– Азовская КФ – </a:t>
            </a:r>
            <a:r>
              <a:rPr lang="ru-RU" dirty="0">
                <a:solidFill>
                  <a:srgbClr val="0070C0"/>
                </a:solidFill>
              </a:rPr>
              <a:t>Жевательная карамель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0429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Составляем «живые» портфолио. Шаг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0237"/>
          </a:xfrm>
        </p:spPr>
        <p:txBody>
          <a:bodyPr/>
          <a:lstStyle/>
          <a:p>
            <a:r>
              <a:rPr lang="ru-RU" dirty="0"/>
              <a:t>На основании введенных данных получаем каркас будущего </a:t>
            </a:r>
            <a:r>
              <a:rPr lang="ru-RU" dirty="0" err="1"/>
              <a:t>самообновляющегося</a:t>
            </a:r>
            <a:r>
              <a:rPr lang="ru-RU" dirty="0"/>
              <a:t> портфолио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Жевательная карамель</a:t>
            </a:r>
            <a:r>
              <a:rPr lang="en-US" dirty="0">
                <a:solidFill>
                  <a:srgbClr val="0070C0"/>
                </a:solidFill>
              </a:rPr>
              <a:t>: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sz="1600" u="sng" dirty="0">
                <a:solidFill>
                  <a:schemeClr val="tx2">
                    <a:lumMod val="75000"/>
                  </a:schemeClr>
                </a:solidFill>
              </a:rPr>
              <a:t>Успешно продается</a:t>
            </a:r>
            <a:r>
              <a:rPr lang="en-US" sz="1600" u="sng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ru-RU" dirty="0"/>
              <a:t>Сгущенное молоко 675995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Карамель 653281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77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931025" y="4538749"/>
            <a:ext cx="9867208" cy="142978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618807" y="4120342"/>
            <a:ext cx="3807229" cy="59584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037512" y="3286399"/>
            <a:ext cx="3807229" cy="142978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Составляем «живые» портфолио. Шаг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Дополняем комментариями, дозировками и предложениями технологов и коллег из филиалов</a:t>
            </a:r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Жевательная карамель</a:t>
            </a:r>
            <a:r>
              <a:rPr lang="en-US" dirty="0">
                <a:solidFill>
                  <a:srgbClr val="0070C0"/>
                </a:solidFill>
              </a:rPr>
              <a:t>: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sz="1600" u="sng" dirty="0">
                <a:solidFill>
                  <a:schemeClr val="tx2">
                    <a:lumMod val="75000"/>
                  </a:schemeClr>
                </a:solidFill>
              </a:rPr>
              <a:t>Успешно продается</a:t>
            </a:r>
            <a:r>
              <a:rPr lang="en-US" sz="1600" u="sng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ru-RU" dirty="0"/>
              <a:t>Сгущенное молоко 675995 </a:t>
            </a:r>
            <a:r>
              <a:rPr lang="ru-RU" sz="2400" i="1" dirty="0"/>
              <a:t>Копылова Л</a:t>
            </a:r>
            <a:r>
              <a:rPr lang="en-US" sz="2400" i="1" dirty="0"/>
              <a:t>: </a:t>
            </a:r>
            <a:r>
              <a:rPr lang="ru-RU" sz="2400" i="1" dirty="0"/>
              <a:t>Дозировка 0,2%</a:t>
            </a:r>
            <a:endParaRPr lang="en-US" sz="2400" i="1" dirty="0"/>
          </a:p>
          <a:p>
            <a:pPr marL="0" indent="0">
              <a:buNone/>
            </a:pPr>
            <a:r>
              <a:rPr lang="ru-RU" dirty="0"/>
              <a:t>Карамель 653281 </a:t>
            </a:r>
            <a:r>
              <a:rPr lang="ru-RU" sz="2400" i="1" dirty="0"/>
              <a:t>Скачевская Е</a:t>
            </a:r>
            <a:r>
              <a:rPr lang="en-US" sz="2400" i="1" dirty="0"/>
              <a:t>: </a:t>
            </a:r>
            <a:r>
              <a:rPr lang="ru-RU" sz="2400" i="1" dirty="0"/>
              <a:t>Дозировка 0,1%</a:t>
            </a:r>
          </a:p>
          <a:p>
            <a:pPr marL="0" indent="0">
              <a:buNone/>
            </a:pPr>
            <a:r>
              <a:rPr lang="ru-RU" sz="1600" u="sng" dirty="0">
                <a:solidFill>
                  <a:schemeClr val="tx2">
                    <a:lumMod val="75000"/>
                  </a:schemeClr>
                </a:solidFill>
              </a:rPr>
              <a:t>Рекомендации коллег</a:t>
            </a:r>
            <a:r>
              <a:rPr lang="en-US" sz="1600" u="sng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ru-RU" dirty="0"/>
              <a:t>Сливки-молоко 655136</a:t>
            </a:r>
            <a:r>
              <a:rPr lang="en-US" dirty="0"/>
              <a:t>: </a:t>
            </a:r>
            <a:r>
              <a:rPr lang="ru-RU" sz="2400" i="1" dirty="0"/>
              <a:t>Вильготская И</a:t>
            </a:r>
            <a:r>
              <a:rPr lang="en-US" sz="2400" i="1" dirty="0"/>
              <a:t>: </a:t>
            </a:r>
            <a:r>
              <a:rPr lang="ru-RU" sz="2400" i="1" dirty="0"/>
              <a:t>Дозировка 0,1%, очень вкусно, держится долго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479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73331" y="4987636"/>
            <a:ext cx="7647709" cy="142978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Составляем «живые» портфолио. Шаг 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0875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Добавляем портфолио от ПМ</a:t>
            </a:r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Жевательная карамель</a:t>
            </a:r>
            <a:r>
              <a:rPr lang="en-US" dirty="0">
                <a:solidFill>
                  <a:srgbClr val="0070C0"/>
                </a:solidFill>
              </a:rPr>
              <a:t>: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sz="1600" u="sng" dirty="0">
                <a:solidFill>
                  <a:schemeClr val="tx2">
                    <a:lumMod val="75000"/>
                  </a:schemeClr>
                </a:solidFill>
              </a:rPr>
              <a:t>Успешно продается</a:t>
            </a:r>
            <a:r>
              <a:rPr lang="en-US" sz="1600" u="sng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r>
              <a:rPr lang="ru-RU" dirty="0"/>
              <a:t>Сгущенное молоко 675995 </a:t>
            </a:r>
            <a:r>
              <a:rPr lang="ru-RU" sz="2400" i="1" dirty="0"/>
              <a:t>Копылова Л</a:t>
            </a:r>
            <a:r>
              <a:rPr lang="en-US" sz="2400" i="1" dirty="0"/>
              <a:t>: </a:t>
            </a:r>
            <a:r>
              <a:rPr lang="ru-RU" sz="2400" i="1" dirty="0"/>
              <a:t>Дозировка 0,2%</a:t>
            </a:r>
            <a:endParaRPr lang="en-US" sz="2400" i="1" dirty="0"/>
          </a:p>
          <a:p>
            <a:r>
              <a:rPr lang="ru-RU" dirty="0"/>
              <a:t>Карамель 653281 </a:t>
            </a:r>
            <a:r>
              <a:rPr lang="ru-RU" sz="2400" i="1" dirty="0"/>
              <a:t>Скачевская Е</a:t>
            </a:r>
            <a:r>
              <a:rPr lang="en-US" sz="2400" i="1" dirty="0"/>
              <a:t>: </a:t>
            </a:r>
            <a:r>
              <a:rPr lang="ru-RU" sz="2400" i="1" dirty="0"/>
              <a:t>Дозировка 0,1%</a:t>
            </a:r>
          </a:p>
          <a:p>
            <a:pPr marL="0" indent="0">
              <a:buNone/>
            </a:pPr>
            <a:r>
              <a:rPr lang="ru-RU" sz="1600" u="sng" dirty="0">
                <a:solidFill>
                  <a:schemeClr val="tx2">
                    <a:lumMod val="75000"/>
                  </a:schemeClr>
                </a:solidFill>
              </a:rPr>
              <a:t>Рекомендации коллег</a:t>
            </a:r>
            <a:r>
              <a:rPr lang="en-US" sz="1600" u="sng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r>
              <a:rPr lang="ru-RU" dirty="0"/>
              <a:t>Сливки-молоко 655136</a:t>
            </a:r>
            <a:r>
              <a:rPr lang="en-US" dirty="0"/>
              <a:t>: </a:t>
            </a:r>
            <a:r>
              <a:rPr lang="ru-RU" sz="2400" i="1" dirty="0"/>
              <a:t>Вильготская И</a:t>
            </a:r>
            <a:r>
              <a:rPr lang="en-US" sz="2400" i="1" dirty="0"/>
              <a:t>: </a:t>
            </a:r>
            <a:r>
              <a:rPr lang="ru-RU" sz="2400" i="1" dirty="0"/>
              <a:t>Дозировка 0,1%, очень вкусно, держится долго</a:t>
            </a:r>
          </a:p>
          <a:p>
            <a:pPr marL="0" indent="0">
              <a:buNone/>
            </a:pPr>
            <a:r>
              <a:rPr lang="ru-RU" sz="1600" u="sng" dirty="0">
                <a:solidFill>
                  <a:schemeClr val="tx2">
                    <a:lumMod val="75000"/>
                  </a:schemeClr>
                </a:solidFill>
              </a:rPr>
              <a:t>Рекомендации ПМ</a:t>
            </a:r>
            <a:r>
              <a:rPr lang="en-US" sz="1600" u="sng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r>
              <a:rPr lang="ru-RU" dirty="0"/>
              <a:t>Вареная сгущенка 694130</a:t>
            </a:r>
            <a:r>
              <a:rPr lang="en-US" dirty="0"/>
              <a:t> </a:t>
            </a:r>
            <a:r>
              <a:rPr lang="ru-RU" sz="2400" i="1" dirty="0"/>
              <a:t>Морина А</a:t>
            </a:r>
            <a:r>
              <a:rPr lang="en-US" sz="2400" i="1" dirty="0"/>
              <a:t>: </a:t>
            </a:r>
            <a:r>
              <a:rPr lang="ru-RU" sz="2400" i="1" dirty="0"/>
              <a:t>Дозировка 0,1%</a:t>
            </a:r>
          </a:p>
          <a:p>
            <a:r>
              <a:rPr lang="ru-RU" dirty="0"/>
              <a:t>Желатин </a:t>
            </a:r>
            <a:r>
              <a:rPr lang="en-US" dirty="0"/>
              <a:t>Jellify</a:t>
            </a:r>
            <a:r>
              <a:rPr lang="ru-RU" dirty="0"/>
              <a:t> </a:t>
            </a:r>
            <a:r>
              <a:rPr lang="ru-RU" sz="2400" i="1" dirty="0"/>
              <a:t>Жуклинец А</a:t>
            </a:r>
            <a:r>
              <a:rPr lang="en-US" sz="2400" i="1" dirty="0"/>
              <a:t>: </a:t>
            </a:r>
            <a:r>
              <a:rPr lang="ru-RU" sz="2400" i="1" dirty="0"/>
              <a:t>Дозировка</a:t>
            </a:r>
            <a:r>
              <a:rPr lang="en-US" sz="2400" i="1" dirty="0"/>
              <a:t> 0,65%</a:t>
            </a:r>
            <a:endParaRPr lang="ru-RU" sz="2400" i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9291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30193</TotalTime>
  <Words>394</Words>
  <Application>Microsoft Office PowerPoint</Application>
  <PresentationFormat>Широкоэкранный</PresentationFormat>
  <Paragraphs>53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Развитие продаж. Общее видение</vt:lpstr>
      <vt:lpstr>Описание компании</vt:lpstr>
      <vt:lpstr>Проблематика</vt:lpstr>
      <vt:lpstr>Задачи</vt:lpstr>
      <vt:lpstr>Что производят клиенты</vt:lpstr>
      <vt:lpstr>Куда идут ингредиенты</vt:lpstr>
      <vt:lpstr>Составляем «живые» портфолио. Шаг 1</vt:lpstr>
      <vt:lpstr>Составляем «живые» портфолио. Шаг 2</vt:lpstr>
      <vt:lpstr>Составляем «живые» портфолио. Шаг 3</vt:lpstr>
      <vt:lpstr>По итогу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Фадин Александр</dc:creator>
  <cp:lastModifiedBy>Александр Фадин</cp:lastModifiedBy>
  <cp:revision>47</cp:revision>
  <dcterms:created xsi:type="dcterms:W3CDTF">2019-07-15T08:19:15Z</dcterms:created>
  <dcterms:modified xsi:type="dcterms:W3CDTF">2020-01-11T08:43:02Z</dcterms:modified>
</cp:coreProperties>
</file>