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  <p:sldMasterId id="2147483684" r:id="rId2"/>
  </p:sldMasterIdLst>
  <p:notesMasterIdLst>
    <p:notesMasterId r:id="rId36"/>
  </p:notesMasterIdLst>
  <p:handoutMasterIdLst>
    <p:handoutMasterId r:id="rId37"/>
  </p:handoutMasterIdLst>
  <p:sldIdLst>
    <p:sldId id="320" r:id="rId3"/>
    <p:sldId id="360" r:id="rId4"/>
    <p:sldId id="326" r:id="rId5"/>
    <p:sldId id="296" r:id="rId6"/>
    <p:sldId id="331" r:id="rId7"/>
    <p:sldId id="332" r:id="rId8"/>
    <p:sldId id="334" r:id="rId9"/>
    <p:sldId id="335" r:id="rId10"/>
    <p:sldId id="336" r:id="rId11"/>
    <p:sldId id="338" r:id="rId12"/>
    <p:sldId id="337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23" r:id="rId3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35E"/>
    <a:srgbClr val="DE3210"/>
    <a:srgbClr val="FFFFFF"/>
    <a:srgbClr val="EECCE3"/>
    <a:srgbClr val="F5DFEE"/>
    <a:srgbClr val="D42273"/>
    <a:srgbClr val="996600"/>
    <a:srgbClr val="A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4136" autoAdjust="0"/>
  </p:normalViewPr>
  <p:slideViewPr>
    <p:cSldViewPr>
      <p:cViewPr varScale="1">
        <p:scale>
          <a:sx n="96" d="100"/>
          <a:sy n="96" d="100"/>
        </p:scale>
        <p:origin x="22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C226DD-FD8C-4491-8997-44C1E3A596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DA3AA-8D55-41C8-BD24-38E870ABEF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77D5E7-261E-44B8-BAC5-C434BA07DD42}" type="datetimeFigureOut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93D2A-CA26-4C31-A106-D918E09E7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E0C5B-A5AC-4B15-A0B1-7F1604E20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E54765-1BCF-44F7-9F32-94DF527078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D667AB6-0658-4F4C-834A-E091A8286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81887C-060D-4551-BDD5-57CB9A22AF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F107EE-386E-4A5E-8F4D-137F47C6A31B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E5DA0499-646A-4678-90A5-BB8A402AA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101C815B-A5F4-402A-9704-D09E8D2D3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DCA3F-ED48-4B20-B8EC-E477213728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7AB445-C877-4391-83DD-B497B9D86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ACED69-7C9E-42DA-B9EA-7537295FC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E81CA58-D9D3-4F96-9EDB-D136C1759C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94D9FDCC-D770-4F8B-AD08-5E33C73D91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9603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753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6650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167874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243595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46809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2924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9387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879564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60185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96328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48645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264434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00116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049568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16119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8814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7468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9560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4886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41994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8783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39695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>
            <a:extLst>
              <a:ext uri="{FF2B5EF4-FFF2-40B4-BE49-F238E27FC236}">
                <a16:creationId xmlns:a16="http://schemas.microsoft.com/office/drawing/2014/main" id="{326ADAD4-A7A9-4568-965B-DB8B3CCCC4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2196B094-FAB5-4EEE-BC39-0E0E108DE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19630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08FC-4E45-4937-BDED-3A90C664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D7E9-145A-47F7-9358-5375754B3B8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23AC7-9829-42E7-9606-F025165B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58F4-C2E8-4AB1-B23A-16643960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AD98E-52BF-4486-B9AA-E0F0B7830D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77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ECCB5-3D5E-4975-8DB2-B2A8AE8A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8690-1D9E-40E0-8663-22F099385DA1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10B9-98D3-40DE-8A17-E250FC12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0C74-6B18-42B6-990E-3F38BC66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57AB0-84FD-43E4-8F40-BEA3B4B8D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70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06BF-8574-4DA3-A794-655590CB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92E47-C140-4C12-8B07-971E4160D52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0642-0EF6-405D-A118-5F0AB0B3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A871-3C9B-41AF-A197-27021E5B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D1F1D-41D9-4266-8122-7F2ADD2DE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30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4F5C-5399-455E-81A9-0E687407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80ADA-A3AE-4A7E-B7DC-28393A83D22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A5DF-14EA-4E30-BDDE-703321EB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8F3D-2843-4B04-B18F-65BF2506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406BC-CF63-40CA-B075-60171A949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52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7AC93-56AD-4025-A62C-CDDBA001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FEB67-EAE9-4ACB-B8BA-015A3E1F18D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9FE9-CD5D-41CB-AE34-A78F4586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9012-5DC3-48A8-886D-6193E4FD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B0E97-700A-40A8-B7D2-E9F6E8E8B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79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A526-838B-45F3-9EBF-3CC02ADE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3DA80-D9B8-416E-A468-4847EAF0344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2B50-48EC-4171-82D4-981429E8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50CE-1F34-4E54-8626-BC9EB3F4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0C354-EBA9-43B1-939E-3F95C1C7DA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3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9095B8-92E8-4171-872E-2B42A695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824B-9787-4837-A2B9-65CFF36691A1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8BA543-7103-450B-A752-FC5A9B4E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3B4259-3487-436A-BA1A-7888ED3C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38CD7-02BB-4266-BBE9-8E92369DA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836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9B81B1-336C-4BF5-BB16-7812EA02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68DCF-B7BF-48B0-AA7B-12F859A82F4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1797E0-A9BC-4489-9A03-671AFE95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6D170E-AA88-473F-892D-B288E4B8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E8A7F-D35C-4E3C-B570-BFE663492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1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0053B15-6578-4C45-B589-F2AB6156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3AB7-159E-4D32-BDAB-7BA8531ABB0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853245-AA3C-4345-B127-A785E494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AA0D81-0204-4466-9C71-1C4F978E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6DCFB-7BF6-492C-A7AC-CFF8A5A92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076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A0150-9D11-45E4-873B-DC9475CA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BE3D-0383-44D1-816D-F4A7727BB02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F8BBC33-D396-4FA4-AB0A-71A0350D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6CA3DB-C33F-4BDB-B942-337730A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65B7A-B66B-4F61-8DA3-EBD68714C7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562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593ABB-9E32-4B99-BDD1-453B2854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2630F-DEF8-4478-97F5-C8E7BA26595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2CBA44-6A0A-4D8B-8FED-98D3408B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6EAF30-AD4F-4656-B1BD-FF077F1A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D1E3A-56E0-4A72-8684-216C1C8AB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7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09BC-9070-4ACB-B712-3635857B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929D2-05AB-4642-AE7F-8CD07CC38AF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64E08-2655-4BA2-8295-5B27FB8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320F-D83A-448B-99AD-0E1BB69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9B7AF-3472-4A0D-8E00-BB46AE14FA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0764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D3E060-691F-4B6B-89D3-85F047C1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7508D-2735-429C-B11E-D0ABE6554BB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29638E-AB6F-4CD3-92CF-248AD8D1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4E083F-AC9E-40BA-8175-93FFD0BF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015B-7800-40D2-96DF-664A18D034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564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969D-81F2-43A6-A2D2-7570D60A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6C6E6-963A-462A-8849-88D7E41A8317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FB28-EA5C-4D36-9CD8-AE92B03F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4B4A8-63C4-480E-9304-B7A0D8AA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02E0C-4BC9-4811-B19C-C7E7D2F57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02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40B5-4001-48BD-A97D-1F02E74D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EB02-B2B9-4D81-ABC2-761AB82DB72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C275-897D-4C0E-951C-1D2E4DC4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61F4-71B4-4389-980C-4D19EFE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D049D-6C41-4925-91E0-7093201D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43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1738B213-02DA-4ED9-9B4E-B80C428F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CB812F-AFB2-4509-9C06-3D2683F34A6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03FB1B2B-1D93-4298-B61A-B91FD614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B090B62-BDDD-44BC-91F2-F3D8119A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A185B-78BE-43D2-8A49-3218DFCC19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8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0318F6-30DC-416F-9E23-0E4DD6E7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0A31A-760D-4EA7-9A87-69BCFF562D7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1640CB-3828-45DF-83BA-9AB65C49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D058A-8EF7-421D-9234-3CAD2E8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12823-F2A1-426D-913E-44E11DA9D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7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9CC7DE-A728-4E26-B716-028E1CB2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35B98-F3B8-4923-83FA-861C782C224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5302C1-DE91-43EA-B571-AF578E66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F2407CA-5DC9-43AD-A8DB-1AFFAC84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70A09-1075-4956-9A04-E17326C05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51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EE947C6-CFB5-4F58-A71C-5A0F17B1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49DCF-B27F-4A7E-9EE5-1421EC7C685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53EAD79-367C-4577-A037-2D2D46CA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AD43A6-B89B-4A75-88FA-02A07939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5229A-50DD-4B5F-B9EB-B1B16F870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88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DBEE41-974F-4570-A2F7-236ECE5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09C85-ED88-4693-8ED2-DBF9F085402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8992559-A20A-4CBB-BA4B-C0B1E000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3F531FD-F914-463B-A1B8-028F3128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34071-1ADE-4BE3-A21B-56635766E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B2DD24-C0B0-4537-82DF-D0BF8D5D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F3831-8126-4446-A428-EAE6789521C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BCB05E-0C62-4304-859C-4CF930FD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721B09-6A9A-48D0-9027-D6389E8E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BC43A-3255-41A9-92DF-0890B7726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01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0B774A-D2B8-4734-A0EE-5AA2DE64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F0DDD-8F67-4D0C-859D-461B285ED78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1EBC1D-E1CC-41F2-8CDF-9A1748D9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4DA079-7BF8-407D-AA19-89231654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B3D70-3128-49EC-90BA-453EC1157B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61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3F3B060-2042-446F-9C26-D1D946EA498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1A063CC-7AC5-49FA-9CA0-03C4AB6E4F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0179-7B1F-4928-A976-E16056049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9F77366E-9246-44DD-933A-C55191F3D05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72FD-B14F-4428-A7D5-237F9B85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1504-091C-46DD-9919-5875DA623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74A185B-78BE-43D2-8A49-3218DFCC1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9900205-CB29-4412-ADFB-A256887FEB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605B212-7112-4B36-B4CB-CDCBD244C2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95DA0-0C6C-4559-BD13-67C79C27E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92D3B94E-8720-4FFD-8BBA-862538A7241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5AE6-196B-45B5-8376-92D4E3A1C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76F6-8DF8-4DF0-A3F8-2F5525B46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C4DADF5-29FB-4205-867D-2FFD13780C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90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5">
            <a:extLst>
              <a:ext uri="{FF2B5EF4-FFF2-40B4-BE49-F238E27FC236}">
                <a16:creationId xmlns:a16="http://schemas.microsoft.com/office/drawing/2014/main" id="{9400900E-9A21-4C94-A903-44568B35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8372"/>
            <a:ext cx="9144000" cy="2160588"/>
          </a:xfrm>
        </p:spPr>
        <p:txBody>
          <a:bodyPr rtlCol="0">
            <a:noAutofit/>
          </a:bodyPr>
          <a:lstStyle/>
          <a:p>
            <a:pPr marL="457200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Revealing Structural and Functional Vulnerability of Power Grids to Cascading Failures</a:t>
            </a:r>
          </a:p>
        </p:txBody>
      </p:sp>
      <p:sp>
        <p:nvSpPr>
          <p:cNvPr id="3" name="內容版面配置區 6">
            <a:extLst>
              <a:ext uri="{FF2B5EF4-FFF2-40B4-BE49-F238E27FC236}">
                <a16:creationId xmlns:a16="http://schemas.microsoft.com/office/drawing/2014/main" id="{80CEE46C-E6D8-472A-A513-B7CB11122961}"/>
              </a:ext>
            </a:extLst>
          </p:cNvPr>
          <p:cNvSpPr txBox="1">
            <a:spLocks/>
          </p:cNvSpPr>
          <p:nvPr/>
        </p:nvSpPr>
        <p:spPr bwMode="auto">
          <a:xfrm>
            <a:off x="17463" y="3232249"/>
            <a:ext cx="9018587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lvl="3" algn="ctr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Junyuan Fang</a:t>
            </a:r>
            <a:r>
              <a:rPr lang="en-US" altLang="zh-HK" b="1" baseline="300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1,2</a:t>
            </a:r>
            <a:r>
              <a:rPr lang="en-US" altLang="zh-HK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, </a:t>
            </a:r>
            <a:r>
              <a:rPr lang="en-US" altLang="zh-HK" b="1" dirty="0" err="1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Jiajing</a:t>
            </a:r>
            <a:r>
              <a:rPr lang="en-US" altLang="zh-HK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 Wu</a:t>
            </a:r>
            <a:r>
              <a:rPr lang="en-US" altLang="zh-HK" b="1" baseline="300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2</a:t>
            </a:r>
            <a:r>
              <a:rPr lang="en-US" altLang="zh-HK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, </a:t>
            </a:r>
            <a:r>
              <a:rPr lang="en-US" altLang="zh-HK" b="1" dirty="0" err="1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Zibin</a:t>
            </a:r>
            <a:r>
              <a:rPr lang="en-US" altLang="zh-HK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 Zheng</a:t>
            </a:r>
            <a:r>
              <a:rPr lang="en-US" altLang="zh-HK" b="1" baseline="300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2</a:t>
            </a:r>
            <a:r>
              <a:rPr lang="en-US" altLang="zh-HK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, Chi K. Tse</a:t>
            </a:r>
            <a:r>
              <a:rPr lang="en-US" altLang="zh-HK" b="1" baseline="300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1</a:t>
            </a:r>
          </a:p>
          <a:p>
            <a:pPr marL="463550" lvl="3" algn="ctr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1 City University of Hong Kong</a:t>
            </a:r>
          </a:p>
          <a:p>
            <a:pPr marL="463550" lvl="3" algn="ctr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2 Sun </a:t>
            </a:r>
            <a:r>
              <a:rPr lang="en-US" altLang="zh-HK" b="1" dirty="0" err="1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Yat-sen</a:t>
            </a:r>
            <a:r>
              <a:rPr lang="en-US" altLang="zh-HK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 University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6717F7-CFCD-4BD2-86B1-34724B4E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6">
            <a:extLst>
              <a:ext uri="{FF2B5EF4-FFF2-40B4-BE49-F238E27FC236}">
                <a16:creationId xmlns:a16="http://schemas.microsoft.com/office/drawing/2014/main" id="{85E2B343-1898-47CA-9D73-A006ECEF69DE}"/>
              </a:ext>
            </a:extLst>
          </p:cNvPr>
          <p:cNvSpPr txBox="1">
            <a:spLocks/>
          </p:cNvSpPr>
          <p:nvPr/>
        </p:nvSpPr>
        <p:spPr bwMode="auto">
          <a:xfrm>
            <a:off x="17748" y="1772816"/>
            <a:ext cx="9108504" cy="47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Introduction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Models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Optimal attack based on multi-objective optimization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Vulnerability and critical nodes analysis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Conclusion and future work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H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DFB463-0649-40D6-BB42-355D011F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B7A-B66B-4F61-8DA3-EBD68714C7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43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6">
            <a:extLst>
              <a:ext uri="{FF2B5EF4-FFF2-40B4-BE49-F238E27FC236}">
                <a16:creationId xmlns:a16="http://schemas.microsoft.com/office/drawing/2014/main" id="{A6A31F50-31C2-4F5D-86D6-A203C5D695C0}"/>
              </a:ext>
            </a:extLst>
          </p:cNvPr>
          <p:cNvSpPr txBox="1">
            <a:spLocks/>
          </p:cNvSpPr>
          <p:nvPr/>
        </p:nvSpPr>
        <p:spPr bwMode="auto">
          <a:xfrm>
            <a:off x="35496" y="764704"/>
            <a:ext cx="792088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Vulnerability from different perspectives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Topological: measures the structural properties of the system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Functional: measures the intended function of a specific system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Both topological and functional perspectives are critical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Current works: focus on </a:t>
            </a:r>
            <a:r>
              <a:rPr lang="en-US" altLang="zh-HK" sz="1800" dirty="0">
                <a:solidFill>
                  <a:srgbClr val="C00000"/>
                </a:solidFill>
                <a:latin typeface="Calibri"/>
                <a:cs typeface="Arial" charset="0"/>
              </a:rPr>
              <a:t>single perspective 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cs typeface="Arial" charset="0"/>
            </a:endParaRPr>
          </a:p>
        </p:txBody>
      </p:sp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Optimal attack based on multi-objective optimization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CECB27D6-817F-44D9-8576-75B72EACFE37}"/>
              </a:ext>
            </a:extLst>
          </p:cNvPr>
          <p:cNvSpPr txBox="1">
            <a:spLocks/>
          </p:cNvSpPr>
          <p:nvPr/>
        </p:nvSpPr>
        <p:spPr bwMode="auto">
          <a:xfrm>
            <a:off x="35496" y="3356992"/>
            <a:ext cx="907300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Problem transformation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From the perspective of attackers, we investigate the vulnerability of power grids by attacking the power nodes in the 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system 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Critical nodes identification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: n</a:t>
            </a: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ode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selection problem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Analyze the relationship between different vulnerability perspectives, and the influence of different node attack strategies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D1E297-5BB5-438A-A4DD-8C5F7D21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27052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6">
                <a:extLst>
                  <a:ext uri="{FF2B5EF4-FFF2-40B4-BE49-F238E27FC236}">
                    <a16:creationId xmlns:a16="http://schemas.microsoft.com/office/drawing/2014/main" id="{A6A31F50-31C2-4F5D-86D6-A203C5D695C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7920880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marR="0" lvl="3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zh-HK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Structural vulnerability (SV)</a:t>
                </a:r>
              </a:p>
              <a:p>
                <a:pPr marL="749300" marR="0" lvl="3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The change of </a:t>
                </a:r>
                <a:r>
                  <a:rPr lang="en-US" altLang="zh-HK" sz="1800" dirty="0">
                    <a:solidFill>
                      <a:srgbClr val="C00000"/>
                    </a:solidFill>
                    <a:latin typeface="Calibri"/>
                    <a:cs typeface="Arial" charset="0"/>
                  </a:rPr>
                  <a:t>the</a:t>
                </a: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 </a:t>
                </a:r>
                <a:r>
                  <a:rPr lang="en-US" altLang="zh-HK" sz="1800" dirty="0">
                    <a:solidFill>
                      <a:srgbClr val="C00000"/>
                    </a:solidFill>
                    <a:latin typeface="Calibri"/>
                    <a:cs typeface="Arial" charset="0"/>
                  </a:rPr>
                  <a:t>largest connected subgraph size </a:t>
                </a: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before and after the cascading failure process</a:t>
                </a:r>
              </a:p>
              <a:p>
                <a:pPr marL="463550" lvl="3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𝑆𝑉</m:t>
                      </m:r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9300" marR="0" lvl="3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內容版面配置區 6">
                <a:extLst>
                  <a:ext uri="{FF2B5EF4-FFF2-40B4-BE49-F238E27FC236}">
                    <a16:creationId xmlns:a16="http://schemas.microsoft.com/office/drawing/2014/main" id="{A6A31F50-31C2-4F5D-86D6-A203C5D6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7920880" cy="2376264"/>
              </a:xfrm>
              <a:prstGeom prst="rect">
                <a:avLst/>
              </a:prstGeom>
              <a:blipFill>
                <a:blip r:embed="rId4"/>
                <a:stretch>
                  <a:fillRect t="-12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Optimal attack based on multi-objective optimization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C897AB0E-C04D-45E2-9C02-CA53205526B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3631034"/>
                <a:ext cx="8136904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marR="0" lvl="3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zh-HK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Functional vulnerability (FV)</a:t>
                </a:r>
              </a:p>
              <a:p>
                <a:pPr marL="749300" marR="0" lvl="3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The change of </a:t>
                </a:r>
                <a:r>
                  <a:rPr lang="en-US" altLang="zh-HK" sz="1800" dirty="0">
                    <a:solidFill>
                      <a:srgbClr val="C00000"/>
                    </a:solidFill>
                    <a:latin typeface="Calibri"/>
                    <a:cs typeface="Arial" charset="0"/>
                  </a:rPr>
                  <a:t>the total power demand </a:t>
                </a: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before and after the cascading failure process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463550" lvl="3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9300" marR="0" lvl="3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9300" marR="0" lvl="3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C897AB0E-C04D-45E2-9C02-CA5320552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3631034"/>
                <a:ext cx="8136904" cy="2376264"/>
              </a:xfrm>
              <a:prstGeom prst="rect">
                <a:avLst/>
              </a:prstGeom>
              <a:blipFill>
                <a:blip r:embed="rId5"/>
                <a:stretch>
                  <a:fillRect t="-1542" r="-5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3854E-ADF5-4AAB-9D0F-90B1A8C2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432231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6">
            <a:extLst>
              <a:ext uri="{FF2B5EF4-FFF2-40B4-BE49-F238E27FC236}">
                <a16:creationId xmlns:a16="http://schemas.microsoft.com/office/drawing/2014/main" id="{A6A31F50-31C2-4F5D-86D6-A203C5D695C0}"/>
              </a:ext>
            </a:extLst>
          </p:cNvPr>
          <p:cNvSpPr txBox="1">
            <a:spLocks/>
          </p:cNvSpPr>
          <p:nvPr/>
        </p:nvSpPr>
        <p:spPr bwMode="auto">
          <a:xfrm>
            <a:off x="35496" y="764704"/>
            <a:ext cx="792088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Relationship between SV and FV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Dataset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IEEE 118/300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Random attack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Setting: randomly remove 25 and 30 nodes, respectively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Results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Higher SV/FV do not indicates higher FV/SV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A specific value of SV/FV will have a series of different value of FV/SV</a:t>
            </a:r>
          </a:p>
        </p:txBody>
      </p:sp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Optimal attack based on multi-objective optimization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5670A3-0DAA-497F-A7F5-87799E8D2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149080"/>
            <a:ext cx="5953125" cy="213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0C3A3E-52E1-4F19-BFBA-E46C6FE011F2}"/>
              </a:ext>
            </a:extLst>
          </p:cNvPr>
          <p:cNvSpPr txBox="1"/>
          <p:nvPr/>
        </p:nvSpPr>
        <p:spPr>
          <a:xfrm>
            <a:off x="2843808" y="613137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IEEE118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56F810-F3F0-47DC-9697-66043B7AA5EA}"/>
              </a:ext>
            </a:extLst>
          </p:cNvPr>
          <p:cNvSpPr txBox="1"/>
          <p:nvPr/>
        </p:nvSpPr>
        <p:spPr>
          <a:xfrm>
            <a:off x="5724128" y="613420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IEEE300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C62235-02BF-48D9-8396-D2BA18E3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829678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6">
            <a:extLst>
              <a:ext uri="{FF2B5EF4-FFF2-40B4-BE49-F238E27FC236}">
                <a16:creationId xmlns:a16="http://schemas.microsoft.com/office/drawing/2014/main" id="{A6A31F50-31C2-4F5D-86D6-A203C5D695C0}"/>
              </a:ext>
            </a:extLst>
          </p:cNvPr>
          <p:cNvSpPr txBox="1">
            <a:spLocks/>
          </p:cNvSpPr>
          <p:nvPr/>
        </p:nvSpPr>
        <p:spPr bwMode="auto">
          <a:xfrm>
            <a:off x="35496" y="764704"/>
            <a:ext cx="835292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Relationship between SV and FV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Intentional attack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Setting: utilize genetic algorithm to attack SV and FV, respectively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Results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Maximizing SV/FV could not always maximizing FV/SV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Optimal attack based on multi-objective optimization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09C6E1-A503-47F3-8747-40A2FAA72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429000"/>
            <a:ext cx="5791200" cy="2171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5BB24B-8B27-4F80-8AA6-9FDC9F438113}"/>
              </a:ext>
            </a:extLst>
          </p:cNvPr>
          <p:cNvSpPr txBox="1"/>
          <p:nvPr/>
        </p:nvSpPr>
        <p:spPr>
          <a:xfrm>
            <a:off x="2771800" y="56007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IEEE118, SV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E959D6-1B69-4EE4-898A-40885F5E5786}"/>
              </a:ext>
            </a:extLst>
          </p:cNvPr>
          <p:cNvSpPr txBox="1"/>
          <p:nvPr/>
        </p:nvSpPr>
        <p:spPr>
          <a:xfrm>
            <a:off x="5724128" y="560598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IEEE118, FV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10F708-CB46-40BC-9E33-CFF7172A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151611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6">
            <a:extLst>
              <a:ext uri="{FF2B5EF4-FFF2-40B4-BE49-F238E27FC236}">
                <a16:creationId xmlns:a16="http://schemas.microsoft.com/office/drawing/2014/main" id="{A6A31F50-31C2-4F5D-86D6-A203C5D695C0}"/>
              </a:ext>
            </a:extLst>
          </p:cNvPr>
          <p:cNvSpPr txBox="1">
            <a:spLocks/>
          </p:cNvSpPr>
          <p:nvPr/>
        </p:nvSpPr>
        <p:spPr bwMode="auto">
          <a:xfrm>
            <a:off x="35496" y="764704"/>
            <a:ext cx="835292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Relationship between SV and FV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Intentional attack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Setting: utilize single genetic algorithm to attack SV and FV, respectively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Results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Maximizing SV/FV could not always maximizing FV/SV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These two metrics are conflicts with each other</a:t>
            </a:r>
          </a:p>
        </p:txBody>
      </p:sp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Optimal attack based on multi-objective optimization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BC4F64-3C04-4115-94B4-1E32F8766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787" y="3429000"/>
            <a:ext cx="5686425" cy="2190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8566BE-24F2-43C4-A59E-2F8B045A6235}"/>
              </a:ext>
            </a:extLst>
          </p:cNvPr>
          <p:cNvSpPr txBox="1"/>
          <p:nvPr/>
        </p:nvSpPr>
        <p:spPr>
          <a:xfrm>
            <a:off x="2771800" y="56007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IEEE300, SV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5B1AA4-4B50-47BE-A8AD-6E22B607D8A4}"/>
              </a:ext>
            </a:extLst>
          </p:cNvPr>
          <p:cNvSpPr txBox="1"/>
          <p:nvPr/>
        </p:nvSpPr>
        <p:spPr>
          <a:xfrm>
            <a:off x="5600396" y="56007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IEEE300, FV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404563-DDF2-48DA-8E05-7B257AA1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54365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6">
                <a:extLst>
                  <a:ext uri="{FF2B5EF4-FFF2-40B4-BE49-F238E27FC236}">
                    <a16:creationId xmlns:a16="http://schemas.microsoft.com/office/drawing/2014/main" id="{A6A31F50-31C2-4F5D-86D6-A203C5D695C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7920880" cy="2952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marR="0" lvl="3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zh-HK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Multi-objective optimization problem</a:t>
                </a:r>
              </a:p>
              <a:p>
                <a:pPr marL="749300" marR="0" lvl="3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Final goal includes multiple different sub-problems</a:t>
                </a:r>
              </a:p>
              <a:p>
                <a:pPr marL="463550" lvl="3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49300" marR="0" lvl="3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These sub-problems are conflicts with each other</a:t>
                </a: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內容版面配置區 6">
                <a:extLst>
                  <a:ext uri="{FF2B5EF4-FFF2-40B4-BE49-F238E27FC236}">
                    <a16:creationId xmlns:a16="http://schemas.microsoft.com/office/drawing/2014/main" id="{A6A31F50-31C2-4F5D-86D6-A203C5D6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7920880" cy="2952328"/>
              </a:xfrm>
              <a:prstGeom prst="rect">
                <a:avLst/>
              </a:prstGeom>
              <a:blipFill>
                <a:blip r:embed="rId4"/>
                <a:stretch>
                  <a:fillRect t="-10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Optimal attack based on multi-objective optimization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7F317666-9583-4130-A26A-6C1BD437A428}"/>
              </a:ext>
            </a:extLst>
          </p:cNvPr>
          <p:cNvSpPr txBox="1">
            <a:spLocks/>
          </p:cNvSpPr>
          <p:nvPr/>
        </p:nvSpPr>
        <p:spPr bwMode="auto">
          <a:xfrm>
            <a:off x="35495" y="2564904"/>
            <a:ext cx="5544617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Multi-objective optimization based on Pareto front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Optimized by the dominating relation between solutions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Pareto front: A series of 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non-dominated solutions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Example: A and B</a:t>
            </a: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Analyze the vulnerability of power grids from SV and FV at the same time 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420CDDB-DE31-4F0F-B2F8-535463F9B1A0}"/>
              </a:ext>
            </a:extLst>
          </p:cNvPr>
          <p:cNvGrpSpPr>
            <a:grpSpLocks noChangeAspect="1"/>
          </p:cNvGrpSpPr>
          <p:nvPr/>
        </p:nvGrpSpPr>
        <p:grpSpPr>
          <a:xfrm>
            <a:off x="5509128" y="2855108"/>
            <a:ext cx="3041060" cy="2703980"/>
            <a:chOff x="5778157" y="1085689"/>
            <a:chExt cx="2038088" cy="181218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BF657EE-81B0-4ACC-9781-FA0DE6EDC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8157" y="1085689"/>
              <a:ext cx="2038088" cy="1812180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A6EDCFE-A831-4337-97B4-D0D3841F1C39}"/>
                </a:ext>
              </a:extLst>
            </p:cNvPr>
            <p:cNvSpPr/>
            <p:nvPr/>
          </p:nvSpPr>
          <p:spPr bwMode="auto">
            <a:xfrm>
              <a:off x="6019800" y="2160960"/>
              <a:ext cx="533400" cy="688069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B46FB2-E3C3-4F84-AF74-645F5FBE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785867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6">
            <a:extLst>
              <a:ext uri="{FF2B5EF4-FFF2-40B4-BE49-F238E27FC236}">
                <a16:creationId xmlns:a16="http://schemas.microsoft.com/office/drawing/2014/main" id="{A6A31F50-31C2-4F5D-86D6-A203C5D695C0}"/>
              </a:ext>
            </a:extLst>
          </p:cNvPr>
          <p:cNvSpPr txBox="1">
            <a:spLocks/>
          </p:cNvSpPr>
          <p:nvPr/>
        </p:nvSpPr>
        <p:spPr bwMode="auto">
          <a:xfrm>
            <a:off x="35496" y="764704"/>
            <a:ext cx="835292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Multi-objective power grids attack method: NSGA-PG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Based on effective NSGA-II, we proposes NSGA-PG which is suitable for our scenario 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Optimal attack based on multi-objective optimization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54ABF249-549C-4356-BB24-0D604C38DE85}"/>
              </a:ext>
            </a:extLst>
          </p:cNvPr>
          <p:cNvSpPr txBox="1">
            <a:spLocks/>
          </p:cNvSpPr>
          <p:nvPr/>
        </p:nvSpPr>
        <p:spPr bwMode="auto">
          <a:xfrm>
            <a:off x="35496" y="1988840"/>
            <a:ext cx="835292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Main steps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Individual crossover and mutation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Obtain better individuals by exchanging the individual information and external mutation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Improve the searching ability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Conflict solving strategy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1C6FCE-1F54-4DF8-A025-93361B98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012" y="4529212"/>
            <a:ext cx="3609975" cy="154305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0275D6-0F5E-4E0C-9A36-64BA74F2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07386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Optimal attack based on multi-objective optimization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54ABF249-549C-4356-BB24-0D604C38DE85}"/>
              </a:ext>
            </a:extLst>
          </p:cNvPr>
          <p:cNvSpPr txBox="1">
            <a:spLocks/>
          </p:cNvSpPr>
          <p:nvPr/>
        </p:nvSpPr>
        <p:spPr bwMode="auto">
          <a:xfrm>
            <a:off x="18864" y="765174"/>
            <a:ext cx="8352928" cy="55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Main steps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Individual discard (</a:t>
            </a: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new</a:t>
            </a: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)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Remove the duplicate individuals in each iteration, and randomly generate new individuals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Reduce the waste 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of computing resources on the same individuals</a:t>
            </a:r>
          </a:p>
          <a:p>
            <a:pPr marL="891450" marR="0" lvl="5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None/>
              <a:tabLst/>
              <a:defRPr/>
            </a:pPr>
            <a:endParaRPr lang="en-US" altLang="zh-HK" sz="18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Vulnerability calculation and non-dominated sorting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Assume the nodes in the individuals as an attack node-list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Remove the corresponding nodes in the system, and calculate SV and FV after cascading failure process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Record the superiority of each individual based on non-dominated sorting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3EE747-E6A1-4289-90FA-32DD9EF5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494511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Optimal attack based on multi-objective optimization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864" y="765174"/>
                <a:ext cx="8352928" cy="5544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marR="0" lvl="3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zh-HK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Main steps</a:t>
                </a:r>
              </a:p>
              <a:p>
                <a:pPr marL="720000" marR="0" lvl="4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Elite selection</a:t>
                </a: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Reserve the individuals with higher dominated rankings </a:t>
                </a: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20000" marR="0" lvl="4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Termination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The individuals in the optimal subset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) do not change in 30 iterations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Exceed the predefined maximum number of iterations</a:t>
                </a: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4" y="765174"/>
                <a:ext cx="8352928" cy="5544145"/>
              </a:xfrm>
              <a:prstGeom prst="rect">
                <a:avLst/>
              </a:prstGeom>
              <a:blipFill>
                <a:blip r:embed="rId4"/>
                <a:stretch>
                  <a:fillRect t="-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D82B45B-A402-4F04-AEC9-69A9E70ACC8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65" y="3479801"/>
            <a:ext cx="4225925" cy="26130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FD0142-8F2F-4964-B71D-0BF1F220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35687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6">
            <a:extLst>
              <a:ext uri="{FF2B5EF4-FFF2-40B4-BE49-F238E27FC236}">
                <a16:creationId xmlns:a16="http://schemas.microsoft.com/office/drawing/2014/main" id="{85E2B343-1898-47CA-9D73-A006ECEF69DE}"/>
              </a:ext>
            </a:extLst>
          </p:cNvPr>
          <p:cNvSpPr txBox="1">
            <a:spLocks/>
          </p:cNvSpPr>
          <p:nvPr/>
        </p:nvSpPr>
        <p:spPr bwMode="auto">
          <a:xfrm>
            <a:off x="17748" y="1772816"/>
            <a:ext cx="9108504" cy="47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Introduction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Model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charset="0"/>
              </a:rPr>
              <a:t>s</a:t>
            </a:r>
            <a:endParaRPr kumimoji="0" lang="en-US" altLang="zh-H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Optimal attack based on multi-objective optimization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Vulnerability and critical nodes analysis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Conclusion and future work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H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B52EC5-531D-479A-87B9-3D207BE4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B7A-B66B-4F61-8DA3-EBD68714C7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9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6">
            <a:extLst>
              <a:ext uri="{FF2B5EF4-FFF2-40B4-BE49-F238E27FC236}">
                <a16:creationId xmlns:a16="http://schemas.microsoft.com/office/drawing/2014/main" id="{85E2B343-1898-47CA-9D73-A006ECEF69DE}"/>
              </a:ext>
            </a:extLst>
          </p:cNvPr>
          <p:cNvSpPr txBox="1">
            <a:spLocks/>
          </p:cNvSpPr>
          <p:nvPr/>
        </p:nvSpPr>
        <p:spPr bwMode="auto">
          <a:xfrm>
            <a:off x="17748" y="1772816"/>
            <a:ext cx="9108504" cy="47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Introduction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Models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Optimal attack based on multi-objective optimization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Vulnerability and critical nodes analysis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</a:t>
            </a: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Conclusion and future work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H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C9E0CC-01DA-4679-B0B0-DE318781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B7A-B66B-4F61-8DA3-EBD68714C76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23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Vulnerability and critical nodes analysis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54ABF249-549C-4356-BB24-0D604C38DE85}"/>
              </a:ext>
            </a:extLst>
          </p:cNvPr>
          <p:cNvSpPr txBox="1">
            <a:spLocks/>
          </p:cNvSpPr>
          <p:nvPr/>
        </p:nvSpPr>
        <p:spPr bwMode="auto">
          <a:xfrm>
            <a:off x="18864" y="765174"/>
            <a:ext cx="8352928" cy="55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Optimal solution analysis</a:t>
            </a: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Generally, the node with a higher </a:t>
            </a:r>
            <a:r>
              <a:rPr lang="en-US" altLang="zh-HK" sz="1800" dirty="0">
                <a:solidFill>
                  <a:srgbClr val="C00000"/>
                </a:solidFill>
                <a:latin typeface="Calibri"/>
                <a:cs typeface="Arial" charset="0"/>
              </a:rPr>
              <a:t>degree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and </a:t>
            </a:r>
            <a:r>
              <a:rPr lang="en-US" altLang="zh-HK" sz="1800" dirty="0">
                <a:solidFill>
                  <a:srgbClr val="C00000"/>
                </a:solidFill>
                <a:latin typeface="Calibri"/>
                <a:cs typeface="Arial" charset="0"/>
              </a:rPr>
              <a:t>power load 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will have a higher influence on the power system</a:t>
            </a: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Case study 1: how do the degree and load influence SV/FV?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Analysis: the node’s ranking on degree and load properties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Setting: IEEE300, maximize SV/FV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Results</a:t>
            </a:r>
          </a:p>
          <a:p>
            <a:pPr marL="1634400" lvl="6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SV prefers to select the nodes with higher degree</a:t>
            </a:r>
          </a:p>
          <a:p>
            <a:pPr marL="1634400" lvl="6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FV prefers to select the nodes with higher load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350D16-BC85-4531-B992-D232C1DEF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4365104"/>
            <a:ext cx="4914900" cy="17811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A1FD2D-A140-4B0F-9F12-3D0A339424DC}"/>
              </a:ext>
            </a:extLst>
          </p:cNvPr>
          <p:cNvSpPr txBox="1"/>
          <p:nvPr/>
        </p:nvSpPr>
        <p:spPr>
          <a:xfrm>
            <a:off x="2987824" y="609282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IEEE300, SV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86DBEF-7149-45C2-988C-591357BB6CF7}"/>
              </a:ext>
            </a:extLst>
          </p:cNvPr>
          <p:cNvSpPr txBox="1"/>
          <p:nvPr/>
        </p:nvSpPr>
        <p:spPr>
          <a:xfrm>
            <a:off x="5240204" y="614004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IEEE300, FV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3F2E9D-515F-4A6B-B34C-696E7AE3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98972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Vulnerability and critical nodes analysis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864" y="765174"/>
                <a:ext cx="8352928" cy="5544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marR="0" lvl="3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zh-HK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Optimal solution analysis</a:t>
                </a:r>
              </a:p>
              <a:p>
                <a:pPr marL="720000" lvl="4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Critical nodes reservation: </a:t>
                </a: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only reserve the nodes with </a:t>
                </a: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higher degree or load through parameter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0, 100</m:t>
                            </m:r>
                          </m:e>
                        </m:d>
                      </m:e>
                    </m:d>
                  </m:oMath>
                </a14:m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434250" lvl="4" indent="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𝑃𝐺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𝑃𝐺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𝑃𝐺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434250" marR="0" lvl="4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None/>
                  <a:tabLst/>
                  <a:defRPr/>
                </a:pP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20000" marR="0" lvl="4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Case study 2: the degree and load of the nodes in the Pareto front obtained by NSGA-PG?</a:t>
                </a:r>
              </a:p>
              <a:p>
                <a:pPr marL="1177200" marR="0" lvl="5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Node coverage function</a:t>
                </a:r>
              </a:p>
              <a:p>
                <a:pPr marL="891450" lvl="5" indent="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𝑃𝐹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𝑃𝐺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𝑃𝐹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Given a particular value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, a</a:t>
                </a:r>
                <a:r>
                  <a:rPr kumimoji="0" lang="en-US" altLang="zh-HK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higher value of</a:t>
                </a: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means </a:t>
                </a:r>
                <a:r>
                  <a:rPr kumimoji="0" lang="en-US" altLang="zh-HK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NSGA-PG is more likely to select the nodes have higher degree or power load</a:t>
                </a: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4" y="765174"/>
                <a:ext cx="8352928" cy="5544145"/>
              </a:xfrm>
              <a:prstGeom prst="rect">
                <a:avLst/>
              </a:prstGeom>
              <a:blipFill>
                <a:blip r:embed="rId4"/>
                <a:stretch>
                  <a:fillRect t="-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237A5E-E3DA-4ABE-94A2-9D33A9BE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019136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Vulnerability and critical nodes analysis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864" y="765175"/>
                <a:ext cx="8352928" cy="172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marR="0" lvl="3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zh-HK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Optimal solution analysis</a:t>
                </a: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20000" lvl="4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Case study 2: </a:t>
                </a: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the degree and load of the nodes in the Pareto front obtained by NSGA-PG?</a:t>
                </a: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Setting: the value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is begin from 5 to 50, step = 5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4" y="765175"/>
                <a:ext cx="8352928" cy="1727722"/>
              </a:xfrm>
              <a:prstGeom prst="rect">
                <a:avLst/>
              </a:prstGeom>
              <a:blipFill>
                <a:blip r:embed="rId4"/>
                <a:stretch>
                  <a:fillRect t="-2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B8F4EF15-191A-4226-8DE9-1D9B9ED45CB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864" y="2348879"/>
                <a:ext cx="4337112" cy="3743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Results</a:t>
                </a:r>
              </a:p>
              <a:p>
                <a:pPr marL="1634400" lvl="6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1800" dirty="0"/>
                  <a:t>If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increase,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will also increase</a:t>
                </a:r>
              </a:p>
              <a:p>
                <a:pPr marL="1634400" lvl="6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A relatively small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(30) can achieve</a:t>
                </a:r>
                <a:r>
                  <a:rPr kumimoji="0" lang="en-US" altLang="zh-HK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a high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(80%)</a:t>
                </a:r>
              </a:p>
              <a:p>
                <a:pPr marL="1634400" lvl="6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=50,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altLang="zh-HK" sz="1800" dirty="0">
                  <a:solidFill>
                    <a:prstClr val="black"/>
                  </a:solidFill>
                  <a:latin typeface="Calibri"/>
                  <a:cs typeface="Arial" charset="0"/>
                </a:endParaRPr>
              </a:p>
              <a:p>
                <a:pPr marL="1634400" lvl="6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Most of the nodes in the Pareto front are the nodes with the top 30% degree or power load  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B8F4EF15-191A-4226-8DE9-1D9B9ED45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4" y="2348879"/>
                <a:ext cx="4337112" cy="3743945"/>
              </a:xfrm>
              <a:prstGeom prst="rect">
                <a:avLst/>
              </a:prstGeom>
              <a:blipFill>
                <a:blip r:embed="rId5"/>
                <a:stretch>
                  <a:fillRect t="-814" r="-843" b="-9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D897BC4-9FC7-4C5A-A361-87AFC781C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517" y="2573026"/>
            <a:ext cx="4619625" cy="329565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5C2624-3C23-4DD2-9ED6-8A282612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93815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Vulnerability and critical nodes analysis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864" y="765175"/>
                <a:ext cx="8352928" cy="172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lvl="3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None/>
                  <a:defRPr/>
                </a:pPr>
                <a:r>
                  <a:rPr kumimoji="0" lang="en-US" altLang="zh-HK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The influence of </a:t>
                </a:r>
                <a:r>
                  <a:rPr lang="zh-HK" altLang="en-US" b="1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𝛼</a:t>
                </a: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20000" marR="0" lvl="4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Reduce the size of candidate nodes can </a:t>
                </a:r>
                <a:r>
                  <a:rPr lang="en-US" altLang="zh-HK" sz="1800" dirty="0">
                    <a:solidFill>
                      <a:srgbClr val="C00000"/>
                    </a:solidFill>
                    <a:latin typeface="Calibri"/>
                    <a:cs typeface="Arial" charset="0"/>
                  </a:rPr>
                  <a:t>significantly reduce the searching space</a:t>
                </a:r>
              </a:p>
              <a:p>
                <a:pPr marL="720000" lvl="4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Propose optimized algorithm</a:t>
                </a: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: NSGA-PG</a:t>
                </a:r>
                <a:r>
                  <a:rPr lang="en-US" altLang="zh-HK" sz="1800" baseline="-250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CN,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kumimoji="0" lang="en-US" altLang="zh-HK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891450" lvl="5" indent="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None/>
                  <a:defRPr/>
                </a:pP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4" y="765175"/>
                <a:ext cx="8352928" cy="1727722"/>
              </a:xfrm>
              <a:prstGeom prst="rect">
                <a:avLst/>
              </a:prstGeom>
              <a:blipFill>
                <a:blip r:embed="rId3"/>
                <a:stretch>
                  <a:fillRect t="-2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E4FBC48-DA96-45CF-8421-2748BA47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1988840"/>
            <a:ext cx="5124450" cy="1771650"/>
          </a:xfrm>
          <a:prstGeom prst="rect">
            <a:avLst/>
          </a:prstGeom>
        </p:spPr>
      </p:pic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C2D3675C-333B-426C-A281-E38E7D5ABE29}"/>
              </a:ext>
            </a:extLst>
          </p:cNvPr>
          <p:cNvSpPr txBox="1">
            <a:spLocks/>
          </p:cNvSpPr>
          <p:nvPr/>
        </p:nvSpPr>
        <p:spPr bwMode="auto">
          <a:xfrm>
            <a:off x="18864" y="3763989"/>
            <a:ext cx="8352928" cy="172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lvl="3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None/>
              <a:defRPr/>
            </a:pPr>
            <a:r>
              <a:rPr lang="en-US" altLang="zh-HK" b="1" dirty="0">
                <a:solidFill>
                  <a:prstClr val="black"/>
                </a:solidFill>
                <a:latin typeface="Calibri"/>
                <a:cs typeface="Arial" charset="0"/>
              </a:rPr>
              <a:t>NSGA-PG</a:t>
            </a:r>
            <a:r>
              <a:rPr lang="en-US" altLang="zh-HK" b="1" baseline="-25000" dirty="0">
                <a:solidFill>
                  <a:prstClr val="black"/>
                </a:solidFill>
                <a:latin typeface="Calibri"/>
                <a:cs typeface="Arial" charset="0"/>
              </a:rPr>
              <a:t>CN</a:t>
            </a:r>
            <a:endParaRPr kumimoji="0" lang="en-US" altLang="zh-HK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Compare to NSGA-PG, the new proposed NSGA-PG</a:t>
            </a:r>
            <a:r>
              <a:rPr lang="en-US" altLang="zh-HK" sz="1800" baseline="-25000" dirty="0">
                <a:solidFill>
                  <a:prstClr val="black"/>
                </a:solidFill>
                <a:latin typeface="Calibri"/>
                <a:cs typeface="Arial" charset="0"/>
              </a:rPr>
              <a:t>CN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only retain the nodes with the top 30% degree or power load</a:t>
            </a: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Significantly reduce the searching space, which can improve the possibility of obtaining a better Pareto front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4669ED-5B91-42BE-9D32-4B701CAF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856690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Vulnerability and critical nodes analysis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54ABF249-549C-4356-BB24-0D604C38DE85}"/>
              </a:ext>
            </a:extLst>
          </p:cNvPr>
          <p:cNvSpPr txBox="1">
            <a:spLocks/>
          </p:cNvSpPr>
          <p:nvPr/>
        </p:nvSpPr>
        <p:spPr bwMode="auto">
          <a:xfrm>
            <a:off x="18864" y="765174"/>
            <a:ext cx="8352928" cy="55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Experiment 1: compare with heuristic methods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Baselines: High degree (HD), High load (HL), High betweenness (HB), High closeness (HC), Random (RA)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The solution of NSGA-PG and N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SGA-PG</a:t>
            </a:r>
            <a:r>
              <a:rPr lang="en-US" altLang="zh-HK" sz="1800" baseline="-25000" dirty="0">
                <a:solidFill>
                  <a:prstClr val="black"/>
                </a:solidFill>
                <a:latin typeface="Calibri"/>
                <a:cs typeface="Arial" charset="0"/>
              </a:rPr>
              <a:t>CN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: select the solution from the Pareto front with the largest Euclidean distance to the origin</a:t>
            </a: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1DE717B0-F212-4C90-8D84-DEE15FA42F8B}"/>
              </a:ext>
            </a:extLst>
          </p:cNvPr>
          <p:cNvSpPr txBox="1">
            <a:spLocks/>
          </p:cNvSpPr>
          <p:nvPr/>
        </p:nvSpPr>
        <p:spPr bwMode="auto">
          <a:xfrm>
            <a:off x="37728" y="2564904"/>
            <a:ext cx="4030216" cy="55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Results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Baselines only focus on single metric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NSGA-PG and NSGA-PG</a:t>
            </a:r>
            <a:r>
              <a:rPr lang="en-US" altLang="zh-HK" sz="1800" baseline="-25000" dirty="0">
                <a:solidFill>
                  <a:prstClr val="black"/>
                </a:solidFill>
                <a:latin typeface="Calibri"/>
                <a:cs typeface="Arial" charset="0"/>
              </a:rPr>
              <a:t>CN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</a:t>
            </a:r>
            <a:r>
              <a:rPr kumimoji="0" lang="en-US" altLang="zh-HK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obtain a better trade-off performance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NSGA-PG</a:t>
            </a:r>
            <a:r>
              <a:rPr lang="en-US" altLang="zh-HK" sz="1800" baseline="-25000" dirty="0">
                <a:solidFill>
                  <a:prstClr val="black"/>
                </a:solidFill>
                <a:latin typeface="Calibri"/>
                <a:cs typeface="Arial" charset="0"/>
              </a:rPr>
              <a:t>CN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is better than initial NSGA-PG</a:t>
            </a:r>
            <a:endParaRPr kumimoji="0" lang="en-US" altLang="zh-HK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878823-F803-4FF8-B5F5-D914B78DA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996952"/>
            <a:ext cx="4819650" cy="2514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596E86-5A7C-4116-B4E8-4279594B701E}"/>
              </a:ext>
            </a:extLst>
          </p:cNvPr>
          <p:cNvSpPr txBox="1"/>
          <p:nvPr/>
        </p:nvSpPr>
        <p:spPr>
          <a:xfrm>
            <a:off x="6372200" y="554725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IEEE300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9C7668-E0E0-4CE8-B912-74EACD2F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151931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Vulnerability and critical nodes analysis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864" y="765174"/>
                <a:ext cx="8352928" cy="5544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marR="0" lvl="3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zh-HK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Experiment 2: compare with single-objective methods</a:t>
                </a:r>
              </a:p>
              <a:p>
                <a:pPr marL="720000" marR="0" lvl="4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Compare with three different objective functions</a:t>
                </a:r>
              </a:p>
              <a:p>
                <a:pPr marL="434250" lvl="4" indent="0" algn="ctr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b>
                      </m:sSub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𝐹𝑉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𝐹𝑉</m:t>
                          </m:r>
                        </m:sub>
                      </m:sSub>
                    </m:oMath>
                  </m:oMathPara>
                </a14:m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20000" marR="0" lvl="4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Baselines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Genetic algorithm based strategy (GA)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Load distribution vector based strategy (LDV)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Reduced search space based strategy (RSS)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Risk graph based strategy (RG)</a:t>
                </a:r>
              </a:p>
            </p:txBody>
          </p:sp>
        </mc:Choice>
        <mc:Fallback xmlns="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4" y="765174"/>
                <a:ext cx="8352928" cy="5544145"/>
              </a:xfrm>
              <a:prstGeom prst="rect">
                <a:avLst/>
              </a:prstGeom>
              <a:blipFill>
                <a:blip r:embed="rId4"/>
                <a:stretch>
                  <a:fillRect t="-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B31190-8C52-4A95-88B8-7667F940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13812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6F9FEF-5520-4744-910D-ACCC6C6F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3501008"/>
            <a:ext cx="9124950" cy="2857500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Vulnerability and critical nodes analysis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864" y="765174"/>
                <a:ext cx="8352928" cy="5544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marR="0" lvl="3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Arial" charset="0"/>
                  <a:buNone/>
                  <a:tabLst/>
                  <a:defRPr/>
                </a:pPr>
                <a:r>
                  <a:rPr kumimoji="0" lang="en-US" altLang="zh-HK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Experiment 2: compare with single-objective methods</a:t>
                </a:r>
              </a:p>
              <a:p>
                <a:pPr marL="720000" marR="0" lvl="4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Results</a:t>
                </a:r>
              </a:p>
              <a:p>
                <a:pPr marL="1177200" marR="0" lvl="5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Single-objective methods can only obtain a single solution, while multi-objective methods can obtain a series of non-dominated solutions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The above three different objectives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) are close to the left,</a:t>
                </a:r>
                <a:r>
                  <a:rPr kumimoji="0" lang="en-US" altLang="zh-HK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 middle, and right part of the Pareto fronts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baseline="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The proposed two multi-objective methods can o</a:t>
                </a: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btain a comparable or even better solution than the single-objective methods</a:t>
                </a: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4" y="765174"/>
                <a:ext cx="8352928" cy="5544145"/>
              </a:xfrm>
              <a:prstGeom prst="rect">
                <a:avLst/>
              </a:prstGeom>
              <a:blipFill>
                <a:blip r:embed="rId5"/>
                <a:stretch>
                  <a:fillRect t="-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D44CDB1-EBC0-4438-A4E5-EFAA360C4D6B}"/>
              </a:ext>
            </a:extLst>
          </p:cNvPr>
          <p:cNvSpPr txBox="1"/>
          <p:nvPr/>
        </p:nvSpPr>
        <p:spPr>
          <a:xfrm>
            <a:off x="2123728" y="635597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IEEE118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469C3E-EDEE-4192-B011-F0D8F896E487}"/>
              </a:ext>
            </a:extLst>
          </p:cNvPr>
          <p:cNvSpPr txBox="1"/>
          <p:nvPr/>
        </p:nvSpPr>
        <p:spPr>
          <a:xfrm>
            <a:off x="6336196" y="635597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IEEE300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140FBF-EBEE-46D8-BB0D-99B78A35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963181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Vulnerability and critical nodes analysis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54ABF249-549C-4356-BB24-0D604C38DE85}"/>
              </a:ext>
            </a:extLst>
          </p:cNvPr>
          <p:cNvSpPr txBox="1">
            <a:spLocks/>
          </p:cNvSpPr>
          <p:nvPr/>
        </p:nvSpPr>
        <p:spPr bwMode="auto">
          <a:xfrm>
            <a:off x="18864" y="765174"/>
            <a:ext cx="8352928" cy="55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Experiment 3: comparisons between NSGA-PG and NSGA-PG</a:t>
            </a:r>
            <a:r>
              <a:rPr kumimoji="0" lang="en-US" altLang="zh-HK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CN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Evaluate metrics: solution diversity (</a:t>
            </a:r>
            <a:r>
              <a:rPr kumimoji="0" lang="en-US" altLang="zh-HK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D</a:t>
            </a: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), iteration times for convergence (</a:t>
            </a:r>
            <a:r>
              <a:rPr kumimoji="0" lang="en-US" altLang="zh-HK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I</a:t>
            </a: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), hyper volume (</a:t>
            </a:r>
            <a:r>
              <a:rPr kumimoji="0" lang="en-US" altLang="zh-HK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HV</a:t>
            </a: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) 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Setting: 50 times repetition on two methods, respectively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Results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NSGA-PG has a relatively larger </a:t>
            </a:r>
            <a:r>
              <a:rPr lang="en-US" altLang="zh-HK" sz="1800" i="1" dirty="0">
                <a:solidFill>
                  <a:prstClr val="black"/>
                </a:solidFill>
                <a:latin typeface="Calibri"/>
                <a:cs typeface="Arial" charset="0"/>
              </a:rPr>
              <a:t>D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NSGA-PG</a:t>
            </a:r>
            <a:r>
              <a:rPr lang="en-US" altLang="zh-HK" sz="1800" baseline="-25000" dirty="0">
                <a:solidFill>
                  <a:prstClr val="black"/>
                </a:solidFill>
                <a:latin typeface="Calibri"/>
                <a:cs typeface="Arial" charset="0"/>
              </a:rPr>
              <a:t>CN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Arial" charset="0"/>
              </a:rPr>
              <a:t>has faster convergence speed </a:t>
            </a:r>
            <a:r>
              <a:rPr lang="en-US" altLang="zh-CN" sz="1800" i="1" dirty="0">
                <a:solidFill>
                  <a:prstClr val="black"/>
                </a:solidFill>
                <a:latin typeface="Calibri"/>
                <a:cs typeface="Arial" charset="0"/>
              </a:rPr>
              <a:t>I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Arial" charset="0"/>
              </a:rPr>
              <a:t> in four datasets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BA92B2-87C7-4712-8B29-F0347BF81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191" y="3861048"/>
            <a:ext cx="5545618" cy="244827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A58314-A064-43ED-89CC-641BA3FF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030222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Vulnerability and critical nodes analysis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54ABF249-549C-4356-BB24-0D604C38DE85}"/>
              </a:ext>
            </a:extLst>
          </p:cNvPr>
          <p:cNvSpPr txBox="1">
            <a:spLocks/>
          </p:cNvSpPr>
          <p:nvPr/>
        </p:nvSpPr>
        <p:spPr bwMode="auto">
          <a:xfrm>
            <a:off x="18864" y="765174"/>
            <a:ext cx="8352928" cy="55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Experiment 3: comparisons between NSGA-PG and NSGA-PG</a:t>
            </a:r>
            <a:r>
              <a:rPr kumimoji="0" lang="en-US" altLang="zh-HK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CN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Evaluate metrics: solution diversity (</a:t>
            </a:r>
            <a:r>
              <a:rPr kumimoji="0" lang="en-US" altLang="zh-HK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D</a:t>
            </a: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), iteration times for convergence (</a:t>
            </a:r>
            <a:r>
              <a:rPr kumimoji="0" lang="en-US" altLang="zh-HK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I</a:t>
            </a: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), hyper volume (</a:t>
            </a:r>
            <a:r>
              <a:rPr kumimoji="0" lang="en-US" altLang="zh-HK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HV</a:t>
            </a: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) 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Setting: 50 times repetition on two methods, respectively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Results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NSGA-PG</a:t>
            </a:r>
            <a:r>
              <a:rPr lang="en-US" altLang="zh-HK" sz="1800" baseline="-25000" dirty="0">
                <a:solidFill>
                  <a:prstClr val="black"/>
                </a:solidFill>
                <a:latin typeface="Calibri"/>
                <a:cs typeface="Arial" charset="0"/>
              </a:rPr>
              <a:t>CN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can obtain an averagely better </a:t>
            </a:r>
            <a:r>
              <a:rPr lang="en-US" altLang="zh-HK" sz="1800" i="1" dirty="0">
                <a:solidFill>
                  <a:prstClr val="black"/>
                </a:solidFill>
                <a:latin typeface="Calibri"/>
                <a:cs typeface="Arial" charset="0"/>
              </a:rPr>
              <a:t>HV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in four datasets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Base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cs typeface="Arial" charset="0"/>
              </a:rPr>
              <a:t>d on Wilcoxon rank sum test, we can conclude that, 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NSGA-PG</a:t>
            </a:r>
            <a:r>
              <a:rPr lang="en-US" altLang="zh-HK" sz="1800" baseline="-25000" dirty="0">
                <a:solidFill>
                  <a:prstClr val="black"/>
                </a:solidFill>
                <a:latin typeface="Calibri"/>
                <a:cs typeface="Arial" charset="0"/>
              </a:rPr>
              <a:t>CN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significantly outperforms NSGA-PG in terms of </a:t>
            </a:r>
            <a:r>
              <a:rPr lang="en-US" altLang="zh-HK" sz="1800" i="1" dirty="0">
                <a:solidFill>
                  <a:prstClr val="black"/>
                </a:solidFill>
                <a:latin typeface="Calibri"/>
                <a:cs typeface="Arial" charset="0"/>
              </a:rPr>
              <a:t>HV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at the level of 5%</a:t>
            </a:r>
          </a:p>
          <a:p>
            <a:pPr marL="891450" marR="0" lvl="5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None/>
              <a:tabLst/>
              <a:defRPr/>
            </a:pP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77C9A8-A7BF-4EE5-A6A2-6CCCFF1DB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842353"/>
            <a:ext cx="5305425" cy="24765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487D45-EC7E-4E1D-BCD3-722BEA92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53151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6">
            <a:extLst>
              <a:ext uri="{FF2B5EF4-FFF2-40B4-BE49-F238E27FC236}">
                <a16:creationId xmlns:a16="http://schemas.microsoft.com/office/drawing/2014/main" id="{85E2B343-1898-47CA-9D73-A006ECEF69DE}"/>
              </a:ext>
            </a:extLst>
          </p:cNvPr>
          <p:cNvSpPr txBox="1">
            <a:spLocks/>
          </p:cNvSpPr>
          <p:nvPr/>
        </p:nvSpPr>
        <p:spPr bwMode="auto">
          <a:xfrm>
            <a:off x="17748" y="1772816"/>
            <a:ext cx="9108504" cy="47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2800" dirty="0">
                <a:latin typeface="+mn-lt"/>
                <a:ea typeface="+mn-ea"/>
                <a:cs typeface="Arial" charset="0"/>
              </a:rPr>
              <a:t> Introduction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2800" dirty="0">
                <a:latin typeface="+mn-lt"/>
                <a:ea typeface="+mn-ea"/>
                <a:cs typeface="Arial" charset="0"/>
              </a:rPr>
              <a:t> </a:t>
            </a: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Model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s</a:t>
            </a:r>
            <a:endParaRPr lang="en-US" altLang="zh-HK" sz="2800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Arial" charset="0"/>
            </a:endParaRP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Optimal attack based on multi-objective optimization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Vulnerability and critical nodes analysis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Conclusion and future work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HK" sz="2800" dirty="0">
              <a:latin typeface="+mn-lt"/>
              <a:ea typeface="+mn-ea"/>
              <a:cs typeface="Arial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717EE6-6747-41AD-913E-B89D8D12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B7A-B66B-4F61-8DA3-EBD68714C7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AA8F1F-6E56-44FD-BC95-161595540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68" y="2492896"/>
            <a:ext cx="7373264" cy="2808312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Vulnerability and critical nodes analysis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864" y="765174"/>
                <a:ext cx="8352928" cy="5544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lvl="3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None/>
                  <a:defRPr/>
                </a:pPr>
                <a:r>
                  <a:rPr kumimoji="0" lang="en-US" altLang="zh-HK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Experiment 4: sensitivity analysis on parameter </a:t>
                </a:r>
                <a:r>
                  <a:rPr lang="zh-HK" altLang="en-US" b="1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𝛼</a:t>
                </a:r>
                <a:endParaRPr kumimoji="0" lang="en-US" altLang="zh-HK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20000" lvl="4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Setting</a:t>
                </a: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: the value of </a:t>
                </a:r>
                <a:r>
                  <a:rPr lang="zh-HK" altLang="en-US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𝛼 </a:t>
                </a: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is begin from 5 to 50, step = 5</a:t>
                </a: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20000" marR="0" lvl="4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Results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HV slowly increases with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HK" altLang="en-US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 </a:t>
                </a: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up to around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</m:oMath>
                </a14:m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, HV begins to decrease in all datasets</a:t>
                </a: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endParaRPr lang="en-US" altLang="zh-HK" sz="1800" dirty="0">
                  <a:solidFill>
                    <a:prstClr val="black"/>
                  </a:solidFill>
                  <a:latin typeface="Calibri"/>
                  <a:cs typeface="Arial" charset="0"/>
                </a:endParaRP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endParaRPr lang="en-US" altLang="zh-HK" sz="1800" dirty="0">
                  <a:solidFill>
                    <a:prstClr val="black"/>
                  </a:solidFill>
                  <a:latin typeface="Calibri"/>
                  <a:cs typeface="Arial" charset="0"/>
                </a:endParaRP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endParaRPr lang="en-US" altLang="zh-HK" sz="1800" dirty="0">
                  <a:solidFill>
                    <a:prstClr val="black"/>
                  </a:solidFill>
                  <a:latin typeface="Calibri"/>
                  <a:cs typeface="Arial" charset="0"/>
                </a:endParaRPr>
              </a:p>
              <a:p>
                <a:pPr marL="1177200" lvl="5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20000" lvl="4" indent="-285750" eaLnBrk="1" hangingPunct="1"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HK" sz="18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The detailed experimental results can be found in our paper</a:t>
                </a: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54ABF249-549C-4356-BB24-0D604C38D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4" y="765174"/>
                <a:ext cx="8352928" cy="5544145"/>
              </a:xfrm>
              <a:prstGeom prst="rect">
                <a:avLst/>
              </a:prstGeom>
              <a:blipFill>
                <a:blip r:embed="rId5"/>
                <a:stretch>
                  <a:fillRect t="-8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3A62C53-CDD5-4D0C-8BAF-2C16E0D83458}"/>
              </a:ext>
            </a:extLst>
          </p:cNvPr>
          <p:cNvSpPr txBox="1"/>
          <p:nvPr/>
        </p:nvSpPr>
        <p:spPr>
          <a:xfrm>
            <a:off x="2555776" y="525068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IEEE118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43DA47-5718-40FC-ADA0-4F83D2DEECCA}"/>
              </a:ext>
            </a:extLst>
          </p:cNvPr>
          <p:cNvSpPr txBox="1"/>
          <p:nvPr/>
        </p:nvSpPr>
        <p:spPr>
          <a:xfrm>
            <a:off x="6084168" y="525068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IEEE300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C204F3-4975-4AC3-98C5-C123B055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252790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6">
            <a:extLst>
              <a:ext uri="{FF2B5EF4-FFF2-40B4-BE49-F238E27FC236}">
                <a16:creationId xmlns:a16="http://schemas.microsoft.com/office/drawing/2014/main" id="{85E2B343-1898-47CA-9D73-A006ECEF69DE}"/>
              </a:ext>
            </a:extLst>
          </p:cNvPr>
          <p:cNvSpPr txBox="1">
            <a:spLocks/>
          </p:cNvSpPr>
          <p:nvPr/>
        </p:nvSpPr>
        <p:spPr bwMode="auto">
          <a:xfrm>
            <a:off x="17748" y="1772816"/>
            <a:ext cx="9108504" cy="47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Introduction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Models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Optimal attack based on multi-objective optimization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Vulnerability and critical nodes analysis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Conclusion and future work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H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5CF313-175A-4DF5-8DA2-FC75DC0A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B7A-B66B-4F61-8DA3-EBD68714C767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42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 Conclusion and future work</a:t>
            </a:r>
          </a:p>
        </p:txBody>
      </p:sp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54ABF249-549C-4356-BB24-0D604C38DE85}"/>
              </a:ext>
            </a:extLst>
          </p:cNvPr>
          <p:cNvSpPr txBox="1">
            <a:spLocks/>
          </p:cNvSpPr>
          <p:nvPr/>
        </p:nvSpPr>
        <p:spPr bwMode="auto">
          <a:xfrm>
            <a:off x="18864" y="765174"/>
            <a:ext cx="9125136" cy="338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Conclusion</a:t>
            </a:r>
            <a:endParaRPr kumimoji="0" lang="en-US" altLang="zh-HK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Employ a more accurate cascading failure model based on DC power flow calculation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Separate the cascading failure process, link overload detection</a:t>
            </a: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Reveal</a:t>
            </a:r>
            <a:r>
              <a:rPr lang="en-US" altLang="zh-HK" sz="1800" dirty="0" err="1">
                <a:solidFill>
                  <a:prstClr val="black"/>
                </a:solidFill>
                <a:latin typeface="Calibri"/>
                <a:cs typeface="Arial" charset="0"/>
              </a:rPr>
              <a:t>ing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 the vulnerability of power grids from structural and functional perspectives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Con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sider SV and FV at the same time, metric confliction analysis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Propose two multi-objective node attack strategies based on NSGA-II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NSGA-PG, 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node selection preference (SV and degree, FV and power load), NSGA-PG</a:t>
            </a:r>
            <a:r>
              <a:rPr lang="en-US" altLang="zh-HK" sz="1800" baseline="-25000" dirty="0">
                <a:solidFill>
                  <a:prstClr val="black"/>
                </a:solidFill>
                <a:latin typeface="Calibri"/>
                <a:cs typeface="Arial" charset="0"/>
              </a:rPr>
              <a:t>CN</a:t>
            </a:r>
            <a:endParaRPr kumimoji="0" lang="en-US" altLang="zh-HK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CA5D1EA1-9D95-435F-832C-5A846996B1AB}"/>
              </a:ext>
            </a:extLst>
          </p:cNvPr>
          <p:cNvSpPr txBox="1">
            <a:spLocks/>
          </p:cNvSpPr>
          <p:nvPr/>
        </p:nvSpPr>
        <p:spPr bwMode="auto">
          <a:xfrm>
            <a:off x="18864" y="4077072"/>
            <a:ext cx="9125136" cy="338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lang="en-US" altLang="zh-HK" b="1" dirty="0">
                <a:solidFill>
                  <a:prstClr val="black"/>
                </a:solidFill>
                <a:latin typeface="Calibri"/>
                <a:cs typeface="Arial" charset="0"/>
              </a:rPr>
              <a:t>Future work</a:t>
            </a:r>
            <a:endParaRPr kumimoji="0" lang="en-US" altLang="zh-HK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Sequential node attack strategy</a:t>
            </a: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800" dirty="0">
                <a:solidFill>
                  <a:prstClr val="black"/>
                </a:solidFill>
                <a:latin typeface="Calibri"/>
                <a:cs typeface="Arial" charset="0"/>
              </a:rPr>
              <a:t>False data injection attacks</a:t>
            </a:r>
            <a:endParaRPr lang="en-US" altLang="zh-HK" sz="18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720000" marR="0" lvl="4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Defense against intentional attacks</a:t>
            </a:r>
            <a:endParaRPr lang="en-US" altLang="zh-HK" sz="1800" baseline="-2500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70AC8-5F15-4DDC-AB83-95D83C5C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230770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6">
            <a:extLst>
              <a:ext uri="{FF2B5EF4-FFF2-40B4-BE49-F238E27FC236}">
                <a16:creationId xmlns:a16="http://schemas.microsoft.com/office/drawing/2014/main" id="{A4036C16-3EEA-4402-9B30-0A5EE6B08544}"/>
              </a:ext>
            </a:extLst>
          </p:cNvPr>
          <p:cNvSpPr txBox="1">
            <a:spLocks/>
          </p:cNvSpPr>
          <p:nvPr/>
        </p:nvSpPr>
        <p:spPr bwMode="auto">
          <a:xfrm>
            <a:off x="1035050" y="1648073"/>
            <a:ext cx="70739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lvl="3" algn="ctr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sz="4400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Thanks for your attention!</a:t>
            </a:r>
          </a:p>
          <a:p>
            <a:pPr marL="463550" lvl="3" algn="ctr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sz="4400" b="1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Q&amp;A</a:t>
            </a:r>
          </a:p>
        </p:txBody>
      </p:sp>
      <p:sp>
        <p:nvSpPr>
          <p:cNvPr id="3" name="內容版面配置區 6">
            <a:extLst>
              <a:ext uri="{FF2B5EF4-FFF2-40B4-BE49-F238E27FC236}">
                <a16:creationId xmlns:a16="http://schemas.microsoft.com/office/drawing/2014/main" id="{4B11294D-C74E-4BC9-B59C-0CC835261D17}"/>
              </a:ext>
            </a:extLst>
          </p:cNvPr>
          <p:cNvSpPr txBox="1">
            <a:spLocks/>
          </p:cNvSpPr>
          <p:nvPr/>
        </p:nvSpPr>
        <p:spPr bwMode="auto">
          <a:xfrm>
            <a:off x="1979613" y="3716338"/>
            <a:ext cx="7380287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lvl="3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sz="18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Paper: https://ieeexplore.ieee.org/abstract/document/9235529</a:t>
            </a:r>
          </a:p>
          <a:p>
            <a:pPr marL="463550" lvl="3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sz="18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Code: https://github.com/alexfanjn/multi-objective-attack-power-grid</a:t>
            </a:r>
          </a:p>
          <a:p>
            <a:pPr marL="463550" lvl="3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sz="18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Contact: Junyuan Fang(email: junyufang2-c@my.cityu.edu.hk)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43DF27-1CB3-4A18-A705-9CA37FF8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34071-1ADE-4BE3-A21B-56635766E167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A0C099-E8A4-4F05-8FB3-F16B27DEA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008" y="2492896"/>
            <a:ext cx="4657512" cy="3330440"/>
          </a:xfrm>
          <a:prstGeom prst="rect">
            <a:avLst/>
          </a:prstGeom>
        </p:spPr>
      </p:pic>
      <p:sp>
        <p:nvSpPr>
          <p:cNvPr id="3074" name="內容版面配置區 6">
            <a:extLst>
              <a:ext uri="{FF2B5EF4-FFF2-40B4-BE49-F238E27FC236}">
                <a16:creationId xmlns:a16="http://schemas.microsoft.com/office/drawing/2014/main" id="{EA3A3D1F-E3B3-46C8-BAA8-486DD559AD77}"/>
              </a:ext>
            </a:extLst>
          </p:cNvPr>
          <p:cNvSpPr txBox="1">
            <a:spLocks/>
          </p:cNvSpPr>
          <p:nvPr/>
        </p:nvSpPr>
        <p:spPr bwMode="auto">
          <a:xfrm>
            <a:off x="35496" y="764704"/>
            <a:ext cx="8964488" cy="567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lvl="3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b="1" dirty="0">
                <a:latin typeface="+mn-lt"/>
                <a:ea typeface="+mn-ea"/>
                <a:cs typeface="Arial" charset="0"/>
              </a:rPr>
              <a:t>Power grid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Widely exist in our daily life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latin typeface="+mn-lt"/>
                <a:ea typeface="+mn-ea"/>
                <a:cs typeface="Arial" charset="0"/>
              </a:rPr>
              <a:t>Typical complex network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latin typeface="+mn-lt"/>
                <a:ea typeface="+mn-ea"/>
                <a:cs typeface="Arial" charset="0"/>
              </a:rPr>
              <a:t>Critical infrastructure of modern society</a:t>
            </a: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Cascading failure propagation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Complex connection between nodes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Increasingly network scale</a:t>
            </a: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Large-scale blackouts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2006 in Germany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2008 in India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2016 in Ukraine</a:t>
            </a: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srgbClr val="C00000"/>
                </a:solidFill>
                <a:latin typeface="+mn-lt"/>
                <a:ea typeface="+mn-ea"/>
                <a:cs typeface="Arial" charset="0"/>
              </a:rPr>
              <a:t>Vulnerability concern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HK" sz="1800" dirty="0">
              <a:latin typeface="+mn-lt"/>
              <a:ea typeface="+mn-ea"/>
              <a:cs typeface="Arial" charset="0"/>
            </a:endParaRP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HK" sz="1800" dirty="0">
              <a:latin typeface="+mn-lt"/>
              <a:ea typeface="+mn-ea"/>
              <a:cs typeface="Arial" charset="0"/>
            </a:endParaRP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HK" sz="1800" dirty="0">
              <a:latin typeface="+mn-lt"/>
              <a:ea typeface="+mn-ea"/>
              <a:cs typeface="Arial" charset="0"/>
            </a:endParaRPr>
          </a:p>
        </p:txBody>
      </p:sp>
      <p:sp>
        <p:nvSpPr>
          <p:cNvPr id="5123" name="標題 5">
            <a:extLst>
              <a:ext uri="{FF2B5EF4-FFF2-40B4-BE49-F238E27FC236}">
                <a16:creationId xmlns:a16="http://schemas.microsoft.com/office/drawing/2014/main" id="{25787F1F-E163-4CA5-B3CB-19DE647E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en-US" sz="3000" b="1" dirty="0">
                <a:solidFill>
                  <a:srgbClr val="99235E"/>
                </a:solidFill>
                <a:cs typeface="Times New Roman" pitchFamily="18" charset="0"/>
              </a:rPr>
              <a:t>Introduction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5D37C1-2281-4B5A-BF37-F000551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7557DDF4-B62C-44B5-9A4F-786D778DCECD}"/>
              </a:ext>
            </a:extLst>
          </p:cNvPr>
          <p:cNvSpPr txBox="1">
            <a:spLocks/>
          </p:cNvSpPr>
          <p:nvPr/>
        </p:nvSpPr>
        <p:spPr bwMode="auto">
          <a:xfrm>
            <a:off x="35496" y="764704"/>
            <a:ext cx="900100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lvl="3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b="1" dirty="0">
                <a:latin typeface="+mn-lt"/>
                <a:ea typeface="+mn-ea"/>
                <a:cs typeface="Arial" charset="0"/>
              </a:rPr>
              <a:t>Vulnerability of power grids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Vulnerability against malicious attacks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Vulnerable network </a:t>
            </a:r>
            <a:r>
              <a:rPr lang="en-US" altLang="zh-HK" sz="1800" dirty="0">
                <a:latin typeface="+mn-lt"/>
                <a:ea typeface="+mn-ea"/>
                <a:cs typeface="Arial" charset="0"/>
                <a:sym typeface="Wingdings" panose="05000000000000000000" pitchFamily="2" charset="2"/>
              </a:rPr>
              <a:t> small tolerance to malicious attacks  poor performance</a:t>
            </a:r>
            <a:r>
              <a:rPr lang="en-US" altLang="zh-HK" sz="1800" dirty="0">
                <a:latin typeface="+mn-lt"/>
                <a:ea typeface="+mn-ea"/>
                <a:cs typeface="Arial" charset="0"/>
              </a:rPr>
              <a:t> 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HK" sz="1800" dirty="0">
              <a:latin typeface="+mn-lt"/>
              <a:ea typeface="+mn-ea"/>
              <a:cs typeface="Arial" charset="0"/>
            </a:endParaRP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HK" sz="1800" dirty="0">
              <a:latin typeface="+mn-lt"/>
              <a:ea typeface="+mn-ea"/>
              <a:cs typeface="Arial" charset="0"/>
            </a:endParaRPr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2D44FB7A-1C5D-42BF-9BDA-3509D474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en-US" sz="3000" b="1" dirty="0">
                <a:solidFill>
                  <a:srgbClr val="99235E"/>
                </a:solidFill>
                <a:cs typeface="Times New Roman" pitchFamily="18" charset="0"/>
              </a:rPr>
              <a:t>Introduction</a:t>
            </a:r>
          </a:p>
        </p:txBody>
      </p:sp>
      <p:sp>
        <p:nvSpPr>
          <p:cNvPr id="12" name="內容版面配置區 6">
            <a:extLst>
              <a:ext uri="{FF2B5EF4-FFF2-40B4-BE49-F238E27FC236}">
                <a16:creationId xmlns:a16="http://schemas.microsoft.com/office/drawing/2014/main" id="{16643FD5-8B03-44CA-8620-0D2ED0C2F3AA}"/>
              </a:ext>
            </a:extLst>
          </p:cNvPr>
          <p:cNvSpPr txBox="1">
            <a:spLocks/>
          </p:cNvSpPr>
          <p:nvPr/>
        </p:nvSpPr>
        <p:spPr bwMode="auto">
          <a:xfrm>
            <a:off x="70992" y="2420888"/>
            <a:ext cx="406896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lvl="3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b="1" dirty="0">
                <a:latin typeface="+mn-lt"/>
                <a:ea typeface="+mn-ea"/>
                <a:cs typeface="Arial" charset="0"/>
              </a:rPr>
              <a:t>Cascading failures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The failure of a single node may cause the failure of its neighbors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Power grids: the malfunctioning of a few components may trigger successive breakdowns across the whole system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FBB9EB4-0B14-4FE5-85D1-C8D1644C7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92896"/>
            <a:ext cx="2956964" cy="328551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992A58-DBFE-44E8-AA86-8C7AF42D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8714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6">
            <a:extLst>
              <a:ext uri="{FF2B5EF4-FFF2-40B4-BE49-F238E27FC236}">
                <a16:creationId xmlns:a16="http://schemas.microsoft.com/office/drawing/2014/main" id="{A6A31F50-31C2-4F5D-86D6-A203C5D695C0}"/>
              </a:ext>
            </a:extLst>
          </p:cNvPr>
          <p:cNvSpPr txBox="1">
            <a:spLocks/>
          </p:cNvSpPr>
          <p:nvPr/>
        </p:nvSpPr>
        <p:spPr bwMode="auto">
          <a:xfrm>
            <a:off x="35496" y="764704"/>
            <a:ext cx="90010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lvl="3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b="1" dirty="0">
                <a:latin typeface="+mn-lt"/>
                <a:ea typeface="+mn-ea"/>
                <a:cs typeface="Arial" charset="0"/>
              </a:rPr>
              <a:t>Why investigates the vulnerability of power grids?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Power grids play an important role in our daily life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latin typeface="+mn-lt"/>
                <a:ea typeface="+mn-ea"/>
                <a:cs typeface="Arial" charset="0"/>
              </a:rPr>
              <a:t>Cascading failure may lead to large-scale blackouts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The failure of critical nodes will cause a heavy damage to the system</a:t>
            </a:r>
          </a:p>
          <a:p>
            <a:pPr marL="720000" lvl="4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Urgent problem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How to estimate the vulnerability of power grids in complex environments?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HK" sz="1800" dirty="0">
              <a:latin typeface="+mn-lt"/>
              <a:ea typeface="+mn-ea"/>
              <a:cs typeface="Arial" charset="0"/>
            </a:endParaRPr>
          </a:p>
        </p:txBody>
      </p:sp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en-US" sz="3000" b="1" dirty="0">
                <a:solidFill>
                  <a:srgbClr val="99235E"/>
                </a:solidFill>
                <a:cs typeface="Times New Roman" pitchFamily="18" charset="0"/>
              </a:rPr>
              <a:t>Introduction</a:t>
            </a:r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E4CABEA0-0D67-4404-A1D3-E14188BE51CA}"/>
              </a:ext>
            </a:extLst>
          </p:cNvPr>
          <p:cNvSpPr txBox="1">
            <a:spLocks/>
          </p:cNvSpPr>
          <p:nvPr/>
        </p:nvSpPr>
        <p:spPr bwMode="auto">
          <a:xfrm>
            <a:off x="71500" y="3717032"/>
            <a:ext cx="90010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lvl="3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Arial" charset="0"/>
              <a:buNone/>
              <a:defRPr/>
            </a:pPr>
            <a:r>
              <a:rPr lang="en-US" altLang="zh-HK" b="1" dirty="0">
                <a:latin typeface="+mn-lt"/>
                <a:ea typeface="+mn-ea"/>
                <a:cs typeface="Arial" charset="0"/>
              </a:rPr>
              <a:t>Goal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720000" algn="l"/>
              </a:tabLst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Vulnerability analysis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720000" algn="l"/>
              </a:tabLst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From different investigation perspectives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Critical nodes identification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latin typeface="+mn-lt"/>
                <a:ea typeface="+mn-ea"/>
                <a:cs typeface="Arial" charset="0"/>
              </a:rPr>
              <a:t>Identify critical nodes to help for further protection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HK" sz="1800" dirty="0">
              <a:latin typeface="+mn-lt"/>
              <a:ea typeface="+mn-ea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1D8391-B74D-4D7E-AD47-A07DA7E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58807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6">
            <a:extLst>
              <a:ext uri="{FF2B5EF4-FFF2-40B4-BE49-F238E27FC236}">
                <a16:creationId xmlns:a16="http://schemas.microsoft.com/office/drawing/2014/main" id="{85E2B343-1898-47CA-9D73-A006ECEF69DE}"/>
              </a:ext>
            </a:extLst>
          </p:cNvPr>
          <p:cNvSpPr txBox="1">
            <a:spLocks/>
          </p:cNvSpPr>
          <p:nvPr/>
        </p:nvSpPr>
        <p:spPr bwMode="auto">
          <a:xfrm>
            <a:off x="17748" y="1772816"/>
            <a:ext cx="9108504" cy="47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</a:t>
            </a: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Introduction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Models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 </a:t>
            </a: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Optimal attack based on multi-objective optimization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Vulnerability and critical nodes analysis</a:t>
            </a:r>
          </a:p>
          <a:p>
            <a:pPr marL="749300" marR="0" lvl="3" indent="-28575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28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 charset="0"/>
              </a:rPr>
              <a:t> Conclusion and future work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H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06B82F-5044-4BEF-84E5-B03182CC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B7A-B66B-4F61-8DA3-EBD68714C7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4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6">
            <a:extLst>
              <a:ext uri="{FF2B5EF4-FFF2-40B4-BE49-F238E27FC236}">
                <a16:creationId xmlns:a16="http://schemas.microsoft.com/office/drawing/2014/main" id="{A6A31F50-31C2-4F5D-86D6-A203C5D695C0}"/>
              </a:ext>
            </a:extLst>
          </p:cNvPr>
          <p:cNvSpPr txBox="1">
            <a:spLocks/>
          </p:cNvSpPr>
          <p:nvPr/>
        </p:nvSpPr>
        <p:spPr bwMode="auto">
          <a:xfrm>
            <a:off x="35496" y="764704"/>
            <a:ext cx="360040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Basic component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Generator nodes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Demand nodes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Transmission links </a:t>
            </a:r>
          </a:p>
        </p:txBody>
      </p:sp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Models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BEA1E1D5-DAEE-4443-A9DE-11C04A903A0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902" y="2492896"/>
                <a:ext cx="8668580" cy="2664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463550" marR="0" lvl="3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Arial" charset="0"/>
                  <a:buNone/>
                  <a:tabLst/>
                  <a:defRPr/>
                </a:pPr>
                <a:r>
                  <a:rPr lang="en-US" altLang="zh-HK" b="1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Boundaries of generator nodes</a:t>
                </a:r>
                <a:endParaRPr kumimoji="0" lang="en-US" altLang="zh-HK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49300" marR="0" lvl="3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>
                    <a:tab pos="720000" algn="l"/>
                  </a:tabLst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Increase</a:t>
                </a:r>
              </a:p>
              <a:p>
                <a:pPr marL="463550" marR="0" lvl="3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None/>
                  <a:tabLst>
                    <a:tab pos="72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𝑜𝑟𝑖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  <a:p>
                <a:pPr marL="749300" marR="0" lvl="3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Arial" charset="0"/>
                  </a:rPr>
                  <a:t>Decrease</a:t>
                </a:r>
              </a:p>
              <a:p>
                <a:pPr marL="463550" marR="0" lvl="3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𝑜𝑟𝑖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77200" marR="0" lvl="5" indent="-28575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H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內容版面配置區 6">
                <a:extLst>
                  <a:ext uri="{FF2B5EF4-FFF2-40B4-BE49-F238E27FC236}">
                    <a16:creationId xmlns:a16="http://schemas.microsoft.com/office/drawing/2014/main" id="{BEA1E1D5-DAEE-4443-A9DE-11C04A90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02" y="2492896"/>
                <a:ext cx="8668580" cy="2664296"/>
              </a:xfrm>
              <a:prstGeom prst="rect">
                <a:avLst/>
              </a:prstGeom>
              <a:blipFill>
                <a:blip r:embed="rId4"/>
                <a:stretch>
                  <a:fillRect t="-1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4E9C907-A681-45CF-90B5-5F6B98FF9926}"/>
              </a:ext>
            </a:extLst>
          </p:cNvPr>
          <p:cNvSpPr txBox="1">
            <a:spLocks/>
          </p:cNvSpPr>
          <p:nvPr/>
        </p:nvSpPr>
        <p:spPr bwMode="auto">
          <a:xfrm>
            <a:off x="0" y="4869160"/>
            <a:ext cx="866858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lang="en-US" altLang="zh-HK" b="1" dirty="0">
                <a:solidFill>
                  <a:prstClr val="black"/>
                </a:solidFill>
                <a:latin typeface="Calibri"/>
                <a:cs typeface="Arial" charset="0"/>
              </a:rPr>
              <a:t>Power flow calculation</a:t>
            </a:r>
            <a:endParaRPr kumimoji="0" lang="en-US" altLang="zh-HK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>
                <a:tab pos="720000" algn="l"/>
              </a:tabLst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DC power flow model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463550" marR="0" lvl="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None/>
              <a:tabLst>
                <a:tab pos="720000" algn="l"/>
              </a:tabLst>
              <a:defRPr/>
            </a:pPr>
            <a:endParaRPr lang="en-US" altLang="zh-CN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2C454A-A21A-4680-A3BE-0FC403F1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399557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6">
            <a:extLst>
              <a:ext uri="{FF2B5EF4-FFF2-40B4-BE49-F238E27FC236}">
                <a16:creationId xmlns:a16="http://schemas.microsoft.com/office/drawing/2014/main" id="{A6A31F50-31C2-4F5D-86D6-A203C5D695C0}"/>
              </a:ext>
            </a:extLst>
          </p:cNvPr>
          <p:cNvSpPr txBox="1">
            <a:spLocks/>
          </p:cNvSpPr>
          <p:nvPr/>
        </p:nvSpPr>
        <p:spPr bwMode="auto">
          <a:xfrm>
            <a:off x="35496" y="764704"/>
            <a:ext cx="792088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6355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Cascading failure model</a:t>
            </a:r>
          </a:p>
          <a:p>
            <a:pPr marL="749300" lvl="3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Initialization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Initialize the power and topology parameters 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Launch of attack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Remove the selected nodes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Subgraph detection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Remove the subgraphs which only have </a:t>
            </a:r>
            <a:r>
              <a:rPr lang="en-US" altLang="zh-HK" sz="1800" dirty="0">
                <a:solidFill>
                  <a:srgbClr val="C00000"/>
                </a:solidFill>
                <a:latin typeface="Calibri"/>
                <a:cs typeface="Arial" charset="0"/>
              </a:rPr>
              <a:t>a single node </a:t>
            </a: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or </a:t>
            </a:r>
            <a:r>
              <a:rPr lang="en-US" altLang="zh-HK" sz="1800" dirty="0">
                <a:solidFill>
                  <a:srgbClr val="C00000"/>
                </a:solidFill>
                <a:latin typeface="Calibri"/>
                <a:cs typeface="Arial" charset="0"/>
              </a:rPr>
              <a:t>do not have the generator nodes </a:t>
            </a: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H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Arial" charset="0"/>
              </a:rPr>
              <a:t>Power re-dispatch and flow re-calculation</a:t>
            </a:r>
          </a:p>
          <a:p>
            <a:pPr marL="1177200" lvl="5" indent="-285750" eaLnBrk="1" hangingPunct="1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Adjust the power output of generator nodes to achieve system balance</a:t>
            </a:r>
            <a:endParaRPr kumimoji="0" lang="en-US" altLang="zh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Arial" charset="0"/>
            </a:endParaRPr>
          </a:p>
          <a:p>
            <a:pPr marL="749300" marR="0" lvl="3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cs typeface="Arial" charset="0"/>
              </a:rPr>
              <a:t>Link overload detection</a:t>
            </a:r>
          </a:p>
          <a:p>
            <a:pPr marL="1177200" marR="0" lvl="5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HK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Arial" charset="0"/>
              </a:rPr>
              <a:t>Trip the link with the heaviest overloading</a:t>
            </a:r>
            <a:endParaRPr lang="en-US" altLang="zh-HK" sz="180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4" name="標題 5">
            <a:extLst>
              <a:ext uri="{FF2B5EF4-FFF2-40B4-BE49-F238E27FC236}">
                <a16:creationId xmlns:a16="http://schemas.microsoft.com/office/drawing/2014/main" id="{F1522B0D-D1EA-4593-9829-F02433B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537"/>
          </a:xfrm>
        </p:spPr>
        <p:txBody>
          <a:bodyPr rtlCol="0">
            <a:normAutofit fontScale="90000"/>
          </a:bodyPr>
          <a:lstStyle/>
          <a:p>
            <a:pPr marL="461963" algn="l" eaLnBrk="1" fontAlgn="auto" hangingPunct="1"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rgbClr val="99235E"/>
                </a:solidFill>
                <a:cs typeface="Times New Roman" pitchFamily="18" charset="0"/>
              </a:rPr>
              <a:t>Models</a:t>
            </a:r>
            <a:endParaRPr lang="en-US" altLang="en-US" sz="3000" b="1" dirty="0">
              <a:solidFill>
                <a:srgbClr val="99235E"/>
              </a:solidFill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18D1F4-3416-414D-B8D1-53DFCD93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B7AF-3472-4A0D-8E00-BB46AE14FAE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537061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9769</TotalTime>
  <Words>1896</Words>
  <Application>Microsoft Office PowerPoint</Application>
  <PresentationFormat>全屏显示(4:3)</PresentationFormat>
  <Paragraphs>312</Paragraphs>
  <Slides>33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新細明體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1_Office Theme</vt:lpstr>
      <vt:lpstr>Revealing Structural and Functional Vulnerability of Power Grids to Cascading Failures</vt:lpstr>
      <vt:lpstr>PowerPoint 演示文稿</vt:lpstr>
      <vt:lpstr>PowerPoint 演示文稿</vt:lpstr>
      <vt:lpstr>Introduction</vt:lpstr>
      <vt:lpstr>Introduction</vt:lpstr>
      <vt:lpstr>Introduction</vt:lpstr>
      <vt:lpstr>PowerPoint 演示文稿</vt:lpstr>
      <vt:lpstr>Models</vt:lpstr>
      <vt:lpstr>Models</vt:lpstr>
      <vt:lpstr>PowerPoint 演示文稿</vt:lpstr>
      <vt:lpstr>Optimal attack based on multi-objective optimization</vt:lpstr>
      <vt:lpstr>Optimal attack based on multi-objective optimization</vt:lpstr>
      <vt:lpstr>Optimal attack based on multi-objective optimization</vt:lpstr>
      <vt:lpstr>Optimal attack based on multi-objective optimization</vt:lpstr>
      <vt:lpstr>Optimal attack based on multi-objective optimization</vt:lpstr>
      <vt:lpstr>Optimal attack based on multi-objective optimization</vt:lpstr>
      <vt:lpstr>Optimal attack based on multi-objective optimization</vt:lpstr>
      <vt:lpstr>Optimal attack based on multi-objective optimization</vt:lpstr>
      <vt:lpstr>Optimal attack based on multi-objective optimization</vt:lpstr>
      <vt:lpstr>PowerPoint 演示文稿</vt:lpstr>
      <vt:lpstr>Vulnerability and critical nodes analysis</vt:lpstr>
      <vt:lpstr>Vulnerability and critical nodes analysis</vt:lpstr>
      <vt:lpstr>Vulnerability and critical nodes analysis</vt:lpstr>
      <vt:lpstr>Vulnerability and critical nodes analysis</vt:lpstr>
      <vt:lpstr>Vulnerability and critical nodes analysis</vt:lpstr>
      <vt:lpstr>Vulnerability and critical nodes analysis</vt:lpstr>
      <vt:lpstr>Vulnerability and critical nodes analysis</vt:lpstr>
      <vt:lpstr>Vulnerability and critical nodes analysis</vt:lpstr>
      <vt:lpstr>Vulnerability and critical nodes analysis</vt:lpstr>
      <vt:lpstr>Vulnerability and critical nodes analysis</vt:lpstr>
      <vt:lpstr>PowerPoint 演示文稿</vt:lpstr>
      <vt:lpstr> Conclusion and future work</vt:lpstr>
      <vt:lpstr>PowerPoint 演示文稿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FANG, Junyuan</cp:lastModifiedBy>
  <cp:revision>1008</cp:revision>
  <cp:lastPrinted>2014-05-21T09:26:20Z</cp:lastPrinted>
  <dcterms:created xsi:type="dcterms:W3CDTF">2010-09-21T06:40:43Z</dcterms:created>
  <dcterms:modified xsi:type="dcterms:W3CDTF">2021-04-21T07:34:28Z</dcterms:modified>
</cp:coreProperties>
</file>