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82" r:id="rId4"/>
    <p:sldId id="283" r:id="rId5"/>
    <p:sldId id="284" r:id="rId6"/>
    <p:sldId id="292" r:id="rId7"/>
    <p:sldId id="293" r:id="rId8"/>
    <p:sldId id="285" r:id="rId9"/>
    <p:sldId id="290" r:id="rId10"/>
    <p:sldId id="286" r:id="rId11"/>
    <p:sldId id="291" r:id="rId12"/>
    <p:sldId id="28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97" r:id="rId38"/>
    <p:sldId id="299" r:id="rId39"/>
    <p:sldId id="288" r:id="rId40"/>
    <p:sldId id="294" r:id="rId41"/>
    <p:sldId id="295" r:id="rId42"/>
    <p:sldId id="296" r:id="rId43"/>
    <p:sldId id="289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6400" autoAdjust="0"/>
  </p:normalViewPr>
  <p:slideViewPr>
    <p:cSldViewPr>
      <p:cViewPr varScale="1">
        <p:scale>
          <a:sx n="115" d="100"/>
          <a:sy n="115" d="100"/>
        </p:scale>
        <p:origin x="213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64DB847-A7C6-423F-B771-46A6092732E3}" type="datetimeFigureOut">
              <a:rPr lang="en-US"/>
              <a:pPr>
                <a:defRPr/>
              </a:pPr>
              <a:t>4/18/2020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FC56A9-71FA-49A8-A49B-73E0C4B6E02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65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06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80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1295400"/>
            <a:ext cx="8229600" cy="20574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cs typeface="+mn-cs"/>
              </a:rPr>
              <a:t>UFPA/PPGCC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67000"/>
            <a:ext cx="6400800" cy="533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D4FAE70-47FD-4467-911C-74C2FDFA2710}" type="datetime1">
              <a:rPr lang="en-US" smtClean="0"/>
              <a:t>4/18/2020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4290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Computação Evolucionária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492875"/>
            <a:ext cx="11430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06CB4F1-E69D-4458-B775-B121381A0F5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C9674-C4EE-4B39-9272-62EE9A5968BE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Computação Evolucionária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EA575-3527-424C-A005-428A5216F81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385DA-9FF3-41C6-ABF1-F70208D6D8A1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Computação Evolucionária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9EB02-20BD-4C4F-B59A-1CA3F89D91B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UFPA/PPGCC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BB2EB1A-F831-4015-9006-EBD091587BF6}" type="datetime1">
              <a:rPr lang="en-US" smtClean="0"/>
              <a:t>4/18/2020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Computação Evolucionária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BC7FEBF-A170-470C-A369-F0D066FB58E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70B58-D34D-4337-A69D-6D68947C8DC3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en-US" dirty="0" err="1"/>
              <a:t>Evolucionária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2F621-4695-46C1-8607-7F4A48817B1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+mn-lt"/>
                <a:cs typeface="+mn-cs"/>
              </a:rPr>
              <a:t>Vu Pham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D516F02-4895-4300-87F7-79BCC1E88263}" type="datetime1">
              <a:rPr lang="en-US" smtClean="0"/>
              <a:t>4/18/2020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Computação Evolucionária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A58546F-1E4E-426D-9940-5EB4B4A7467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+mn-lt"/>
                <a:cs typeface="+mn-cs"/>
              </a:rPr>
              <a:t>Vu Pham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2012253-CFEF-4F48-8064-68678A57F439}" type="datetime1">
              <a:rPr lang="en-US" smtClean="0"/>
              <a:t>4/18/2020</a:t>
            </a:fld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Computação Evolucionária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0FBF406-46C4-462D-AB55-11E51850056B}" type="datetime1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Computação Evolucionária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8ABFDA-DAF0-4496-8136-3108F5781C5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87871FF-4E77-4138-86DD-4F9B38FB3327}" type="datetime1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Computação Evolucionária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C05FB1-C35B-4870-BC50-C1BF2D042AF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E4C49-0EF7-4429-88CE-2EE0149DD321}" type="datetime1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Computação Evolucionária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2A947-F0B9-4AC8-B617-2CA04D39997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4220E-2A1B-491C-82D3-AA2E67BFAC30}" type="datetime1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Computação Evolucionária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5516-340B-459A-81CA-6701DA508FD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4038F87-13B2-473C-BC8D-DFE2F62DBE66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en-US" dirty="0" err="1"/>
              <a:t>Evolucionária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6CB6DE-1033-4C2C-8280-139BC16F7CB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6" r:id="rId3"/>
    <p:sldLayoutId id="2147483673" r:id="rId4"/>
    <p:sldLayoutId id="2147483674" r:id="rId5"/>
    <p:sldLayoutId id="2147483675" r:id="rId6"/>
    <p:sldLayoutId id="214748367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en-US" dirty="0" err="1"/>
              <a:t>Evolucionária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O </a:t>
            </a:r>
            <a:r>
              <a:rPr lang="en-US" dirty="0" err="1"/>
              <a:t>Dilema</a:t>
            </a:r>
            <a:r>
              <a:rPr lang="en-US" dirty="0"/>
              <a:t> dos </a:t>
            </a:r>
            <a:r>
              <a:rPr lang="en-US"/>
              <a:t>Prisioneiros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438771" y="3861048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Alexandre Farias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740" y="120216"/>
            <a:ext cx="1080120" cy="1080120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6CB4F1-E69D-4458-B775-B121381A0F5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28800"/>
            <a:ext cx="7659581" cy="423058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Diagrama de Classe (UML)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77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Sistema Operacional:</a:t>
            </a:r>
            <a:r>
              <a:rPr lang="pt-BR" dirty="0"/>
              <a:t> Windows 8</a:t>
            </a:r>
          </a:p>
          <a:p>
            <a:r>
              <a:rPr lang="pt-BR" b="1" dirty="0"/>
              <a:t>Linguagem de Programação:</a:t>
            </a:r>
            <a:r>
              <a:rPr lang="pt-BR" dirty="0"/>
              <a:t> Python (v3.6)</a:t>
            </a:r>
          </a:p>
          <a:p>
            <a:r>
              <a:rPr lang="pt-BR" b="1" dirty="0"/>
              <a:t>IDE:</a:t>
            </a:r>
            <a:r>
              <a:rPr lang="pt-BR" dirty="0"/>
              <a:t> </a:t>
            </a:r>
            <a:r>
              <a:rPr lang="pt-BR" dirty="0" err="1"/>
              <a:t>PyCharm</a:t>
            </a:r>
            <a:r>
              <a:rPr lang="pt-BR" dirty="0"/>
              <a:t> 2017 1.3</a:t>
            </a:r>
          </a:p>
          <a:p>
            <a:r>
              <a:rPr lang="pt-BR" b="1" dirty="0"/>
              <a:t>Controle de Versão:</a:t>
            </a:r>
            <a:r>
              <a:rPr lang="pt-BR" dirty="0"/>
              <a:t> </a:t>
            </a:r>
            <a:r>
              <a:rPr lang="pt-BR" dirty="0" err="1"/>
              <a:t>Git</a:t>
            </a:r>
            <a:endParaRPr lang="pt-BR" dirty="0"/>
          </a:p>
          <a:p>
            <a:r>
              <a:rPr lang="pt-BR" b="1" dirty="0"/>
              <a:t>Repositório:</a:t>
            </a:r>
            <a:r>
              <a:rPr lang="pt-BR" dirty="0"/>
              <a:t> </a:t>
            </a:r>
            <a:r>
              <a:rPr lang="pt-BR" dirty="0" err="1"/>
              <a:t>Bitbucket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Ferramentas Utilizadas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96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982569"/>
              </p:ext>
            </p:extLst>
          </p:nvPr>
        </p:nvGraphicFramePr>
        <p:xfrm>
          <a:off x="107504" y="1268760"/>
          <a:ext cx="8928992" cy="3105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3582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Caso de</a:t>
                      </a:r>
                      <a:r>
                        <a:rPr lang="pt-BR" sz="1200" baseline="0" dirty="0"/>
                        <a:t> Teste 1</a:t>
                      </a:r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Caso de Teste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Caso de Teste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49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Parâmetro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Individual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Grupo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Individual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Grupo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Individual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Grupo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Tamanho</a:t>
                      </a:r>
                      <a:r>
                        <a:rPr lang="pt-BR" sz="1200" baseline="0" dirty="0"/>
                        <a:t> da População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74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Tamanho do </a:t>
                      </a:r>
                      <a:r>
                        <a:rPr lang="pt-BR" sz="1200" dirty="0" err="1"/>
                        <a:t>Ring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Prob</a:t>
                      </a:r>
                      <a:r>
                        <a:rPr lang="pt-BR" sz="1200" dirty="0"/>
                        <a:t>. de</a:t>
                      </a:r>
                      <a:r>
                        <a:rPr lang="pt-BR" sz="1200" baseline="0" dirty="0"/>
                        <a:t> Cruzamento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Prob</a:t>
                      </a:r>
                      <a:r>
                        <a:rPr lang="pt-BR" sz="1200" dirty="0"/>
                        <a:t>. de Mutação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Desvio-Padrão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12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Gerações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58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Valor de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10/20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406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Valor do Bônus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0%/20%/40%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0%/20%/40%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0%/20%/40%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0%/20%/40%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0%/20%/40%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0%/20%/40%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Configurações do Algoritmo Genético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23528" y="4653136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Método de Seleção:</a:t>
            </a:r>
            <a:r>
              <a:rPr lang="pt-BR" sz="1200" dirty="0"/>
              <a:t> Torneio</a:t>
            </a:r>
          </a:p>
          <a:p>
            <a:r>
              <a:rPr lang="pt-BR" sz="1200" b="1" dirty="0"/>
              <a:t>Tipo de Cruzamento:</a:t>
            </a:r>
            <a:r>
              <a:rPr lang="pt-BR" sz="1200" dirty="0"/>
              <a:t> Aritmético</a:t>
            </a:r>
          </a:p>
          <a:p>
            <a:r>
              <a:rPr lang="pt-BR" sz="1200" b="1" dirty="0"/>
              <a:t>Tipo de Mutação:</a:t>
            </a:r>
            <a:r>
              <a:rPr lang="pt-BR" sz="1200" dirty="0"/>
              <a:t> Gaussiana</a:t>
            </a:r>
          </a:p>
          <a:p>
            <a:r>
              <a:rPr lang="pt-BR" sz="1200" b="1" dirty="0"/>
              <a:t>Caso de Teste 1:</a:t>
            </a:r>
            <a:r>
              <a:rPr lang="pt-BR" sz="1200" dirty="0"/>
              <a:t> Par-a-Par</a:t>
            </a:r>
          </a:p>
          <a:p>
            <a:r>
              <a:rPr lang="pt-BR" sz="1200" b="1" dirty="0"/>
              <a:t>Caso de Teste 2:</a:t>
            </a:r>
            <a:r>
              <a:rPr lang="pt-BR" sz="1200" dirty="0"/>
              <a:t> 10% de Opositores</a:t>
            </a:r>
          </a:p>
          <a:p>
            <a:r>
              <a:rPr lang="pt-BR" sz="1200" b="1" dirty="0"/>
              <a:t>Caso de Teste 3:</a:t>
            </a:r>
            <a:r>
              <a:rPr lang="pt-BR" sz="1200" dirty="0"/>
              <a:t> 30% de Opositores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Computação Evolucionária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38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66" y="1535907"/>
            <a:ext cx="8976354" cy="4413373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5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2" y="1535907"/>
            <a:ext cx="8976354" cy="4413373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17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35907"/>
            <a:ext cx="9134696" cy="4491224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4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3" y="1628800"/>
            <a:ext cx="8896598" cy="4448298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20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" y="1484784"/>
            <a:ext cx="9080333" cy="4464496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46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35907"/>
            <a:ext cx="8382000" cy="4121149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83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" y="1556792"/>
            <a:ext cx="9122811" cy="4485381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0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Contexto</a:t>
            </a:r>
          </a:p>
          <a:p>
            <a:r>
              <a:rPr lang="pt-BR" dirty="0"/>
              <a:t>Desenvolvimento</a:t>
            </a:r>
          </a:p>
          <a:p>
            <a:r>
              <a:rPr lang="pt-BR" dirty="0"/>
              <a:t>Diagrama de Classe (UML)</a:t>
            </a:r>
          </a:p>
          <a:p>
            <a:r>
              <a:rPr lang="pt-BR" dirty="0"/>
              <a:t>Ferramentas Utilizadas</a:t>
            </a:r>
          </a:p>
          <a:p>
            <a:r>
              <a:rPr lang="pt-BR" dirty="0"/>
              <a:t>Configurações do Algoritmo Genético</a:t>
            </a:r>
          </a:p>
          <a:p>
            <a:r>
              <a:rPr lang="pt-BR" dirty="0"/>
              <a:t>Resultados</a:t>
            </a:r>
          </a:p>
          <a:p>
            <a:r>
              <a:rPr lang="pt-BR" dirty="0"/>
              <a:t>Conclusão</a:t>
            </a:r>
          </a:p>
          <a:p>
            <a:r>
              <a:rPr lang="pt-BR" dirty="0"/>
              <a:t>Agradecimentos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Agenda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70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556792"/>
            <a:ext cx="8943113" cy="439703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45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" y="1556792"/>
            <a:ext cx="8976354" cy="4413373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98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35907"/>
            <a:ext cx="9134696" cy="4491224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03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" y="1535907"/>
            <a:ext cx="9122811" cy="4485381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84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4" y="1500982"/>
            <a:ext cx="8896598" cy="4448298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16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" y="1535907"/>
            <a:ext cx="9140640" cy="4494147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21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" y="1535907"/>
            <a:ext cx="9122811" cy="4485381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08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" y="1535907"/>
            <a:ext cx="9122811" cy="4485381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61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35907"/>
            <a:ext cx="9134696" cy="4491224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07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080333" cy="4464496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6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Tem-se o seguinte contexto neste trabalho.</a:t>
            </a:r>
          </a:p>
          <a:p>
            <a:pPr lvl="1" algn="just"/>
            <a:r>
              <a:rPr lang="pt-BR" dirty="0"/>
              <a:t>Duas pessoas cometeram um crime. Elas são presas. Para que o governo consiga prendê-los, ele precisa que elas confessem e mostrem provas sobre o crime. Elas são interrogadas separadas.</a:t>
            </a:r>
          </a:p>
          <a:p>
            <a:pPr lvl="1" algn="just"/>
            <a:r>
              <a:rPr lang="pt-BR" dirty="0"/>
              <a:t>Se as duas pessoas não confessarem (isto é, cooperarem entre si), então o governo terá de soltá-los em 6 meses devido à falta de provas. </a:t>
            </a:r>
          </a:p>
          <a:p>
            <a:pPr marL="457200" lvl="1" indent="0" algn="just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Contexto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72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35907"/>
            <a:ext cx="8928992" cy="4390087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28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84784"/>
            <a:ext cx="8928994" cy="4464496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39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" y="1500982"/>
            <a:ext cx="8958262" cy="447913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14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84784"/>
            <a:ext cx="8965506" cy="448275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67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4" y="1500982"/>
            <a:ext cx="8896598" cy="4448298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06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8" y="1500982"/>
            <a:ext cx="9040614" cy="4520306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811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" y="1500982"/>
            <a:ext cx="8958262" cy="447913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937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72" y="1065744"/>
            <a:ext cx="4411216" cy="671719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 (Fitness Individual)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373" y="1073156"/>
            <a:ext cx="4328574" cy="67171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55" y="2020840"/>
            <a:ext cx="4499992" cy="69836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68" y="2060408"/>
            <a:ext cx="4320480" cy="66507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7" y="2955843"/>
            <a:ext cx="4610364" cy="68539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438" y="2967674"/>
            <a:ext cx="4296544" cy="64687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55" y="3867579"/>
            <a:ext cx="4536504" cy="703621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159" y="3878858"/>
            <a:ext cx="4297288" cy="681061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81" y="4838700"/>
            <a:ext cx="4607967" cy="698977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159" y="4824230"/>
            <a:ext cx="4237100" cy="658334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25" y="5712766"/>
            <a:ext cx="4410189" cy="710488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567" y="5751289"/>
            <a:ext cx="4248472" cy="631597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755576" y="856513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Par-a-par, C=10, Bônus = 0%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076056" y="807151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Par-a-par, C=10, Bônus = 20%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721996" y="1776861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Par-a-par, C=20, Bônus = 20%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5004048" y="1791683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Par-a-par, C=20, Bônus = 40%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08273" y="2682228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10% de Opositores, C=10, Bônus = 0%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053400" y="2742916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10% de Opositores, C=10, Bônus = 20%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746467" y="3610719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10% de Opositores, C=20, Bônus = 20%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5076056" y="3631831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10% de Opositores, C=20, Bônus = 40%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693366" y="4596438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30% de Opositores, C=10, Bônus = 0%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056475" y="4559696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30% de Opositores, C=10, Bônus = 20%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611560" y="5499168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30% de Opositores, C=20, Bônus = 20%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5097629" y="5469442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30% de Opositores, C=20, Bônus = 40%</a:t>
            </a:r>
          </a:p>
        </p:txBody>
      </p:sp>
    </p:spTree>
    <p:extLst>
      <p:ext uri="{BB962C8B-B14F-4D97-AF65-F5344CB8AC3E}">
        <p14:creationId xmlns:p14="http://schemas.microsoft.com/office/powerpoint/2010/main" val="3457287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Resultados (Fitness em Grupo)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19" name="CaixaDeTexto 18"/>
          <p:cNvSpPr txBox="1"/>
          <p:nvPr/>
        </p:nvSpPr>
        <p:spPr>
          <a:xfrm>
            <a:off x="755576" y="856513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Par-a-par, C=10, Bônus = 0%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076056" y="807151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Par-a-par, C=10, Bônus = 20%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721996" y="1776861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Par-a-par, C=20, Bônus = 20%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5004048" y="1791683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Par-a-par, C=20, Bônus = 40%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08273" y="2682228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10% de Opositores, C=10, Bônus = 0%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052341" y="2719548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10% de Opositores, C=10, Bônus = 20%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746467" y="3610719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10% de Opositores, C=20, Bônus = 20%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5076056" y="3631831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10% de Opositores, C=20, Bônus = 40%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693366" y="4596438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30% de Opositores, C=10, Bônus = 0%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056475" y="4559696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30% de Opositores, C=10, Bônus = 20%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611560" y="5499168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30% de Opositores, C=20, Bônus = 20%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5097629" y="5469442"/>
            <a:ext cx="3312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30% de Opositores, C=20, Bônus = 40%</a:t>
            </a:r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25" y="1108238"/>
            <a:ext cx="4238152" cy="621794"/>
          </a:xfr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152" y="1045191"/>
            <a:ext cx="4374079" cy="663900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94" y="2009792"/>
            <a:ext cx="4337267" cy="669800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817" y="2000869"/>
            <a:ext cx="4363416" cy="718680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0" y="2928449"/>
            <a:ext cx="4353217" cy="683206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831" y="2925967"/>
            <a:ext cx="4526817" cy="743130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0" y="3885289"/>
            <a:ext cx="4504328" cy="686349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969" y="3885289"/>
            <a:ext cx="4458076" cy="702933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9" y="4805917"/>
            <a:ext cx="4373122" cy="687678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514" y="4745686"/>
            <a:ext cx="4501531" cy="757684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0" y="5712849"/>
            <a:ext cx="4349754" cy="717823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266" y="5652450"/>
            <a:ext cx="4484164" cy="71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930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145435"/>
          </a:xfrm>
        </p:spPr>
        <p:txBody>
          <a:bodyPr/>
          <a:lstStyle/>
          <a:p>
            <a:pPr algn="just"/>
            <a:r>
              <a:rPr lang="pt-BR" dirty="0"/>
              <a:t>Qual é o impacto do tamanho de C? A população fica mais ou menos egoísta com a variação de C?</a:t>
            </a:r>
          </a:p>
          <a:p>
            <a:pPr lvl="1" algn="just"/>
            <a:r>
              <a:rPr lang="pt-BR" dirty="0"/>
              <a:t>A variação do tamanho de C, quanto mais elevado, deixou a população mais egoísta.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Conclusão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en-US" dirty="0" err="1"/>
              <a:t>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8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pt-BR" dirty="0"/>
              <a:t>No entanto, se uma delas ficar calada e a outra confessar, a pessoa que cooperou com o parceiro de crime (ficou calado) vai ser preso por 30 anos, enquanto o outro que confessou, por ter ajudado a polícia, será solto na hora. </a:t>
            </a:r>
          </a:p>
          <a:p>
            <a:pPr lvl="1" algn="just"/>
            <a:r>
              <a:rPr lang="pt-BR" dirty="0"/>
              <a:t>Se ambos confessarem, então ambos são presos por 10 anos por terem cooperado com a justiça.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Contexto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922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mesmo para o valor do bônus: qual o valor do bônus para uma dada cadeia para que a população se torne menos egoísta?</a:t>
            </a:r>
          </a:p>
          <a:p>
            <a:pPr lvl="1" algn="just"/>
            <a:r>
              <a:rPr lang="pt-BR" dirty="0"/>
              <a:t>Valores de bônus mais elevados tendem a tornar uma população menos egoísta em uma dada cadeia, como por exemplo, em aumentar o bônus de 10% para 20% com C = 10, surgem mais cooperações.</a:t>
            </a:r>
          </a:p>
          <a:p>
            <a:pPr lvl="1" algn="just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Conclusão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186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Qual é a diferença de comportamento para Fitness Individual e o Fitness em Grupo?</a:t>
            </a:r>
          </a:p>
          <a:p>
            <a:pPr lvl="1" algn="just"/>
            <a:r>
              <a:rPr lang="pt-BR" dirty="0"/>
              <a:t>Para o </a:t>
            </a:r>
            <a:r>
              <a:rPr lang="pt-BR" i="1" dirty="0"/>
              <a:t>Fitness</a:t>
            </a:r>
            <a:r>
              <a:rPr lang="pt-BR" dirty="0"/>
              <a:t> Individual, os indivíduos tendem a delatar, e para o </a:t>
            </a:r>
            <a:r>
              <a:rPr lang="pt-BR" i="1" dirty="0"/>
              <a:t>Fitness</a:t>
            </a:r>
            <a:r>
              <a:rPr lang="pt-BR" dirty="0"/>
              <a:t> em Grupo, os indivíduos tendem a cooperar.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Conclusão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925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Quanto mais indivíduos são usados para comparação qual é o comportamento?</a:t>
            </a:r>
          </a:p>
          <a:p>
            <a:pPr lvl="1" algn="just"/>
            <a:r>
              <a:rPr lang="pt-BR" dirty="0"/>
              <a:t>Quanto mais indivíduos são usados para comparação, mais lentamente a população convergiu, no caso, para 10% e 30% de opositores foi necessário testes com 1200 gerações para se observar a convergência.</a:t>
            </a:r>
          </a:p>
          <a:p>
            <a:pPr lvl="1" algn="just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Conclusão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115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908720"/>
            <a:ext cx="2133600" cy="203835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Agradecimentos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763688" y="3284984"/>
            <a:ext cx="6120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 err="1">
                <a:latin typeface="+mn-lt"/>
              </a:rPr>
              <a:t>Thank</a:t>
            </a:r>
            <a:r>
              <a:rPr lang="pt-BR" sz="8000" dirty="0">
                <a:latin typeface="+mn-lt"/>
              </a:rPr>
              <a:t> </a:t>
            </a:r>
            <a:r>
              <a:rPr lang="pt-BR" sz="8000" dirty="0" err="1">
                <a:latin typeface="+mn-lt"/>
              </a:rPr>
              <a:t>You</a:t>
            </a:r>
            <a:r>
              <a:rPr lang="pt-BR" sz="8000" dirty="0">
                <a:latin typeface="+mn-lt"/>
              </a:rPr>
              <a:t>!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Computação Evolucionária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4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Cada indivíduo é uma cadeia de números reais entre 0 e 1, onde 0 é máxima cooperação com o parceiro e 1 é a máxima delação do parceiro.</a:t>
            </a:r>
          </a:p>
          <a:p>
            <a:pPr algn="just"/>
            <a:r>
              <a:rPr lang="pt-BR" dirty="0"/>
              <a:t>Ou seja, abaixo de 0,5 é cooperação (não delação) e acima de 0,5 é delação.</a:t>
            </a:r>
          </a:p>
          <a:p>
            <a:pPr algn="just"/>
            <a:r>
              <a:rPr lang="pt-BR" dirty="0"/>
              <a:t>Cada cromossomo possui 30 genes.</a:t>
            </a:r>
          </a:p>
          <a:p>
            <a:pPr algn="just"/>
            <a:r>
              <a:rPr lang="pt-BR" dirty="0"/>
              <a:t>Existem 2 tipos de </a:t>
            </a:r>
            <a:r>
              <a:rPr lang="pt-BR" i="1" dirty="0"/>
              <a:t>Fitness</a:t>
            </a:r>
            <a:r>
              <a:rPr lang="pt-BR" dirty="0"/>
              <a:t>, um individual e outro em grupo.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Desenvolvimento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93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Esta implementação utiliza duas parcelas em cada um dos fitness, a primeira segue as tabelas abaixo.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Desenvolvimento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47758"/>
              </p:ext>
            </p:extLst>
          </p:nvPr>
        </p:nvGraphicFramePr>
        <p:xfrm>
          <a:off x="1100085" y="3051721"/>
          <a:ext cx="29523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Valor do Fitness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367469"/>
              </p:ext>
            </p:extLst>
          </p:nvPr>
        </p:nvGraphicFramePr>
        <p:xfrm>
          <a:off x="5220072" y="3078252"/>
          <a:ext cx="29523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Valor do Fitness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CD ou 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933084" y="2682389"/>
            <a:ext cx="328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Tabela: Fitness Individual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220072" y="270892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Tabela: Fitness em Grupo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899592" y="5301208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 =</a:t>
            </a:r>
            <a:r>
              <a:rPr lang="pt-BR" dirty="0"/>
              <a:t> Coopera , </a:t>
            </a:r>
            <a:r>
              <a:rPr lang="pt-BR" b="1" dirty="0"/>
              <a:t>D =</a:t>
            </a:r>
            <a:r>
              <a:rPr lang="pt-BR" dirty="0"/>
              <a:t> Delata</a:t>
            </a:r>
          </a:p>
          <a:p>
            <a:r>
              <a:rPr lang="pt-BR" b="1" dirty="0"/>
              <a:t>D =</a:t>
            </a:r>
            <a:r>
              <a:rPr lang="pt-BR" dirty="0"/>
              <a:t> 0 anos, </a:t>
            </a:r>
            <a:r>
              <a:rPr lang="pt-BR" b="1" dirty="0"/>
              <a:t>C =</a:t>
            </a:r>
            <a:r>
              <a:rPr lang="pt-BR" dirty="0"/>
              <a:t> 30 anos , </a:t>
            </a:r>
            <a:r>
              <a:rPr lang="pt-BR" b="1" dirty="0"/>
              <a:t>CC =</a:t>
            </a:r>
            <a:r>
              <a:rPr lang="pt-BR" dirty="0"/>
              <a:t> 6 meses, </a:t>
            </a:r>
            <a:r>
              <a:rPr lang="pt-BR" b="1" dirty="0"/>
              <a:t>DD =</a:t>
            </a:r>
            <a:r>
              <a:rPr lang="pt-BR" dirty="0"/>
              <a:t> 10 Anos</a:t>
            </a:r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Computação Evolucionária</a:t>
            </a:r>
            <a:endParaRPr lang="en-US" dirty="0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26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A segunda parcela é calculada através de quantidade de cadeias de Cooperações que o indivíduo possua, da qual é extraída uma média e aplica-se um bônus sobre ela através da seguinte fórmula: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𝐵𝑜𝑛𝑢𝑠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𝑛𝑢𝑚𝑐𝑎𝑑𝑒𝑖𝑎𝑠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𝑣𝑎𝑙𝑏𝑜𝑛𝑢𝑠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∗(1−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𝑚𝑒𝑑𝑖𝑎𝑔𝑒𝑛𝑒𝑠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Espaço Reservado para Conteú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5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Desenvolvimento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6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535" y="1066800"/>
            <a:ext cx="5920530" cy="5059363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Diagrama de Classes (UML)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3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" y="2276872"/>
            <a:ext cx="8484471" cy="2875905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Diagrama de Classe (UML)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Computação Evolucionária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49927"/>
      </p:ext>
    </p:extLst>
  </p:cSld>
  <p:clrMapOvr>
    <a:masterClrMapping/>
  </p:clrMapOvr>
</p:sld>
</file>

<file path=ppt/theme/theme1.xml><?xml version="1.0" encoding="utf-8"?>
<a:theme xmlns:a="http://schemas.openxmlformats.org/drawingml/2006/main" name="Beam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apresentacao_-dilema_dos_prisioneiros</Template>
  <TotalTime>356</TotalTime>
  <Words>1239</Words>
  <Application>Microsoft Office PowerPoint</Application>
  <PresentationFormat>Apresentação na tela (4:3)</PresentationFormat>
  <Paragraphs>285</Paragraphs>
  <Slides>43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Cambria Math</vt:lpstr>
      <vt:lpstr>Beamer</vt:lpstr>
      <vt:lpstr>Computação Evolucionária</vt:lpstr>
      <vt:lpstr>Agenda</vt:lpstr>
      <vt:lpstr>Contexto</vt:lpstr>
      <vt:lpstr>Contexto</vt:lpstr>
      <vt:lpstr>Desenvolvimento</vt:lpstr>
      <vt:lpstr>Desenvolvimento</vt:lpstr>
      <vt:lpstr>Desenvolvimento</vt:lpstr>
      <vt:lpstr>Diagrama de Classes (UML)</vt:lpstr>
      <vt:lpstr>Diagrama de Classe (UML)</vt:lpstr>
      <vt:lpstr>Diagrama de Classe (UML)</vt:lpstr>
      <vt:lpstr>Ferramentas Utilizadas</vt:lpstr>
      <vt:lpstr>Configurações do Algoritmo Genético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Apresentação do PowerPoint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 (Fitness Individual)</vt:lpstr>
      <vt:lpstr>Resultados (Fitness em Grupo)</vt:lpstr>
      <vt:lpstr>Conclusão</vt:lpstr>
      <vt:lpstr>Conclusão</vt:lpstr>
      <vt:lpstr>Conclusão</vt:lpstr>
      <vt:lpstr>Conclusão</vt:lpstr>
      <vt:lpstr>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Computação Evolucionária</dc:title>
  <dc:creator>Farb</dc:creator>
  <cp:lastModifiedBy>Alexandre Farias</cp:lastModifiedBy>
  <cp:revision>63</cp:revision>
  <dcterms:created xsi:type="dcterms:W3CDTF">2017-06-18T03:26:43Z</dcterms:created>
  <dcterms:modified xsi:type="dcterms:W3CDTF">2020-04-18T23:54:41Z</dcterms:modified>
</cp:coreProperties>
</file>