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9" r:id="rId2"/>
    <p:sldId id="474" r:id="rId3"/>
    <p:sldId id="442" r:id="rId4"/>
    <p:sldId id="466" r:id="rId5"/>
    <p:sldId id="467" r:id="rId6"/>
    <p:sldId id="468" r:id="rId7"/>
    <p:sldId id="469" r:id="rId8"/>
    <p:sldId id="476" r:id="rId9"/>
    <p:sldId id="477" r:id="rId10"/>
    <p:sldId id="471" r:id="rId11"/>
    <p:sldId id="478" r:id="rId12"/>
    <p:sldId id="479" r:id="rId13"/>
    <p:sldId id="480" r:id="rId14"/>
    <p:sldId id="481" r:id="rId15"/>
    <p:sldId id="482" r:id="rId16"/>
    <p:sldId id="483" r:id="rId17"/>
    <p:sldId id="485" r:id="rId18"/>
    <p:sldId id="486" r:id="rId19"/>
    <p:sldId id="487" r:id="rId20"/>
    <p:sldId id="488" r:id="rId21"/>
    <p:sldId id="489" r:id="rId22"/>
    <p:sldId id="490" r:id="rId23"/>
    <p:sldId id="492" r:id="rId24"/>
    <p:sldId id="495" r:id="rId25"/>
    <p:sldId id="496" r:id="rId26"/>
    <p:sldId id="493" r:id="rId27"/>
    <p:sldId id="494" r:id="rId28"/>
    <p:sldId id="497" r:id="rId29"/>
    <p:sldId id="260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34E"/>
    <a:srgbClr val="264A76"/>
    <a:srgbClr val="3AB09C"/>
    <a:srgbClr val="E06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8" autoAdjust="0"/>
    <p:restoredTop sz="88099" autoAdjust="0"/>
  </p:normalViewPr>
  <p:slideViewPr>
    <p:cSldViewPr>
      <p:cViewPr varScale="1">
        <p:scale>
          <a:sx n="65" d="100"/>
          <a:sy n="65" d="100"/>
        </p:scale>
        <p:origin x="-966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D12EF-1170-436C-BE1B-7852EBFB085E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FD2E8-649B-4A74-94E6-320F192DC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47197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559A0-00C7-4788-A762-D487B46E5CCD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46133-019B-4654-B02D-602962D5E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18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546133-019B-4654-B02D-602962D5E96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072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46133-019B-4654-B02D-602962D5E96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945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46133-019B-4654-B02D-602962D5E96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881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46133-019B-4654-B02D-602962D5E96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773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46133-019B-4654-B02D-602962D5E96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475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46133-019B-4654-B02D-602962D5E96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442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46133-019B-4654-B02D-602962D5E96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694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46133-019B-4654-B02D-602962D5E96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694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46133-019B-4654-B02D-602962D5E96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694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46133-019B-4654-B02D-602962D5E96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837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46133-019B-4654-B02D-602962D5E96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813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46133-019B-4654-B02D-602962D5E96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734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46133-019B-4654-B02D-602962D5E96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813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46133-019B-4654-B02D-602962D5E96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14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46133-019B-4654-B02D-602962D5E96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187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46133-019B-4654-B02D-602962D5E96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375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46133-019B-4654-B02D-602962D5E96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724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46133-019B-4654-B02D-602962D5E96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909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46133-019B-4654-B02D-602962D5E96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004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46133-019B-4654-B02D-602962D5E96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43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20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69" y="1372"/>
            <a:ext cx="12209669" cy="6856629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-17669" y="3933056"/>
            <a:ext cx="12209669" cy="1944216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" y="450313"/>
            <a:ext cx="5999989" cy="1586293"/>
          </a:xfrm>
          <a:prstGeom prst="rect">
            <a:avLst/>
          </a:prstGeom>
        </p:spPr>
      </p:pic>
      <p:sp>
        <p:nvSpPr>
          <p:cNvPr id="6" name="Pentágono 5"/>
          <p:cNvSpPr/>
          <p:nvPr userDrawn="1"/>
        </p:nvSpPr>
        <p:spPr>
          <a:xfrm flipV="1">
            <a:off x="0" y="2447177"/>
            <a:ext cx="7440149" cy="45719"/>
          </a:xfrm>
          <a:prstGeom prst="homePlate">
            <a:avLst/>
          </a:prstGeom>
          <a:solidFill>
            <a:srgbClr val="06334E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868" y="2087614"/>
            <a:ext cx="4275371" cy="76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8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2020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171" y="323709"/>
            <a:ext cx="2685887" cy="478805"/>
          </a:xfrm>
          <a:prstGeom prst="rect">
            <a:avLst/>
          </a:prstGeom>
        </p:spPr>
      </p:pic>
      <p:sp>
        <p:nvSpPr>
          <p:cNvPr id="13" name="Retângulo 12"/>
          <p:cNvSpPr/>
          <p:nvPr userDrawn="1"/>
        </p:nvSpPr>
        <p:spPr>
          <a:xfrm>
            <a:off x="-26853" y="13094"/>
            <a:ext cx="8438645" cy="1008112"/>
          </a:xfrm>
          <a:prstGeom prst="rect">
            <a:avLst/>
          </a:prstGeom>
          <a:solidFill>
            <a:srgbClr val="083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8434210" y="13094"/>
            <a:ext cx="261847" cy="1008112"/>
          </a:xfrm>
          <a:prstGeom prst="rect">
            <a:avLst/>
          </a:prstGeom>
          <a:solidFill>
            <a:srgbClr val="B0E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8718242" y="13094"/>
            <a:ext cx="261847" cy="1008112"/>
          </a:xfrm>
          <a:prstGeom prst="rect">
            <a:avLst/>
          </a:prstGeom>
          <a:solidFill>
            <a:srgbClr val="83B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6" name="Retângulo 15"/>
          <p:cNvSpPr/>
          <p:nvPr userDrawn="1"/>
        </p:nvSpPr>
        <p:spPr>
          <a:xfrm>
            <a:off x="9002506" y="13094"/>
            <a:ext cx="261847" cy="1008112"/>
          </a:xfrm>
          <a:prstGeom prst="rect">
            <a:avLst/>
          </a:prstGeom>
          <a:solidFill>
            <a:srgbClr val="30A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2061"/>
            <a:ext cx="12192000" cy="17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2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2020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69" y="686"/>
            <a:ext cx="12209669" cy="685662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81" y="2347766"/>
            <a:ext cx="4449519" cy="793202"/>
          </a:xfrm>
          <a:prstGeom prst="rect">
            <a:avLst/>
          </a:prstGeom>
        </p:spPr>
      </p:pic>
      <p:sp>
        <p:nvSpPr>
          <p:cNvPr id="12" name="CaixaDeTexto 11"/>
          <p:cNvSpPr txBox="1"/>
          <p:nvPr userDrawn="1"/>
        </p:nvSpPr>
        <p:spPr>
          <a:xfrm>
            <a:off x="612133" y="2346946"/>
            <a:ext cx="4884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6334E"/>
                </a:solidFill>
                <a:latin typeface="+mn-lt"/>
                <a:cs typeface="Arial" panose="020B0604020202020204" pitchFamily="34" charset="0"/>
              </a:rPr>
              <a:t>Obrigada!</a:t>
            </a:r>
          </a:p>
        </p:txBody>
      </p:sp>
    </p:spTree>
    <p:extLst>
      <p:ext uri="{BB962C8B-B14F-4D97-AF65-F5344CB8AC3E}">
        <p14:creationId xmlns:p14="http://schemas.microsoft.com/office/powerpoint/2010/main" val="48406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46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" y="2924944"/>
            <a:ext cx="710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Tecnologias para Internet II</a:t>
            </a:r>
            <a:endParaRPr lang="pt-BR" sz="2800" b="1" dirty="0">
              <a:solidFill>
                <a:srgbClr val="06334E"/>
              </a:solidFill>
              <a:latin typeface="+mj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-384720" y="5440580"/>
            <a:ext cx="3691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400" dirty="0">
                <a:solidFill>
                  <a:srgbClr val="06334E"/>
                </a:solidFill>
                <a:latin typeface="+mj-lt"/>
              </a:rPr>
              <a:t>Rio de Janeiro,  agosto de 2019.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B50E6221-1A15-4047-B153-7DA7F5588D97}"/>
              </a:ext>
            </a:extLst>
          </p:cNvPr>
          <p:cNvSpPr txBox="1"/>
          <p:nvPr/>
        </p:nvSpPr>
        <p:spPr>
          <a:xfrm>
            <a:off x="6456040" y="4363363"/>
            <a:ext cx="6187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6334E"/>
                </a:solidFill>
              </a:rPr>
              <a:t>Cursos: </a:t>
            </a:r>
          </a:p>
          <a:p>
            <a:pPr algn="ctr"/>
            <a:r>
              <a:rPr lang="pt-BR" sz="2000" b="1" dirty="0">
                <a:solidFill>
                  <a:srgbClr val="06334E"/>
                </a:solidFill>
              </a:rPr>
              <a:t>Sistemas de Informação</a:t>
            </a:r>
          </a:p>
          <a:p>
            <a:pPr algn="ctr"/>
            <a:r>
              <a:rPr lang="pt-BR" sz="2000" b="1" dirty="0">
                <a:solidFill>
                  <a:srgbClr val="06334E"/>
                </a:solidFill>
              </a:rPr>
              <a:t>Ciência da Computação</a:t>
            </a:r>
          </a:p>
          <a:p>
            <a:pPr algn="ctr"/>
            <a:r>
              <a:rPr lang="pt-BR" sz="2000" b="1" dirty="0">
                <a:solidFill>
                  <a:srgbClr val="06334E"/>
                </a:solidFill>
              </a:rPr>
              <a:t>Análise e Desenvolvimento de Sistemas</a:t>
            </a:r>
          </a:p>
        </p:txBody>
      </p:sp>
    </p:spTree>
    <p:extLst>
      <p:ext uri="{BB962C8B-B14F-4D97-AF65-F5344CB8AC3E}">
        <p14:creationId xmlns:p14="http://schemas.microsoft.com/office/powerpoint/2010/main" val="363034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28298" y="188640"/>
            <a:ext cx="687581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ECMA Script (ES)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EDC5B24B-C790-4CD6-877C-ADCBFBB3BAF0}"/>
              </a:ext>
            </a:extLst>
          </p:cNvPr>
          <p:cNvSpPr/>
          <p:nvPr/>
        </p:nvSpPr>
        <p:spPr>
          <a:xfrm>
            <a:off x="983432" y="1905506"/>
            <a:ext cx="10225136" cy="30469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/>
              <a:t>• Especificação de linguagem de script padronizada pela ECMA Internacional.</a:t>
            </a:r>
          </a:p>
          <a:p>
            <a:endParaRPr lang="pt-BR" sz="2400" dirty="0"/>
          </a:p>
          <a:p>
            <a:r>
              <a:rPr lang="pt-BR" sz="2400" dirty="0"/>
              <a:t>• Usado por para habilitar scripts do lado do cliente.</a:t>
            </a:r>
          </a:p>
          <a:p>
            <a:endParaRPr lang="pt-BR" sz="2400" dirty="0"/>
          </a:p>
          <a:p>
            <a:r>
              <a:rPr lang="pt-BR" sz="2400" dirty="0"/>
              <a:t>• Influenciado por linguagens de programação como Self, Perl, Python, Java etc.</a:t>
            </a:r>
          </a:p>
          <a:p>
            <a:endParaRPr lang="pt-BR" sz="2400" dirty="0"/>
          </a:p>
          <a:p>
            <a:r>
              <a:rPr lang="pt-BR" sz="2400" dirty="0"/>
              <a:t>• Linguagens como </a:t>
            </a:r>
            <a:r>
              <a:rPr lang="pt-BR" sz="2400" dirty="0" err="1"/>
              <a:t>JavaScript</a:t>
            </a:r>
            <a:r>
              <a:rPr lang="pt-BR" sz="2400" dirty="0"/>
              <a:t>, </a:t>
            </a:r>
            <a:r>
              <a:rPr lang="pt-BR" sz="2400" dirty="0" err="1"/>
              <a:t>Jscript</a:t>
            </a:r>
            <a:r>
              <a:rPr lang="pt-BR" sz="2400" dirty="0"/>
              <a:t> e </a:t>
            </a:r>
            <a:r>
              <a:rPr lang="pt-BR" sz="2400" dirty="0" err="1"/>
              <a:t>ActionScript</a:t>
            </a:r>
            <a:r>
              <a:rPr lang="pt-BR" sz="2400" dirty="0"/>
              <a:t> são regidos por esta especificação.</a:t>
            </a:r>
          </a:p>
        </p:txBody>
      </p:sp>
    </p:spTree>
    <p:extLst>
      <p:ext uri="{BB962C8B-B14F-4D97-AF65-F5344CB8AC3E}">
        <p14:creationId xmlns:p14="http://schemas.microsoft.com/office/powerpoint/2010/main" val="263276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28298" y="188640"/>
            <a:ext cx="687581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Vantagens do </a:t>
            </a:r>
            <a:r>
              <a:rPr lang="pt-BR" sz="2800" b="1" dirty="0" err="1">
                <a:solidFill>
                  <a:schemeClr val="bg1"/>
                </a:solidFill>
              </a:rPr>
              <a:t>JavaScript</a:t>
            </a:r>
            <a:r>
              <a:rPr lang="pt-BR" sz="2800" b="1" dirty="0">
                <a:solidFill>
                  <a:schemeClr val="bg1"/>
                </a:solidFill>
              </a:rPr>
              <a:t> (cliente)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EDC5B24B-C790-4CD6-877C-ADCBFBB3BAF0}"/>
              </a:ext>
            </a:extLst>
          </p:cNvPr>
          <p:cNvSpPr/>
          <p:nvPr/>
        </p:nvSpPr>
        <p:spPr>
          <a:xfrm>
            <a:off x="209821" y="1536174"/>
            <a:ext cx="11772358" cy="3785652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/>
              <a:t>• Menos interação do servidor: pode-se validar a entrada do usuário antes de enviar a requisição ao servidor economizando tráfego e carga no servidor.</a:t>
            </a:r>
          </a:p>
          <a:p>
            <a:endParaRPr lang="pt-BR" sz="2400" dirty="0"/>
          </a:p>
          <a:p>
            <a:r>
              <a:rPr lang="pt-BR" sz="2400" dirty="0"/>
              <a:t>• Feedbacks imediatos aos visitantes: não é necessário aguardar a página recarregar para receber feedbacks.</a:t>
            </a:r>
          </a:p>
          <a:p>
            <a:endParaRPr lang="pt-BR" sz="2400" dirty="0"/>
          </a:p>
          <a:p>
            <a:r>
              <a:rPr lang="pt-BR" sz="2400" dirty="0"/>
              <a:t>• Aumento da interatividade: pode-se criar interfaces que reagem aos eventos do e teclado.</a:t>
            </a:r>
          </a:p>
          <a:p>
            <a:r>
              <a:rPr lang="pt-BR" sz="2400" dirty="0"/>
              <a:t> </a:t>
            </a:r>
          </a:p>
          <a:p>
            <a:r>
              <a:rPr lang="pt-BR" sz="2400" dirty="0"/>
              <a:t>• Interfaces mais ricas: pode-se usar </a:t>
            </a:r>
            <a:r>
              <a:rPr lang="pt-BR" sz="2400" dirty="0" err="1"/>
              <a:t>JavaScript</a:t>
            </a:r>
            <a:r>
              <a:rPr lang="pt-BR" sz="2400" dirty="0"/>
              <a:t> para incluir funcionalidades como “</a:t>
            </a:r>
            <a:r>
              <a:rPr lang="pt-BR" sz="2400" dirty="0" err="1"/>
              <a:t>Drag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</a:t>
            </a:r>
            <a:r>
              <a:rPr lang="pt-BR" sz="2400" dirty="0" err="1"/>
              <a:t>Drop</a:t>
            </a:r>
            <a:r>
              <a:rPr lang="pt-BR" sz="2400" dirty="0"/>
              <a:t>” fornecendo uma interface rica ao usuário.</a:t>
            </a:r>
          </a:p>
        </p:txBody>
      </p:sp>
    </p:spTree>
    <p:extLst>
      <p:ext uri="{BB962C8B-B14F-4D97-AF65-F5344CB8AC3E}">
        <p14:creationId xmlns:p14="http://schemas.microsoft.com/office/powerpoint/2010/main" val="298189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28298" y="188640"/>
            <a:ext cx="687581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Limitações do </a:t>
            </a:r>
            <a:r>
              <a:rPr lang="pt-BR" sz="2800" b="1" dirty="0" err="1">
                <a:solidFill>
                  <a:schemeClr val="bg1"/>
                </a:solidFill>
              </a:rPr>
              <a:t>JavaScript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EDC5B24B-C790-4CD6-877C-ADCBFBB3BAF0}"/>
              </a:ext>
            </a:extLst>
          </p:cNvPr>
          <p:cNvSpPr/>
          <p:nvPr/>
        </p:nvSpPr>
        <p:spPr>
          <a:xfrm>
            <a:off x="209821" y="2459504"/>
            <a:ext cx="11772358" cy="1938992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/>
              <a:t>• </a:t>
            </a:r>
            <a:r>
              <a:rPr lang="pt-BR" sz="2400" dirty="0" err="1"/>
              <a:t>JavaScript</a:t>
            </a:r>
            <a:r>
              <a:rPr lang="pt-BR" sz="2400" dirty="0"/>
              <a:t> (</a:t>
            </a:r>
            <a:r>
              <a:rPr lang="pt-BR" sz="2400" dirty="0" err="1"/>
              <a:t>client</a:t>
            </a:r>
            <a:r>
              <a:rPr lang="pt-BR" sz="2400" dirty="0"/>
              <a:t> </a:t>
            </a:r>
            <a:r>
              <a:rPr lang="pt-BR" sz="2400" dirty="0" err="1"/>
              <a:t>side</a:t>
            </a:r>
            <a:r>
              <a:rPr lang="pt-BR" sz="2400" dirty="0"/>
              <a:t>) não permite ler ou escrever arquivos (segurança).</a:t>
            </a:r>
          </a:p>
          <a:p>
            <a:endParaRPr lang="pt-BR" sz="2400" dirty="0"/>
          </a:p>
          <a:p>
            <a:r>
              <a:rPr lang="pt-BR" sz="2400" dirty="0"/>
              <a:t>• Não existe suporte para uso de aplicativos de rede.</a:t>
            </a:r>
          </a:p>
          <a:p>
            <a:endParaRPr lang="pt-BR" sz="2400" dirty="0"/>
          </a:p>
          <a:p>
            <a:r>
              <a:rPr lang="pt-BR" sz="2400" dirty="0"/>
              <a:t>• Não possui nenhum recurso de multiprocessamento ou multiprocessador</a:t>
            </a:r>
          </a:p>
        </p:txBody>
      </p:sp>
    </p:spTree>
    <p:extLst>
      <p:ext uri="{BB962C8B-B14F-4D97-AF65-F5344CB8AC3E}">
        <p14:creationId xmlns:p14="http://schemas.microsoft.com/office/powerpoint/2010/main" val="334275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28298" y="188640"/>
            <a:ext cx="687581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O </a:t>
            </a:r>
            <a:r>
              <a:rPr lang="pt-BR" sz="2800" b="1" dirty="0" err="1">
                <a:solidFill>
                  <a:schemeClr val="bg1"/>
                </a:solidFill>
              </a:rPr>
              <a:t>Document</a:t>
            </a:r>
            <a:r>
              <a:rPr lang="pt-BR" sz="2800" b="1" dirty="0">
                <a:solidFill>
                  <a:schemeClr val="bg1"/>
                </a:solidFill>
              </a:rPr>
              <a:t> </a:t>
            </a:r>
            <a:r>
              <a:rPr lang="pt-BR" sz="2800" b="1" dirty="0" err="1">
                <a:solidFill>
                  <a:schemeClr val="bg1"/>
                </a:solidFill>
              </a:rPr>
              <a:t>Object</a:t>
            </a:r>
            <a:r>
              <a:rPr lang="pt-BR" sz="2800" b="1" dirty="0">
                <a:solidFill>
                  <a:schemeClr val="bg1"/>
                </a:solidFill>
              </a:rPr>
              <a:t> </a:t>
            </a:r>
            <a:r>
              <a:rPr lang="pt-BR" sz="2800" b="1" dirty="0" err="1">
                <a:solidFill>
                  <a:schemeClr val="bg1"/>
                </a:solidFill>
              </a:rPr>
              <a:t>Model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EDC5B24B-C790-4CD6-877C-ADCBFBB3BAF0}"/>
              </a:ext>
            </a:extLst>
          </p:cNvPr>
          <p:cNvSpPr/>
          <p:nvPr/>
        </p:nvSpPr>
        <p:spPr>
          <a:xfrm>
            <a:off x="209821" y="2644170"/>
            <a:ext cx="11772358" cy="1569660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/>
              <a:t>Documento </a:t>
            </a:r>
            <a:r>
              <a:rPr lang="pt-BR" sz="2400" b="1" dirty="0" err="1"/>
              <a:t>Object</a:t>
            </a:r>
            <a:r>
              <a:rPr lang="pt-BR" sz="2400" b="1" dirty="0"/>
              <a:t> </a:t>
            </a:r>
            <a:r>
              <a:rPr lang="pt-BR" sz="2400" b="1" dirty="0" err="1"/>
              <a:t>Model</a:t>
            </a:r>
            <a:endParaRPr lang="pt-BR" sz="2400" b="1" dirty="0"/>
          </a:p>
          <a:p>
            <a:endParaRPr lang="pt-BR" sz="2400" b="1" dirty="0"/>
          </a:p>
          <a:p>
            <a:r>
              <a:rPr lang="pt-BR" sz="2400" dirty="0"/>
              <a:t>Uma estrutura para descrever uma página da Web (documento) em uma estrutura em forma de árvore.</a:t>
            </a:r>
          </a:p>
        </p:txBody>
      </p:sp>
    </p:spTree>
    <p:extLst>
      <p:ext uri="{BB962C8B-B14F-4D97-AF65-F5344CB8AC3E}">
        <p14:creationId xmlns:p14="http://schemas.microsoft.com/office/powerpoint/2010/main" val="28408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28298" y="188640"/>
            <a:ext cx="687581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O </a:t>
            </a:r>
            <a:r>
              <a:rPr lang="pt-BR" sz="2800" b="1" dirty="0" err="1">
                <a:solidFill>
                  <a:schemeClr val="bg1"/>
                </a:solidFill>
              </a:rPr>
              <a:t>Document</a:t>
            </a:r>
            <a:r>
              <a:rPr lang="pt-BR" sz="2800" b="1" dirty="0">
                <a:solidFill>
                  <a:schemeClr val="bg1"/>
                </a:solidFill>
              </a:rPr>
              <a:t> </a:t>
            </a:r>
            <a:r>
              <a:rPr lang="pt-BR" sz="2800" b="1" dirty="0" err="1">
                <a:solidFill>
                  <a:schemeClr val="bg1"/>
                </a:solidFill>
              </a:rPr>
              <a:t>Object</a:t>
            </a:r>
            <a:r>
              <a:rPr lang="pt-BR" sz="2800" b="1" dirty="0">
                <a:solidFill>
                  <a:schemeClr val="bg1"/>
                </a:solidFill>
              </a:rPr>
              <a:t> </a:t>
            </a:r>
            <a:r>
              <a:rPr lang="pt-BR" sz="2800" b="1" dirty="0" err="1">
                <a:solidFill>
                  <a:schemeClr val="bg1"/>
                </a:solidFill>
              </a:rPr>
              <a:t>Model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EC86A9A2-46FC-4162-A0E3-B2F46CC387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63" t="34243" r="33462" b="30039"/>
          <a:stretch/>
        </p:blipFill>
        <p:spPr>
          <a:xfrm>
            <a:off x="2279576" y="1111885"/>
            <a:ext cx="7632848" cy="463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28298" y="188640"/>
            <a:ext cx="687581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O </a:t>
            </a:r>
            <a:r>
              <a:rPr lang="pt-BR" sz="2800" b="1" dirty="0" err="1">
                <a:solidFill>
                  <a:schemeClr val="bg1"/>
                </a:solidFill>
              </a:rPr>
              <a:t>Document</a:t>
            </a:r>
            <a:r>
              <a:rPr lang="pt-BR" sz="2800" b="1" dirty="0">
                <a:solidFill>
                  <a:schemeClr val="bg1"/>
                </a:solidFill>
              </a:rPr>
              <a:t> </a:t>
            </a:r>
            <a:r>
              <a:rPr lang="pt-BR" sz="2800" b="1" dirty="0" err="1">
                <a:solidFill>
                  <a:schemeClr val="bg1"/>
                </a:solidFill>
              </a:rPr>
              <a:t>Object</a:t>
            </a:r>
            <a:r>
              <a:rPr lang="pt-BR" sz="2800" b="1" dirty="0">
                <a:solidFill>
                  <a:schemeClr val="bg1"/>
                </a:solidFill>
              </a:rPr>
              <a:t> </a:t>
            </a:r>
            <a:r>
              <a:rPr lang="pt-BR" sz="2800" b="1" dirty="0" err="1">
                <a:solidFill>
                  <a:schemeClr val="bg1"/>
                </a:solidFill>
              </a:rPr>
              <a:t>Model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EDC5B24B-C790-4CD6-877C-ADCBFBB3BAF0}"/>
              </a:ext>
            </a:extLst>
          </p:cNvPr>
          <p:cNvSpPr/>
          <p:nvPr/>
        </p:nvSpPr>
        <p:spPr>
          <a:xfrm>
            <a:off x="209821" y="1905506"/>
            <a:ext cx="11772358" cy="30469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/>
              <a:t>• Definido pelo W3C(World </a:t>
            </a:r>
            <a:r>
              <a:rPr lang="pt-BR" sz="2400" dirty="0" err="1"/>
              <a:t>Wide</a:t>
            </a:r>
            <a:r>
              <a:rPr lang="pt-BR" sz="2400" dirty="0"/>
              <a:t> Web Consortium). </a:t>
            </a:r>
          </a:p>
          <a:p>
            <a:endParaRPr lang="pt-BR" sz="2400" dirty="0"/>
          </a:p>
          <a:p>
            <a:r>
              <a:rPr lang="pt-BR" sz="2400" dirty="0"/>
              <a:t>• Permite acessar, criar e manipular documento (estrutura, estilo). </a:t>
            </a:r>
          </a:p>
          <a:p>
            <a:endParaRPr lang="pt-BR" sz="2400" dirty="0"/>
          </a:p>
          <a:p>
            <a:r>
              <a:rPr lang="pt-BR" sz="2400" dirty="0"/>
              <a:t>• O padrão W3C DOM se subdivide em 03 partes: </a:t>
            </a:r>
          </a:p>
          <a:p>
            <a:r>
              <a:rPr lang="pt-BR" sz="2400" dirty="0"/>
              <a:t>	1. Core DOM </a:t>
            </a:r>
          </a:p>
          <a:p>
            <a:r>
              <a:rPr lang="pt-BR" sz="2400" dirty="0"/>
              <a:t>	2. XML DOM</a:t>
            </a:r>
          </a:p>
          <a:p>
            <a:r>
              <a:rPr lang="pt-BR" sz="2400" dirty="0"/>
              <a:t>	3. HTML DOM</a:t>
            </a:r>
          </a:p>
        </p:txBody>
      </p:sp>
    </p:spTree>
    <p:extLst>
      <p:ext uri="{BB962C8B-B14F-4D97-AF65-F5344CB8AC3E}">
        <p14:creationId xmlns:p14="http://schemas.microsoft.com/office/powerpoint/2010/main" val="160194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28298" y="188640"/>
            <a:ext cx="687581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bg1"/>
                </a:solidFill>
              </a:rPr>
              <a:t>If</a:t>
            </a:r>
            <a:r>
              <a:rPr lang="pt-BR" sz="2800" b="1" dirty="0">
                <a:solidFill>
                  <a:schemeClr val="bg1"/>
                </a:solidFill>
              </a:rPr>
              <a:t>...</a:t>
            </a:r>
            <a:r>
              <a:rPr lang="pt-BR" sz="2800" b="1" dirty="0" err="1">
                <a:solidFill>
                  <a:schemeClr val="bg1"/>
                </a:solidFill>
              </a:rPr>
              <a:t>else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EDC5B24B-C790-4CD6-877C-ADCBFBB3BAF0}"/>
              </a:ext>
            </a:extLst>
          </p:cNvPr>
          <p:cNvSpPr/>
          <p:nvPr/>
        </p:nvSpPr>
        <p:spPr>
          <a:xfrm>
            <a:off x="209821" y="1166842"/>
            <a:ext cx="11772358" cy="4154984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/>
              <a:t>Múltiplas condicionais </a:t>
            </a:r>
            <a:r>
              <a:rPr lang="pt-BR" sz="2400" dirty="0" err="1"/>
              <a:t>if</a:t>
            </a:r>
            <a:r>
              <a:rPr lang="pt-BR" sz="2400" dirty="0"/>
              <a:t> ... </a:t>
            </a:r>
            <a:r>
              <a:rPr lang="pt-BR" sz="2400" dirty="0" err="1"/>
              <a:t>else</a:t>
            </a:r>
            <a:r>
              <a:rPr lang="pt-BR" sz="2400" dirty="0"/>
              <a:t> podem ser aninhados quando </a:t>
            </a:r>
            <a:r>
              <a:rPr lang="pt-BR" sz="2400" dirty="0" smtClean="0"/>
              <a:t>necessário: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 err="1"/>
              <a:t>if</a:t>
            </a:r>
            <a:r>
              <a:rPr lang="pt-BR" sz="2400" dirty="0"/>
              <a:t> (condição1)</a:t>
            </a:r>
          </a:p>
          <a:p>
            <a:r>
              <a:rPr lang="pt-BR" sz="2400" dirty="0"/>
              <a:t>   instrução1</a:t>
            </a:r>
          </a:p>
          <a:p>
            <a:r>
              <a:rPr lang="pt-BR" sz="2400" dirty="0" err="1"/>
              <a:t>else</a:t>
            </a:r>
            <a:r>
              <a:rPr lang="pt-BR" sz="2400" dirty="0"/>
              <a:t> </a:t>
            </a:r>
            <a:r>
              <a:rPr lang="pt-BR" sz="2400" dirty="0" err="1"/>
              <a:t>if</a:t>
            </a:r>
            <a:r>
              <a:rPr lang="pt-BR" sz="2400" dirty="0"/>
              <a:t> (condição2)</a:t>
            </a:r>
          </a:p>
          <a:p>
            <a:r>
              <a:rPr lang="pt-BR" sz="2400" dirty="0"/>
              <a:t>   instrução2</a:t>
            </a:r>
          </a:p>
          <a:p>
            <a:r>
              <a:rPr lang="pt-BR" sz="2400" dirty="0" err="1"/>
              <a:t>else</a:t>
            </a:r>
            <a:r>
              <a:rPr lang="pt-BR" sz="2400" dirty="0"/>
              <a:t> </a:t>
            </a:r>
            <a:r>
              <a:rPr lang="pt-BR" sz="2400" dirty="0" err="1"/>
              <a:t>if</a:t>
            </a:r>
            <a:r>
              <a:rPr lang="pt-BR" sz="2400" dirty="0"/>
              <a:t> (condição3)</a:t>
            </a:r>
          </a:p>
          <a:p>
            <a:r>
              <a:rPr lang="pt-BR" sz="2400" dirty="0"/>
              <a:t>   instrução3</a:t>
            </a:r>
          </a:p>
          <a:p>
            <a:r>
              <a:rPr lang="pt-BR" sz="2400" dirty="0"/>
              <a:t>...</a:t>
            </a:r>
          </a:p>
          <a:p>
            <a:r>
              <a:rPr lang="pt-BR" sz="2400" dirty="0" err="1"/>
              <a:t>else</a:t>
            </a:r>
            <a:endParaRPr lang="pt-BR" sz="2400" dirty="0"/>
          </a:p>
          <a:p>
            <a:r>
              <a:rPr lang="pt-BR" sz="2400" dirty="0"/>
              <a:t>   </a:t>
            </a:r>
            <a:r>
              <a:rPr lang="pt-BR" sz="2400" dirty="0" err="1"/>
              <a:t>instruçãoN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5217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28298" y="188640"/>
            <a:ext cx="687581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bg1"/>
                </a:solidFill>
              </a:rPr>
              <a:t>If</a:t>
            </a:r>
            <a:r>
              <a:rPr lang="pt-BR" sz="2800" b="1" dirty="0">
                <a:solidFill>
                  <a:schemeClr val="bg1"/>
                </a:solidFill>
              </a:rPr>
              <a:t>...</a:t>
            </a:r>
            <a:r>
              <a:rPr lang="pt-BR" sz="2800" b="1" dirty="0" err="1">
                <a:solidFill>
                  <a:schemeClr val="bg1"/>
                </a:solidFill>
              </a:rPr>
              <a:t>else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EDC5B24B-C790-4CD6-877C-ADCBFBB3BAF0}"/>
              </a:ext>
            </a:extLst>
          </p:cNvPr>
          <p:cNvSpPr/>
          <p:nvPr/>
        </p:nvSpPr>
        <p:spPr>
          <a:xfrm>
            <a:off x="209821" y="1720840"/>
            <a:ext cx="11772358" cy="3416320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/>
              <a:t>Para executar múltiplas instruções dentro de uma condição, utilize um bloco ({ ... }) . Em geral, é sempre uma boa prática utilizar instruções dentro de blocos, especialmente em códigos que envolvam condicionais </a:t>
            </a:r>
            <a:r>
              <a:rPr lang="pt-BR" sz="2400" dirty="0" err="1"/>
              <a:t>if</a:t>
            </a:r>
            <a:r>
              <a:rPr lang="pt-BR" sz="2400" dirty="0"/>
              <a:t> aninhadas:</a:t>
            </a:r>
          </a:p>
          <a:p>
            <a:endParaRPr lang="pt-BR" sz="2400" dirty="0"/>
          </a:p>
          <a:p>
            <a:r>
              <a:rPr lang="pt-BR" sz="2400" dirty="0" err="1"/>
              <a:t>if</a:t>
            </a:r>
            <a:r>
              <a:rPr lang="pt-BR" sz="2400" dirty="0"/>
              <a:t> (condição) {</a:t>
            </a:r>
          </a:p>
          <a:p>
            <a:r>
              <a:rPr lang="pt-BR" sz="2400" dirty="0"/>
              <a:t>   instrução1</a:t>
            </a:r>
          </a:p>
          <a:p>
            <a:r>
              <a:rPr lang="pt-BR" sz="2400" dirty="0"/>
              <a:t>} </a:t>
            </a:r>
            <a:r>
              <a:rPr lang="pt-BR" sz="2400" dirty="0" err="1"/>
              <a:t>else</a:t>
            </a:r>
            <a:r>
              <a:rPr lang="pt-BR" sz="2400" dirty="0"/>
              <a:t> {</a:t>
            </a:r>
          </a:p>
          <a:p>
            <a:r>
              <a:rPr lang="pt-BR" sz="2400" dirty="0"/>
              <a:t>   instrução2</a:t>
            </a:r>
          </a:p>
          <a:p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760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28298" y="188640"/>
            <a:ext cx="687581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bg1"/>
                </a:solidFill>
              </a:rPr>
              <a:t>If</a:t>
            </a:r>
            <a:r>
              <a:rPr lang="pt-BR" sz="2800" b="1" dirty="0">
                <a:solidFill>
                  <a:schemeClr val="bg1"/>
                </a:solidFill>
              </a:rPr>
              <a:t>...</a:t>
            </a:r>
            <a:r>
              <a:rPr lang="pt-BR" sz="2800" b="1" dirty="0" err="1">
                <a:solidFill>
                  <a:schemeClr val="bg1"/>
                </a:solidFill>
              </a:rPr>
              <a:t>else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93" t="9731" r="25857" b="63306"/>
          <a:stretch/>
        </p:blipFill>
        <p:spPr bwMode="auto">
          <a:xfrm>
            <a:off x="1939201" y="1628800"/>
            <a:ext cx="8640960" cy="38695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08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28298" y="188640"/>
            <a:ext cx="687581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bg1"/>
                </a:solidFill>
              </a:rPr>
              <a:t>If</a:t>
            </a:r>
            <a:r>
              <a:rPr lang="pt-BR" sz="2800" b="1" dirty="0">
                <a:solidFill>
                  <a:schemeClr val="bg1"/>
                </a:solidFill>
              </a:rPr>
              <a:t>...</a:t>
            </a:r>
            <a:r>
              <a:rPr lang="pt-BR" sz="2800" b="1" dirty="0" err="1">
                <a:solidFill>
                  <a:schemeClr val="bg1"/>
                </a:solidFill>
              </a:rPr>
              <a:t>else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50" t="10988" r="21700" b="53327"/>
          <a:stretch/>
        </p:blipFill>
        <p:spPr bwMode="auto">
          <a:xfrm>
            <a:off x="1991544" y="1268760"/>
            <a:ext cx="8519465" cy="43659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05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4372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Ementa</a:t>
            </a:r>
          </a:p>
        </p:txBody>
      </p:sp>
      <p:sp>
        <p:nvSpPr>
          <p:cNvPr id="5" name="Retângulo 4"/>
          <p:cNvSpPr/>
          <p:nvPr/>
        </p:nvSpPr>
        <p:spPr>
          <a:xfrm>
            <a:off x="731404" y="1890117"/>
            <a:ext cx="10729192" cy="307776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• Programação lado cliente x lado servidor.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• Linguagem </a:t>
            </a:r>
            <a:r>
              <a:rPr lang="pt-BR" sz="2400" dirty="0" err="1"/>
              <a:t>Javascript</a:t>
            </a:r>
            <a:r>
              <a:rPr lang="pt-BR" sz="2400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• Programação de páginas dinâmicas com PHP.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• Integração de PHP com banco de dados.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• Formulários com HTML e PHP.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• Publicação de sites em servidores web.</a:t>
            </a:r>
          </a:p>
        </p:txBody>
      </p:sp>
    </p:spTree>
    <p:extLst>
      <p:ext uri="{BB962C8B-B14F-4D97-AF65-F5344CB8AC3E}">
        <p14:creationId xmlns:p14="http://schemas.microsoft.com/office/powerpoint/2010/main" val="17942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28298" y="188640"/>
            <a:ext cx="687581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for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93" t="37903" r="28475" b="45968"/>
          <a:stretch/>
        </p:blipFill>
        <p:spPr bwMode="auto">
          <a:xfrm>
            <a:off x="1145379" y="2181007"/>
            <a:ext cx="9271861" cy="30650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599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28298" y="188640"/>
            <a:ext cx="687581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for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EDC5B24B-C790-4CD6-877C-ADCBFBB3BAF0}"/>
              </a:ext>
            </a:extLst>
          </p:cNvPr>
          <p:cNvSpPr/>
          <p:nvPr/>
        </p:nvSpPr>
        <p:spPr>
          <a:xfrm>
            <a:off x="195723" y="1340768"/>
            <a:ext cx="11772358" cy="461665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/>
              <a:t>Por exemplo, no bloco de inicialização, não é necessário inicializar variáveis</a:t>
            </a:r>
            <a:r>
              <a:rPr lang="pt-BR" sz="2400" dirty="0" smtClean="0"/>
              <a:t>:</a:t>
            </a:r>
            <a:endParaRPr lang="pt-B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94" t="31653" r="36637" b="50202"/>
          <a:stretch/>
        </p:blipFill>
        <p:spPr bwMode="auto">
          <a:xfrm>
            <a:off x="2991504" y="2204864"/>
            <a:ext cx="6180795" cy="3272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53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28298" y="188640"/>
            <a:ext cx="687581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for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EDC5B24B-C790-4CD6-877C-ADCBFBB3BAF0}"/>
              </a:ext>
            </a:extLst>
          </p:cNvPr>
          <p:cNvSpPr/>
          <p:nvPr/>
        </p:nvSpPr>
        <p:spPr>
          <a:xfrm>
            <a:off x="241027" y="1160199"/>
            <a:ext cx="11772358" cy="1200329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/>
              <a:t>Assim como ocorre no bloco de inicialização, a condição também é opcional. Se você está omitindo essa expressão, você deve certificar-se de quebrar o loop no corpo para não criar um loop infinito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61" t="34274" r="33689" b="44355"/>
          <a:stretch/>
        </p:blipFill>
        <p:spPr bwMode="auto">
          <a:xfrm>
            <a:off x="2953091" y="2636912"/>
            <a:ext cx="6348229" cy="35231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15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28298" y="188640"/>
            <a:ext cx="687581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for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EDC5B24B-C790-4CD6-877C-ADCBFBB3BAF0}"/>
              </a:ext>
            </a:extLst>
          </p:cNvPr>
          <p:cNvSpPr/>
          <p:nvPr/>
        </p:nvSpPr>
        <p:spPr>
          <a:xfrm>
            <a:off x="228298" y="1124744"/>
            <a:ext cx="11772358" cy="1200329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/>
              <a:t>Você também pode omitir todos os três blocos. Novamente, certifique-se de usar uma instrução break no final do loop e também modificar (incrementar) uma variável, </a:t>
            </a:r>
            <a:r>
              <a:rPr lang="pt-BR" sz="2400" dirty="0" smtClean="0"/>
              <a:t>para </a:t>
            </a:r>
            <a:r>
              <a:rPr lang="pt-BR" sz="2400" dirty="0"/>
              <a:t>que a condição do break seja verdadeira em algum momento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4" t="33669" r="36976" b="42339"/>
          <a:stretch/>
        </p:blipFill>
        <p:spPr bwMode="auto">
          <a:xfrm>
            <a:off x="3514253" y="2462979"/>
            <a:ext cx="5200447" cy="36403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7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28298" y="188640"/>
            <a:ext cx="687581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switch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EDC5B24B-C790-4CD6-877C-ADCBFBB3BAF0}"/>
              </a:ext>
            </a:extLst>
          </p:cNvPr>
          <p:cNvSpPr/>
          <p:nvPr/>
        </p:nvSpPr>
        <p:spPr>
          <a:xfrm>
            <a:off x="767408" y="2420888"/>
            <a:ext cx="10297144" cy="1938992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/>
              <a:t>O comando switch verifica o valor de uma variável e, para cada uma das opções, executa um conjunto de ações. Se nenhum dos valores for verificado, os comandos do </a:t>
            </a:r>
            <a:r>
              <a:rPr lang="pt-BR" sz="2400" dirty="0" smtClean="0"/>
              <a:t>bloco default </a:t>
            </a:r>
            <a:r>
              <a:rPr lang="pt-BR" sz="2400" dirty="0"/>
              <a:t>são executados</a:t>
            </a:r>
            <a:r>
              <a:rPr lang="pt-BR" sz="2400" dirty="0" smtClean="0"/>
              <a:t>.</a:t>
            </a:r>
            <a:endParaRPr lang="pt-BR" sz="2400" dirty="0"/>
          </a:p>
          <a:p>
            <a:r>
              <a:rPr lang="pt-BR" sz="2400" dirty="0"/>
              <a:t>O bloco default, porém, pode ser omitido caso não exista uma ação padrão a </a:t>
            </a:r>
            <a:r>
              <a:rPr lang="pt-BR" sz="2400" dirty="0" smtClean="0"/>
              <a:t>ser executada </a:t>
            </a:r>
            <a:r>
              <a:rPr lang="pt-BR" sz="2400" dirty="0"/>
              <a:t>se nenhuma das opções for observada.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5442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28298" y="188640"/>
            <a:ext cx="687581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switch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0" t="11290" r="27908" b="55645"/>
          <a:stretch/>
        </p:blipFill>
        <p:spPr bwMode="auto">
          <a:xfrm>
            <a:off x="2423592" y="1412776"/>
            <a:ext cx="7632848" cy="43616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39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28298" y="188640"/>
            <a:ext cx="687581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do...</a:t>
            </a:r>
            <a:r>
              <a:rPr lang="pt-BR" sz="2800" b="1" dirty="0" err="1">
                <a:solidFill>
                  <a:schemeClr val="bg1"/>
                </a:solidFill>
              </a:rPr>
              <a:t>while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EDC5B24B-C790-4CD6-877C-ADCBFBB3BAF0}"/>
              </a:ext>
            </a:extLst>
          </p:cNvPr>
          <p:cNvSpPr/>
          <p:nvPr/>
        </p:nvSpPr>
        <p:spPr>
          <a:xfrm>
            <a:off x="209821" y="1351508"/>
            <a:ext cx="11772358" cy="30469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 smtClean="0"/>
              <a:t>declarações</a:t>
            </a:r>
            <a:endParaRPr lang="pt-BR" sz="2400" b="1" dirty="0"/>
          </a:p>
          <a:p>
            <a:r>
              <a:rPr lang="pt-BR" sz="2400" dirty="0"/>
              <a:t>A declaração é executada pelo menos uma vez e </a:t>
            </a:r>
            <a:r>
              <a:rPr lang="pt-BR" sz="2400" dirty="0" smtClean="0"/>
              <a:t>reexecutada </a:t>
            </a:r>
            <a:r>
              <a:rPr lang="pt-BR" sz="2400" dirty="0"/>
              <a:t>cada vez que a condição </a:t>
            </a:r>
            <a:r>
              <a:rPr lang="pt-BR" sz="2400" dirty="0" smtClean="0"/>
              <a:t>for </a:t>
            </a:r>
            <a:r>
              <a:rPr lang="pt-BR" sz="2400" dirty="0"/>
              <a:t>avaliada como </a:t>
            </a:r>
            <a:r>
              <a:rPr lang="pt-BR" sz="2400" dirty="0" smtClean="0"/>
              <a:t>verdadeira. </a:t>
            </a:r>
          </a:p>
          <a:p>
            <a:endParaRPr lang="pt-BR" sz="2400" dirty="0"/>
          </a:p>
          <a:p>
            <a:r>
              <a:rPr lang="pt-BR" sz="2400" b="1" dirty="0"/>
              <a:t>condição</a:t>
            </a:r>
          </a:p>
          <a:p>
            <a:r>
              <a:rPr lang="pt-BR" sz="2400" dirty="0"/>
              <a:t>Uma expressão é validade depois de cada passagem pelo laço. Se a </a:t>
            </a:r>
            <a:r>
              <a:rPr lang="pt-BR" sz="2400" dirty="0" smtClean="0"/>
              <a:t>condição </a:t>
            </a:r>
            <a:r>
              <a:rPr lang="pt-BR" sz="2400" dirty="0"/>
              <a:t>é avaliada como verdadeira </a:t>
            </a:r>
            <a:r>
              <a:rPr lang="pt-BR" sz="2400" dirty="0" smtClean="0"/>
              <a:t>o </a:t>
            </a:r>
            <a:r>
              <a:rPr lang="pt-BR" sz="2400" dirty="0"/>
              <a:t>bloco de código é executado novamente. Quando a condição </a:t>
            </a:r>
            <a:r>
              <a:rPr lang="pt-BR" sz="2400" dirty="0" smtClean="0"/>
              <a:t>é </a:t>
            </a:r>
            <a:r>
              <a:rPr lang="pt-BR" sz="2400" dirty="0"/>
              <a:t>avaliada como </a:t>
            </a:r>
            <a:r>
              <a:rPr lang="pt-BR" sz="2400" dirty="0" smtClean="0"/>
              <a:t>falsa,  </a:t>
            </a:r>
            <a:r>
              <a:rPr lang="pt-BR" sz="2400" dirty="0"/>
              <a:t>o controle passa para a instrução seguinte ao laço do...</a:t>
            </a:r>
            <a:r>
              <a:rPr lang="pt-BR" sz="2400" dirty="0" err="1"/>
              <a:t>while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656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28298" y="188640"/>
            <a:ext cx="687581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do...</a:t>
            </a:r>
            <a:r>
              <a:rPr lang="pt-BR" sz="2800" b="1" dirty="0" err="1">
                <a:solidFill>
                  <a:schemeClr val="bg1"/>
                </a:solidFill>
              </a:rPr>
              <a:t>while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7" t="11694" r="24734" b="70161"/>
          <a:stretch/>
        </p:blipFill>
        <p:spPr bwMode="auto">
          <a:xfrm>
            <a:off x="1991544" y="2276872"/>
            <a:ext cx="8533187" cy="25015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69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28298" y="188640"/>
            <a:ext cx="687581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do...</a:t>
            </a:r>
            <a:r>
              <a:rPr lang="pt-BR" sz="2800" b="1" dirty="0" err="1">
                <a:solidFill>
                  <a:schemeClr val="bg1"/>
                </a:solidFill>
              </a:rPr>
              <a:t>while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94" t="11291" r="9772" b="70967"/>
          <a:stretch/>
        </p:blipFill>
        <p:spPr bwMode="auto">
          <a:xfrm>
            <a:off x="1919536" y="2492896"/>
            <a:ext cx="9029889" cy="18830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96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com Canto Diagonal Aparado 2"/>
          <p:cNvSpPr/>
          <p:nvPr/>
        </p:nvSpPr>
        <p:spPr>
          <a:xfrm>
            <a:off x="263352" y="2132856"/>
            <a:ext cx="3168352" cy="1296144"/>
          </a:xfrm>
          <a:prstGeom prst="snip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44791" y="2319263"/>
            <a:ext cx="367494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40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934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63352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244E11AB-5D02-491C-803F-052A65160B96}"/>
              </a:ext>
            </a:extLst>
          </p:cNvPr>
          <p:cNvSpPr/>
          <p:nvPr/>
        </p:nvSpPr>
        <p:spPr>
          <a:xfrm>
            <a:off x="1763688" y="1720840"/>
            <a:ext cx="8664623" cy="3416320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/>
              <a:t>Geral</a:t>
            </a:r>
          </a:p>
          <a:p>
            <a:r>
              <a:rPr lang="pt-BR" sz="2400" dirty="0"/>
              <a:t>Apresentar o ambiente de Internet apresentando ao mecanismos básicos de criação de páginas dinâmicas.</a:t>
            </a:r>
          </a:p>
          <a:p>
            <a:endParaRPr lang="pt-BR" sz="2400" dirty="0"/>
          </a:p>
          <a:p>
            <a:r>
              <a:rPr lang="pt-BR" sz="2400" b="1" dirty="0"/>
              <a:t>Específicos</a:t>
            </a:r>
          </a:p>
          <a:p>
            <a:r>
              <a:rPr lang="pt-BR" sz="2400" dirty="0"/>
              <a:t>Conhecer o ambiente de Internet e os mecanismos básicos de criação de páginas dinâmicas.</a:t>
            </a:r>
          </a:p>
          <a:p>
            <a:endParaRPr lang="pt-BR" sz="2400" dirty="0"/>
          </a:p>
          <a:p>
            <a:pPr algn="ctr"/>
            <a:r>
              <a:rPr lang="pt-BR" sz="2400" u="sng" dirty="0"/>
              <a:t>Conhecer a linguagem script open </a:t>
            </a:r>
            <a:r>
              <a:rPr lang="pt-BR" sz="2400" u="sng" dirty="0" err="1"/>
              <a:t>source</a:t>
            </a:r>
            <a:endParaRPr lang="pt-BR" sz="2400" u="sng" dirty="0"/>
          </a:p>
        </p:txBody>
      </p:sp>
    </p:spTree>
    <p:extLst>
      <p:ext uri="{BB962C8B-B14F-4D97-AF65-F5344CB8AC3E}">
        <p14:creationId xmlns:p14="http://schemas.microsoft.com/office/powerpoint/2010/main" val="48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63352" y="260648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chemeClr val="bg1"/>
                </a:solidFill>
              </a:rPr>
              <a:t>JavaScript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19436" y="1905506"/>
            <a:ext cx="10153128" cy="3046988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400" b="1" dirty="0"/>
              <a:t>Programação cliente x servidor</a:t>
            </a:r>
          </a:p>
          <a:p>
            <a:r>
              <a:rPr lang="pt-BR" sz="2400" dirty="0"/>
              <a:t>• Cliente: código executado no computador (navegador) do usuário. </a:t>
            </a:r>
          </a:p>
          <a:p>
            <a:r>
              <a:rPr lang="pt-BR" sz="2400" dirty="0"/>
              <a:t>ex.: </a:t>
            </a:r>
            <a:r>
              <a:rPr lang="pt-BR" sz="2400" dirty="0" err="1"/>
              <a:t>JavaScript</a:t>
            </a:r>
            <a:r>
              <a:rPr lang="pt-BR" sz="2400" dirty="0"/>
              <a:t> executando verificações em valores de formulários e enviando alertas para o navegador.</a:t>
            </a:r>
          </a:p>
          <a:p>
            <a:endParaRPr lang="pt-BR" sz="2400" dirty="0"/>
          </a:p>
          <a:p>
            <a:r>
              <a:rPr lang="pt-BR" sz="2400" dirty="0"/>
              <a:t>• Servidor: código executado diretamente no servidor reduzindo problemas de compatibilidade mas criando uma dependência de requisição e sobrecarga ao servidor.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84654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63352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Cliente </a:t>
            </a:r>
            <a:r>
              <a:rPr lang="pt-BR" sz="2800" b="1" dirty="0" err="1">
                <a:solidFill>
                  <a:schemeClr val="bg1"/>
                </a:solidFill>
              </a:rPr>
              <a:t>side</a:t>
            </a:r>
            <a:r>
              <a:rPr lang="pt-BR" sz="2800" b="1" dirty="0">
                <a:solidFill>
                  <a:schemeClr val="bg1"/>
                </a:solidFill>
              </a:rPr>
              <a:t> x Server </a:t>
            </a:r>
            <a:r>
              <a:rPr lang="pt-BR" sz="2800" b="1" dirty="0" err="1">
                <a:solidFill>
                  <a:schemeClr val="bg1"/>
                </a:solidFill>
              </a:rPr>
              <a:t>side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74834153-4D27-4BCF-AE98-7789E00D79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81" t="39495" r="33463" b="26889"/>
          <a:stretch/>
        </p:blipFill>
        <p:spPr>
          <a:xfrm>
            <a:off x="1703512" y="1412776"/>
            <a:ext cx="8784976" cy="48468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0571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35360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Benefícios lado cliente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83359286-3630-4370-8A05-227F6BEAAA81}"/>
              </a:ext>
            </a:extLst>
          </p:cNvPr>
          <p:cNvSpPr/>
          <p:nvPr/>
        </p:nvSpPr>
        <p:spPr>
          <a:xfrm>
            <a:off x="587388" y="1905506"/>
            <a:ext cx="11017224" cy="267765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400" dirty="0"/>
              <a:t>• Usabilidade: pode modificar uma página sem ter que enviar de volta para o servidor.</a:t>
            </a:r>
          </a:p>
          <a:p>
            <a:endParaRPr lang="pt-BR" sz="2400" dirty="0"/>
          </a:p>
          <a:p>
            <a:r>
              <a:rPr lang="pt-BR" sz="2400" dirty="0"/>
              <a:t>• Eficiência: pode fazer pequenas e rápidas mudanças na página sem esperar pelo servidor.</a:t>
            </a:r>
          </a:p>
          <a:p>
            <a:endParaRPr lang="pt-BR" sz="2400" dirty="0"/>
          </a:p>
          <a:p>
            <a:r>
              <a:rPr lang="pt-BR" sz="2400" dirty="0"/>
              <a:t>• Orientado por eventos: pode responder a ações do usuário, como cliques e pressionamentos de teclas.</a:t>
            </a:r>
          </a:p>
        </p:txBody>
      </p:sp>
    </p:spTree>
    <p:extLst>
      <p:ext uri="{BB962C8B-B14F-4D97-AF65-F5344CB8AC3E}">
        <p14:creationId xmlns:p14="http://schemas.microsoft.com/office/powerpoint/2010/main" val="37018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35360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Benefícios lado servidor</a:t>
            </a:r>
          </a:p>
        </p:txBody>
      </p:sp>
      <p:sp>
        <p:nvSpPr>
          <p:cNvPr id="5" name="Retângulo 4"/>
          <p:cNvSpPr/>
          <p:nvPr/>
        </p:nvSpPr>
        <p:spPr>
          <a:xfrm>
            <a:off x="731404" y="1782395"/>
            <a:ext cx="10729192" cy="3293209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• Segurança: tem acesso aos dados privados do servidor; O cliente não pode ver o código-fonte;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• Compatibilidade: não está sujeito a problemas de compatibilidade do navegador;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• Poder: pode escrever arquivos, abrir conexões para servidores, conectar-se a bancos de dados</a:t>
            </a:r>
          </a:p>
        </p:txBody>
      </p:sp>
    </p:spTree>
    <p:extLst>
      <p:ext uri="{BB962C8B-B14F-4D97-AF65-F5344CB8AC3E}">
        <p14:creationId xmlns:p14="http://schemas.microsoft.com/office/powerpoint/2010/main" val="413470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35360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Linguagens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F1800962-B07A-4990-96F5-9AA12B5D02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72" t="36058" r="34054" b="33192"/>
          <a:stretch/>
        </p:blipFill>
        <p:spPr>
          <a:xfrm>
            <a:off x="1631504" y="1412776"/>
            <a:ext cx="8496944" cy="444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7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35360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Devo estudar </a:t>
            </a:r>
            <a:r>
              <a:rPr lang="pt-BR" sz="2800" b="1" dirty="0" err="1">
                <a:solidFill>
                  <a:schemeClr val="bg1"/>
                </a:solidFill>
              </a:rPr>
              <a:t>JavaScript</a:t>
            </a:r>
            <a:r>
              <a:rPr lang="pt-BR" sz="28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27033BF-71A7-49A4-A978-63C3ECA04EF8}"/>
              </a:ext>
            </a:extLst>
          </p:cNvPr>
          <p:cNvSpPr/>
          <p:nvPr/>
        </p:nvSpPr>
        <p:spPr>
          <a:xfrm>
            <a:off x="1667508" y="2090172"/>
            <a:ext cx="8856984" cy="267765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400" dirty="0"/>
              <a:t>Uma das 3 ”tecnologias” que desenvolvedores web devem aprender:</a:t>
            </a:r>
          </a:p>
          <a:p>
            <a:endParaRPr lang="pt-BR" sz="2400" dirty="0"/>
          </a:p>
          <a:p>
            <a:pPr marL="342900" indent="-342900">
              <a:buAutoNum type="arabicPeriod"/>
            </a:pPr>
            <a:r>
              <a:rPr lang="pt-BR" sz="2400" dirty="0"/>
              <a:t>HTML: para definir o conteúdo das páginas web.</a:t>
            </a:r>
          </a:p>
          <a:p>
            <a:pPr marL="342900" indent="-342900">
              <a:buAutoNum type="arabicPeriod"/>
            </a:pPr>
            <a:endParaRPr lang="pt-BR" sz="2400" dirty="0"/>
          </a:p>
          <a:p>
            <a:pPr marL="342900" indent="-342900">
              <a:buAutoNum type="arabicPeriod"/>
            </a:pPr>
            <a:r>
              <a:rPr lang="pt-BR" sz="2400" dirty="0"/>
              <a:t>CSS: para especificar o layout das páginas web.</a:t>
            </a:r>
          </a:p>
          <a:p>
            <a:pPr marL="342900" indent="-342900">
              <a:buAutoNum type="arabicPeriod"/>
            </a:pPr>
            <a:endParaRPr lang="pt-BR" sz="2400" dirty="0"/>
          </a:p>
          <a:p>
            <a:pPr marL="342900" indent="-342900">
              <a:buAutoNum type="arabicPeriod"/>
            </a:pPr>
            <a:r>
              <a:rPr lang="pt-BR" sz="2400" dirty="0" err="1"/>
              <a:t>JavaScript</a:t>
            </a:r>
            <a:r>
              <a:rPr lang="pt-BR" sz="2400" dirty="0"/>
              <a:t>: para programar o comportamento das páginas web.</a:t>
            </a:r>
          </a:p>
        </p:txBody>
      </p:sp>
    </p:spTree>
    <p:extLst>
      <p:ext uri="{BB962C8B-B14F-4D97-AF65-F5344CB8AC3E}">
        <p14:creationId xmlns:p14="http://schemas.microsoft.com/office/powerpoint/2010/main" val="110556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presentação_estácio_2016_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Apresentação_estácio_2016_</Template>
  <TotalTime>12408</TotalTime>
  <Words>937</Words>
  <Application>Microsoft Office PowerPoint</Application>
  <PresentationFormat>Personalizar</PresentationFormat>
  <Paragraphs>147</Paragraphs>
  <Slides>29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Apresentação_estácio_2016_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ESTACIOUSER</dc:creator>
  <cp:lastModifiedBy>Raphael Mauricio Sanches De Jesus</cp:lastModifiedBy>
  <cp:revision>577</cp:revision>
  <dcterms:created xsi:type="dcterms:W3CDTF">2015-11-30T17:28:00Z</dcterms:created>
  <dcterms:modified xsi:type="dcterms:W3CDTF">2019-08-28T23:16:35Z</dcterms:modified>
</cp:coreProperties>
</file>