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93" r:id="rId4"/>
    <p:sldId id="258" r:id="rId5"/>
    <p:sldId id="294" r:id="rId6"/>
    <p:sldId id="292" r:id="rId7"/>
    <p:sldId id="299" r:id="rId8"/>
    <p:sldId id="295" r:id="rId9"/>
    <p:sldId id="296" r:id="rId10"/>
    <p:sldId id="309" r:id="rId11"/>
    <p:sldId id="310" r:id="rId12"/>
    <p:sldId id="297" r:id="rId13"/>
    <p:sldId id="301" r:id="rId14"/>
    <p:sldId id="312" r:id="rId15"/>
    <p:sldId id="313" r:id="rId16"/>
    <p:sldId id="314" r:id="rId17"/>
    <p:sldId id="315" r:id="rId18"/>
    <p:sldId id="311" r:id="rId19"/>
    <p:sldId id="316" r:id="rId20"/>
    <p:sldId id="318" r:id="rId21"/>
    <p:sldId id="298" r:id="rId22"/>
    <p:sldId id="307" r:id="rId23"/>
    <p:sldId id="308" r:id="rId24"/>
    <p:sldId id="317" r:id="rId25"/>
    <p:sldId id="319" r:id="rId26"/>
    <p:sldId id="320" r:id="rId27"/>
    <p:sldId id="321" r:id="rId28"/>
    <p:sldId id="322" r:id="rId29"/>
    <p:sldId id="323" r:id="rId30"/>
    <p:sldId id="324" r:id="rId31"/>
    <p:sldId id="305" r:id="rId32"/>
    <p:sldId id="306" r:id="rId33"/>
    <p:sldId id="259" r:id="rId34"/>
    <p:sldId id="300" r:id="rId35"/>
    <p:sldId id="302" r:id="rId36"/>
    <p:sldId id="303" r:id="rId37"/>
    <p:sldId id="304"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9FA8667-4D50-40A8-A204-54E61ACF2CF3}" type="datetimeFigureOut">
              <a:rPr lang="en-US" smtClean="0"/>
              <a:t>4/6/2020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138767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9FA8667-4D50-40A8-A204-54E61ACF2CF3}"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130405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9FA8667-4D50-40A8-A204-54E61ACF2CF3}"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1702226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9FA8667-4D50-40A8-A204-54E61ACF2CF3}"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212530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FA8667-4D50-40A8-A204-54E61ACF2CF3}"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3199968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9FA8667-4D50-40A8-A204-54E61ACF2CF3}"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545847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9FA8667-4D50-40A8-A204-54E61ACF2CF3}" type="datetimeFigureOut">
              <a:rPr lang="en-US" smtClean="0"/>
              <a:t>4/6/2020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3926457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9FA8667-4D50-40A8-A204-54E61ACF2CF3}"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3686829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9FA8667-4D50-40A8-A204-54E61ACF2CF3}"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44234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FA8667-4D50-40A8-A204-54E61ACF2CF3}"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144153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FA8667-4D50-40A8-A204-54E61ACF2CF3}"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189846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FA8667-4D50-40A8-A204-54E61ACF2CF3}"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163989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FA8667-4D50-40A8-A204-54E61ACF2CF3}"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70880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FA8667-4D50-40A8-A204-54E61ACF2CF3}"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51881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A8667-4D50-40A8-A204-54E61ACF2CF3}"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344094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9FA8667-4D50-40A8-A204-54E61ACF2CF3}"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186102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9FA8667-4D50-40A8-A204-54E61ACF2CF3}"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A3D588-BFC7-4BBB-B95B-8008BD58BAD1}" type="slidenum">
              <a:rPr lang="en-US" smtClean="0"/>
              <a:t>‹#›</a:t>
            </a:fld>
            <a:endParaRPr lang="en-US"/>
          </a:p>
        </p:txBody>
      </p:sp>
    </p:spTree>
    <p:extLst>
      <p:ext uri="{BB962C8B-B14F-4D97-AF65-F5344CB8AC3E}">
        <p14:creationId xmlns:p14="http://schemas.microsoft.com/office/powerpoint/2010/main" val="49948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9FA8667-4D50-40A8-A204-54E61ACF2CF3}" type="datetimeFigureOut">
              <a:rPr lang="en-US" smtClean="0"/>
              <a:t>4/6/2020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DA3D588-BFC7-4BBB-B95B-8008BD58BAD1}" type="slidenum">
              <a:rPr lang="en-US" smtClean="0"/>
              <a:t>‹#›</a:t>
            </a:fld>
            <a:endParaRPr lang="en-US"/>
          </a:p>
        </p:txBody>
      </p:sp>
    </p:spTree>
    <p:extLst>
      <p:ext uri="{BB962C8B-B14F-4D97-AF65-F5344CB8AC3E}">
        <p14:creationId xmlns:p14="http://schemas.microsoft.com/office/powerpoint/2010/main" val="25138089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2956" y="1360824"/>
            <a:ext cx="8825658" cy="2677648"/>
          </a:xfrm>
        </p:spPr>
        <p:txBody>
          <a:bodyPr/>
          <a:lstStyle/>
          <a:p>
            <a:pPr algn="ctr"/>
            <a:r>
              <a:rPr lang="en-US" dirty="0" err="1" smtClean="0"/>
              <a:t>Seminario</a:t>
            </a:r>
            <a:r>
              <a:rPr lang="en-US" dirty="0" smtClean="0"/>
              <a:t> </a:t>
            </a:r>
            <a:r>
              <a:rPr lang="en-US" dirty="0" smtClean="0"/>
              <a:t>13:</a:t>
            </a:r>
            <a:r>
              <a:rPr lang="en-US" dirty="0" smtClean="0"/>
              <a:t/>
            </a:r>
            <a:br>
              <a:rPr lang="en-US" dirty="0" smtClean="0"/>
            </a:br>
            <a:r>
              <a:rPr lang="en-US" dirty="0" smtClean="0"/>
              <a:t>JavaScript</a:t>
            </a:r>
            <a:endParaRPr lang="en-US" dirty="0"/>
          </a:p>
        </p:txBody>
      </p:sp>
    </p:spTree>
    <p:extLst>
      <p:ext uri="{BB962C8B-B14F-4D97-AF65-F5344CB8AC3E}">
        <p14:creationId xmlns:p14="http://schemas.microsoft.com/office/powerpoint/2010/main" val="1283612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Métodos</a:t>
            </a:r>
            <a:endParaRPr lang="en-US" dirty="0"/>
          </a:p>
        </p:txBody>
      </p:sp>
      <p:sp>
        <p:nvSpPr>
          <p:cNvPr id="4" name="Content Placeholder 3"/>
          <p:cNvSpPr>
            <a:spLocks noGrp="1"/>
          </p:cNvSpPr>
          <p:nvPr>
            <p:ph idx="1"/>
          </p:nvPr>
        </p:nvSpPr>
        <p:spPr>
          <a:xfrm>
            <a:off x="1154954" y="2603499"/>
            <a:ext cx="8210719" cy="2781301"/>
          </a:xfrm>
        </p:spPr>
        <p:txBody>
          <a:bodyPr>
            <a:normAutofit/>
          </a:bodyPr>
          <a:lstStyle/>
          <a:p>
            <a:pPr marL="0" indent="0">
              <a:buNone/>
            </a:pPr>
            <a:r>
              <a:rPr lang="es-ES" sz="2000" dirty="0"/>
              <a:t>Los métodos siguen la misma lógica que las propiedades, la diferencia es que son funciones y se definen como funciones. Llamar a un método es </a:t>
            </a:r>
            <a:r>
              <a:rPr lang="es-ES" sz="2000" dirty="0" smtClean="0"/>
              <a:t>similar </a:t>
            </a:r>
            <a:r>
              <a:rPr lang="es-ES" sz="2000" dirty="0"/>
              <a:t>a acceder a una propiedad, pero se </a:t>
            </a:r>
            <a:r>
              <a:rPr lang="es-ES" sz="2000" dirty="0" smtClean="0"/>
              <a:t>agrega </a:t>
            </a:r>
            <a:r>
              <a:rPr lang="es-ES" sz="2000" b="1" dirty="0" smtClean="0"/>
              <a:t>()</a:t>
            </a:r>
            <a:r>
              <a:rPr lang="es-ES" sz="2000" dirty="0" smtClean="0"/>
              <a:t> al final del nombre del método, posiblemente con argumentos. </a:t>
            </a:r>
            <a:r>
              <a:rPr lang="es-ES" sz="2000" dirty="0"/>
              <a:t>En JavaScript los métodos son objetos como lo es una función normal y se vinculan a un objeto como lo hace una </a:t>
            </a:r>
            <a:r>
              <a:rPr lang="es-ES" sz="2000" dirty="0" smtClean="0"/>
              <a:t>propiedad </a:t>
            </a:r>
            <a:r>
              <a:rPr lang="es-ES" dirty="0"/>
              <a:t> </a:t>
            </a:r>
            <a:r>
              <a:rPr lang="es-ES" sz="2000" dirty="0"/>
              <a:t>lo que significa que se pueden invocar desde "fuera de su contexto"</a:t>
            </a:r>
            <a:endParaRPr lang="en-US" sz="2000" dirty="0"/>
          </a:p>
        </p:txBody>
      </p:sp>
    </p:spTree>
    <p:extLst>
      <p:ext uri="{BB962C8B-B14F-4D97-AF65-F5344CB8AC3E}">
        <p14:creationId xmlns:p14="http://schemas.microsoft.com/office/powerpoint/2010/main" val="63842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Ejemplo</a:t>
            </a:r>
            <a:endParaRPr lang="en-US" dirty="0"/>
          </a:p>
        </p:txBody>
      </p:sp>
      <p:pic>
        <p:nvPicPr>
          <p:cNvPr id="4" name="Picture 3"/>
          <p:cNvPicPr>
            <a:picLocks noChangeAspect="1"/>
          </p:cNvPicPr>
          <p:nvPr/>
        </p:nvPicPr>
        <p:blipFill>
          <a:blip r:embed="rId2"/>
          <a:stretch>
            <a:fillRect/>
          </a:stretch>
        </p:blipFill>
        <p:spPr>
          <a:xfrm>
            <a:off x="2401935" y="2389765"/>
            <a:ext cx="6267450" cy="4276725"/>
          </a:xfrm>
          <a:prstGeom prst="rect">
            <a:avLst/>
          </a:prstGeom>
        </p:spPr>
      </p:pic>
    </p:spTree>
    <p:extLst>
      <p:ext uri="{BB962C8B-B14F-4D97-AF65-F5344CB8AC3E}">
        <p14:creationId xmlns:p14="http://schemas.microsoft.com/office/powerpoint/2010/main" val="61566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Otra forma más de crear objetos: Object.create</a:t>
            </a:r>
            <a:endParaRPr lang="en-US" dirty="0"/>
          </a:p>
        </p:txBody>
      </p:sp>
      <p:pic>
        <p:nvPicPr>
          <p:cNvPr id="4" name="Picture 3"/>
          <p:cNvPicPr>
            <a:picLocks noChangeAspect="1"/>
          </p:cNvPicPr>
          <p:nvPr/>
        </p:nvPicPr>
        <p:blipFill>
          <a:blip r:embed="rId2"/>
          <a:stretch>
            <a:fillRect/>
          </a:stretch>
        </p:blipFill>
        <p:spPr>
          <a:xfrm>
            <a:off x="1542881" y="2309089"/>
            <a:ext cx="9014282" cy="4440815"/>
          </a:xfrm>
          <a:prstGeom prst="rect">
            <a:avLst/>
          </a:prstGeom>
        </p:spPr>
      </p:pic>
    </p:spTree>
    <p:extLst>
      <p:ext uri="{BB962C8B-B14F-4D97-AF65-F5344CB8AC3E}">
        <p14:creationId xmlns:p14="http://schemas.microsoft.com/office/powerpoint/2010/main" val="367082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Prototipos</a:t>
            </a:r>
            <a:endParaRPr lang="en-US" dirty="0"/>
          </a:p>
        </p:txBody>
      </p:sp>
      <p:sp>
        <p:nvSpPr>
          <p:cNvPr id="3" name="Content Placeholder 2"/>
          <p:cNvSpPr>
            <a:spLocks noGrp="1"/>
          </p:cNvSpPr>
          <p:nvPr>
            <p:ph idx="1"/>
          </p:nvPr>
        </p:nvSpPr>
        <p:spPr>
          <a:xfrm>
            <a:off x="1154954" y="2548081"/>
            <a:ext cx="10122646" cy="832428"/>
          </a:xfrm>
        </p:spPr>
        <p:txBody>
          <a:bodyPr>
            <a:noAutofit/>
          </a:bodyPr>
          <a:lstStyle/>
          <a:p>
            <a:pPr marL="0" indent="0">
              <a:buNone/>
            </a:pPr>
            <a:r>
              <a:rPr lang="es-CU" sz="2000" dirty="0" smtClean="0"/>
              <a:t>Primeramente analizamos el siguiente ejemplo. Tratamos de</a:t>
            </a:r>
            <a:r>
              <a:rPr lang="es-ES" sz="2000" dirty="0" smtClean="0"/>
              <a:t> </a:t>
            </a:r>
            <a:r>
              <a:rPr lang="es-ES" sz="2000" dirty="0"/>
              <a:t>crear un objeto que representa un empleado de una </a:t>
            </a:r>
            <a:r>
              <a:rPr lang="es-ES" sz="2000" dirty="0" smtClean="0"/>
              <a:t>empresa:</a:t>
            </a:r>
            <a:endParaRPr lang="en-US" sz="2000" dirty="0"/>
          </a:p>
        </p:txBody>
      </p:sp>
      <p:pic>
        <p:nvPicPr>
          <p:cNvPr id="4" name="Picture 3"/>
          <p:cNvPicPr>
            <a:picLocks noChangeAspect="1"/>
          </p:cNvPicPr>
          <p:nvPr/>
        </p:nvPicPr>
        <p:blipFill>
          <a:blip r:embed="rId2"/>
          <a:stretch>
            <a:fillRect/>
          </a:stretch>
        </p:blipFill>
        <p:spPr>
          <a:xfrm>
            <a:off x="1858661" y="3514436"/>
            <a:ext cx="7362825" cy="2286000"/>
          </a:xfrm>
          <a:prstGeom prst="rect">
            <a:avLst/>
          </a:prstGeom>
        </p:spPr>
      </p:pic>
    </p:spTree>
    <p:extLst>
      <p:ext uri="{BB962C8B-B14F-4D97-AF65-F5344CB8AC3E}">
        <p14:creationId xmlns:p14="http://schemas.microsoft.com/office/powerpoint/2010/main" val="190705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Prototipos</a:t>
            </a:r>
            <a:endParaRPr lang="en-US" dirty="0"/>
          </a:p>
        </p:txBody>
      </p:sp>
      <p:sp>
        <p:nvSpPr>
          <p:cNvPr id="3" name="Content Placeholder 2"/>
          <p:cNvSpPr>
            <a:spLocks noGrp="1"/>
          </p:cNvSpPr>
          <p:nvPr>
            <p:ph idx="1"/>
          </p:nvPr>
        </p:nvSpPr>
        <p:spPr>
          <a:xfrm>
            <a:off x="1154954" y="2548080"/>
            <a:ext cx="8644828" cy="3353955"/>
          </a:xfrm>
        </p:spPr>
        <p:txBody>
          <a:bodyPr>
            <a:noAutofit/>
          </a:bodyPr>
          <a:lstStyle/>
          <a:p>
            <a:pPr marL="0" indent="0">
              <a:buNone/>
            </a:pPr>
            <a:r>
              <a:rPr lang="es-ES" sz="2000" dirty="0"/>
              <a:t>Si nos fijamos en la creación del empleado, nos damos cuenta que los </a:t>
            </a:r>
            <a:r>
              <a:rPr lang="es-ES" sz="2000" dirty="0" smtClean="0"/>
              <a:t>atributos </a:t>
            </a:r>
            <a:r>
              <a:rPr lang="es-ES" sz="2000" b="1" dirty="0" smtClean="0">
                <a:solidFill>
                  <a:srgbClr val="0070C0"/>
                </a:solidFill>
              </a:rPr>
              <a:t>nombre</a:t>
            </a:r>
            <a:r>
              <a:rPr lang="es-ES" sz="2000" dirty="0" smtClean="0"/>
              <a:t> y </a:t>
            </a:r>
            <a:r>
              <a:rPr lang="es-ES" sz="2000" b="1" dirty="0" smtClean="0">
                <a:solidFill>
                  <a:srgbClr val="0070C0"/>
                </a:solidFill>
              </a:rPr>
              <a:t>salario</a:t>
            </a:r>
            <a:r>
              <a:rPr lang="es-ES" sz="2000" dirty="0" smtClean="0"/>
              <a:t> pueden tener valores diferentes para cada objeto pero el método </a:t>
            </a:r>
            <a:r>
              <a:rPr lang="es-ES" sz="2000" b="1" dirty="0" err="1" smtClean="0">
                <a:solidFill>
                  <a:srgbClr val="0070C0"/>
                </a:solidFill>
              </a:rPr>
              <a:t>toString</a:t>
            </a:r>
            <a:r>
              <a:rPr lang="es-ES" sz="2000" dirty="0" smtClean="0"/>
              <a:t>	 es siempre el mismo. </a:t>
            </a:r>
            <a:r>
              <a:rPr lang="es-ES" sz="2000" dirty="0"/>
              <a:t>Por otro lado, si quisiéramos añadir el </a:t>
            </a:r>
            <a:r>
              <a:rPr lang="es-ES" sz="2000" dirty="0" smtClean="0"/>
              <a:t>método </a:t>
            </a:r>
            <a:r>
              <a:rPr lang="es-ES" sz="2000" b="1" dirty="0" err="1" smtClean="0">
                <a:solidFill>
                  <a:srgbClr val="0070C0"/>
                </a:solidFill>
              </a:rPr>
              <a:t>getCategoría</a:t>
            </a:r>
            <a:r>
              <a:rPr lang="es-ES" sz="2000" dirty="0"/>
              <a:t>	</a:t>
            </a:r>
            <a:r>
              <a:rPr lang="es-ES" sz="2000" dirty="0" smtClean="0"/>
              <a:t>a todos los empleados que hemos creado sería necesario añadirlo a todos los métodos de empleados de uno en uno. </a:t>
            </a:r>
            <a:r>
              <a:rPr lang="es-ES" sz="2000" dirty="0"/>
              <a:t>En estos casos sería deseable que todo aquello que compartan todos los objetos empleado estuviera en un lugar común que se gestione de forma unificada para todos </a:t>
            </a:r>
            <a:r>
              <a:rPr lang="es-ES" sz="2000" dirty="0" smtClean="0"/>
              <a:t>ellos y ese papel lo juega el </a:t>
            </a:r>
            <a:r>
              <a:rPr lang="es-ES" sz="2000" b="1" dirty="0" smtClean="0"/>
              <a:t>objeto prototipo</a:t>
            </a:r>
            <a:endParaRPr lang="en-US" sz="2000" b="1" dirty="0"/>
          </a:p>
        </p:txBody>
      </p:sp>
    </p:spTree>
    <p:extLst>
      <p:ext uri="{BB962C8B-B14F-4D97-AF65-F5344CB8AC3E}">
        <p14:creationId xmlns:p14="http://schemas.microsoft.com/office/powerpoint/2010/main" val="307174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700" y="982905"/>
            <a:ext cx="8761413" cy="706964"/>
          </a:xfrm>
        </p:spPr>
        <p:txBody>
          <a:bodyPr/>
          <a:lstStyle/>
          <a:p>
            <a:r>
              <a:rPr lang="es-CU" dirty="0" smtClean="0"/>
              <a:t>Comportamiento de Prototipos</a:t>
            </a:r>
            <a:endParaRPr lang="en-US" dirty="0"/>
          </a:p>
        </p:txBody>
      </p:sp>
      <p:sp>
        <p:nvSpPr>
          <p:cNvPr id="3" name="Content Placeholder 2"/>
          <p:cNvSpPr>
            <a:spLocks noGrp="1"/>
          </p:cNvSpPr>
          <p:nvPr>
            <p:ph idx="1"/>
          </p:nvPr>
        </p:nvSpPr>
        <p:spPr>
          <a:xfrm>
            <a:off x="1154954" y="2603500"/>
            <a:ext cx="9873264" cy="3788064"/>
          </a:xfrm>
        </p:spPr>
        <p:txBody>
          <a:bodyPr>
            <a:normAutofit/>
          </a:bodyPr>
          <a:lstStyle/>
          <a:p>
            <a:pPr marL="0" indent="0">
              <a:buNone/>
            </a:pPr>
            <a:r>
              <a:rPr lang="es-ES" dirty="0"/>
              <a:t>El objeto prototipo es un objeto normal, como cualquier otro. Cuando un objeto está asociado a un prototipo se comporta de la siguiente forma:</a:t>
            </a:r>
            <a:endParaRPr lang="es-ES" dirty="0" smtClean="0"/>
          </a:p>
          <a:p>
            <a:r>
              <a:rPr lang="es-ES" dirty="0" smtClean="0"/>
              <a:t>Cuando </a:t>
            </a:r>
            <a:r>
              <a:rPr lang="es-ES" dirty="0"/>
              <a:t>se accede a un atributo en un objeto y no existe en dicho objeto, se busca en su prototipo y se devuelve su valor.</a:t>
            </a:r>
          </a:p>
          <a:p>
            <a:r>
              <a:rPr lang="es-ES" dirty="0"/>
              <a:t>Cuando se escribe en un atributo y no existe el atributo en ese objeto, se crea el atributo en el objeto. Por tanto el valor se cambia en el objeto, no en el prototipo.</a:t>
            </a:r>
          </a:p>
          <a:p>
            <a:r>
              <a:rPr lang="es-ES" dirty="0"/>
              <a:t>Cuando se intenta ejecutar un método en un objeto y no existe en dicho objeto, se busca en su prototipo y se ejecuta.</a:t>
            </a:r>
          </a:p>
          <a:p>
            <a:r>
              <a:rPr lang="es-ES" dirty="0"/>
              <a:t>A un objeto se le pueden añadir y quitar atributos y métodos en tiempo de ejecución, </a:t>
            </a:r>
            <a:r>
              <a:rPr lang="es-ES" dirty="0" smtClean="0"/>
              <a:t>pero</a:t>
            </a:r>
            <a:r>
              <a:rPr lang="es-ES" dirty="0"/>
              <a:t> </a:t>
            </a:r>
            <a:r>
              <a:rPr lang="es-ES" b="1" u="sng" dirty="0" smtClean="0">
                <a:solidFill>
                  <a:schemeClr val="tx1"/>
                </a:solidFill>
              </a:rPr>
              <a:t>no </a:t>
            </a:r>
            <a:r>
              <a:rPr lang="es-ES" b="1" u="sng" dirty="0">
                <a:solidFill>
                  <a:schemeClr val="tx1"/>
                </a:solidFill>
              </a:rPr>
              <a:t>p</a:t>
            </a:r>
            <a:r>
              <a:rPr lang="es-ES" b="1" u="sng" dirty="0" smtClean="0">
                <a:solidFill>
                  <a:schemeClr val="tx1"/>
                </a:solidFill>
              </a:rPr>
              <a:t>uede cambiar de prototipo</a:t>
            </a:r>
            <a:r>
              <a:rPr lang="es-ES" dirty="0" smtClean="0"/>
              <a:t>.</a:t>
            </a:r>
            <a:endParaRPr lang="es-ES" dirty="0"/>
          </a:p>
          <a:p>
            <a:endParaRPr lang="en-US" dirty="0"/>
          </a:p>
        </p:txBody>
      </p:sp>
    </p:spTree>
    <p:extLst>
      <p:ext uri="{BB962C8B-B14F-4D97-AF65-F5344CB8AC3E}">
        <p14:creationId xmlns:p14="http://schemas.microsoft.com/office/powerpoint/2010/main" val="16837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Ejemplo</a:t>
            </a:r>
            <a:endParaRPr lang="en-US" dirty="0"/>
          </a:p>
        </p:txBody>
      </p:sp>
      <p:pic>
        <p:nvPicPr>
          <p:cNvPr id="4" name="Picture 3"/>
          <p:cNvPicPr>
            <a:picLocks noChangeAspect="1"/>
          </p:cNvPicPr>
          <p:nvPr/>
        </p:nvPicPr>
        <p:blipFill>
          <a:blip r:embed="rId2"/>
          <a:stretch>
            <a:fillRect/>
          </a:stretch>
        </p:blipFill>
        <p:spPr>
          <a:xfrm>
            <a:off x="1839960" y="2539423"/>
            <a:ext cx="7391400" cy="3848100"/>
          </a:xfrm>
          <a:prstGeom prst="rect">
            <a:avLst/>
          </a:prstGeom>
        </p:spPr>
      </p:pic>
    </p:spTree>
    <p:extLst>
      <p:ext uri="{BB962C8B-B14F-4D97-AF65-F5344CB8AC3E}">
        <p14:creationId xmlns:p14="http://schemas.microsoft.com/office/powerpoint/2010/main" val="3723922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 Un poco más…</a:t>
            </a:r>
            <a:endParaRPr lang="en-US" dirty="0"/>
          </a:p>
        </p:txBody>
      </p:sp>
      <p:sp>
        <p:nvSpPr>
          <p:cNvPr id="3" name="Content Placeholder 2"/>
          <p:cNvSpPr>
            <a:spLocks noGrp="1"/>
          </p:cNvSpPr>
          <p:nvPr>
            <p:ph idx="1"/>
          </p:nvPr>
        </p:nvSpPr>
        <p:spPr>
          <a:xfrm>
            <a:off x="1154954" y="2603500"/>
            <a:ext cx="8825659" cy="1044864"/>
          </a:xfrm>
        </p:spPr>
        <p:txBody>
          <a:bodyPr/>
          <a:lstStyle/>
          <a:p>
            <a:pPr marL="0" indent="0">
              <a:buNone/>
            </a:pPr>
            <a:r>
              <a:rPr lang="es-ES" dirty="0"/>
              <a:t>Usando un prototipo, si queremos añadir un método a todos los objetos empleado, bastaría con que añadamos el método al objeto que hace de prototipo:</a:t>
            </a:r>
            <a:endParaRPr lang="en-US" dirty="0"/>
          </a:p>
        </p:txBody>
      </p:sp>
      <p:pic>
        <p:nvPicPr>
          <p:cNvPr id="5" name="Picture 4"/>
          <p:cNvPicPr>
            <a:picLocks noChangeAspect="1"/>
          </p:cNvPicPr>
          <p:nvPr/>
        </p:nvPicPr>
        <p:blipFill>
          <a:blip r:embed="rId2"/>
          <a:stretch>
            <a:fillRect/>
          </a:stretch>
        </p:blipFill>
        <p:spPr>
          <a:xfrm>
            <a:off x="2805533" y="3498994"/>
            <a:ext cx="5524500" cy="1171575"/>
          </a:xfrm>
          <a:prstGeom prst="rect">
            <a:avLst/>
          </a:prstGeom>
        </p:spPr>
      </p:pic>
      <p:sp>
        <p:nvSpPr>
          <p:cNvPr id="6" name="Content Placeholder 2"/>
          <p:cNvSpPr txBox="1">
            <a:spLocks/>
          </p:cNvSpPr>
          <p:nvPr/>
        </p:nvSpPr>
        <p:spPr>
          <a:xfrm>
            <a:off x="1090708" y="5043631"/>
            <a:ext cx="8825659" cy="10448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2000" dirty="0" smtClean="0"/>
              <a:t>El </a:t>
            </a:r>
            <a:r>
              <a:rPr lang="en-US" sz="2000" dirty="0" err="1" smtClean="0"/>
              <a:t>objeto</a:t>
            </a:r>
            <a:r>
              <a:rPr lang="en-US" sz="2000" dirty="0" smtClean="0"/>
              <a:t> </a:t>
            </a:r>
            <a:r>
              <a:rPr lang="en-US" sz="2000" b="1" dirty="0" err="1" smtClean="0">
                <a:solidFill>
                  <a:srgbClr val="0070C0"/>
                </a:solidFill>
              </a:rPr>
              <a:t>prototipoEmpleado</a:t>
            </a:r>
            <a:r>
              <a:rPr lang="en-US" sz="2000" b="1" dirty="0" smtClean="0">
                <a:solidFill>
                  <a:srgbClr val="0070C0"/>
                </a:solidFill>
              </a:rPr>
              <a:t> </a:t>
            </a:r>
            <a:r>
              <a:rPr lang="en-US" sz="2000" dirty="0" err="1" smtClean="0"/>
              <a:t>puede</a:t>
            </a:r>
            <a:r>
              <a:rPr lang="en-US" sz="2000" dirty="0" smtClean="0"/>
              <a:t> t</a:t>
            </a:r>
            <a:r>
              <a:rPr lang="es-ES" sz="2000" dirty="0" err="1" smtClean="0"/>
              <a:t>ener</a:t>
            </a:r>
            <a:r>
              <a:rPr lang="es-ES" sz="2000" dirty="0" smtClean="0"/>
              <a:t> </a:t>
            </a:r>
            <a:r>
              <a:rPr lang="es-ES" sz="2000" dirty="0"/>
              <a:t>otro prototipo y así, sucesivamente. Es decir, se puede formar una </a:t>
            </a:r>
            <a:r>
              <a:rPr lang="es-ES" sz="2000" b="1" dirty="0"/>
              <a:t>cadena de prototipos</a:t>
            </a:r>
            <a:r>
              <a:rPr lang="es-ES" sz="2000" dirty="0"/>
              <a:t>.</a:t>
            </a:r>
            <a:endParaRPr lang="en-US" sz="2000" dirty="0"/>
          </a:p>
        </p:txBody>
      </p:sp>
    </p:spTree>
    <p:extLst>
      <p:ext uri="{BB962C8B-B14F-4D97-AF65-F5344CB8AC3E}">
        <p14:creationId xmlns:p14="http://schemas.microsoft.com/office/powerpoint/2010/main" val="136863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Ventajas y Desventajas</a:t>
            </a:r>
            <a:endParaRPr lang="en-US" dirty="0"/>
          </a:p>
        </p:txBody>
      </p:sp>
      <p:sp>
        <p:nvSpPr>
          <p:cNvPr id="3" name="Content Placeholder 2"/>
          <p:cNvSpPr>
            <a:spLocks noGrp="1"/>
          </p:cNvSpPr>
          <p:nvPr>
            <p:ph idx="1"/>
          </p:nvPr>
        </p:nvSpPr>
        <p:spPr/>
        <p:txBody>
          <a:bodyPr>
            <a:normAutofit/>
          </a:bodyPr>
          <a:lstStyle/>
          <a:p>
            <a:pPr marL="0" indent="0">
              <a:buNone/>
            </a:pPr>
            <a:r>
              <a:rPr lang="es-ES" sz="2000" dirty="0"/>
              <a:t>Si se usan prototipos se tiene la ventaja de tener un menor consumo de memoria porque los métodos compartidos por todos los objetos estarán en el prototipo. Pero también hay un inconveniente, y es que hay una pequeña sobrecarga al ejecutar un método porque hay que buscar el método en la cadena de prototipos.</a:t>
            </a:r>
            <a:endParaRPr lang="en-US" sz="2000" dirty="0"/>
          </a:p>
        </p:txBody>
      </p:sp>
    </p:spTree>
    <p:extLst>
      <p:ext uri="{BB962C8B-B14F-4D97-AF65-F5344CB8AC3E}">
        <p14:creationId xmlns:p14="http://schemas.microsoft.com/office/powerpoint/2010/main" val="1556872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Función constructor + prototipo</a:t>
            </a:r>
            <a:endParaRPr lang="en-US" dirty="0"/>
          </a:p>
        </p:txBody>
      </p:sp>
      <p:pic>
        <p:nvPicPr>
          <p:cNvPr id="4" name="Picture 3"/>
          <p:cNvPicPr>
            <a:picLocks noChangeAspect="1"/>
          </p:cNvPicPr>
          <p:nvPr/>
        </p:nvPicPr>
        <p:blipFill>
          <a:blip r:embed="rId2"/>
          <a:stretch>
            <a:fillRect/>
          </a:stretch>
        </p:blipFill>
        <p:spPr>
          <a:xfrm>
            <a:off x="2259060" y="2594841"/>
            <a:ext cx="6553200" cy="2019300"/>
          </a:xfrm>
          <a:prstGeom prst="rect">
            <a:avLst/>
          </a:prstGeom>
        </p:spPr>
      </p:pic>
      <p:pic>
        <p:nvPicPr>
          <p:cNvPr id="5" name="Picture 4"/>
          <p:cNvPicPr>
            <a:picLocks noChangeAspect="1"/>
          </p:cNvPicPr>
          <p:nvPr/>
        </p:nvPicPr>
        <p:blipFill>
          <a:blip r:embed="rId3"/>
          <a:stretch>
            <a:fillRect/>
          </a:stretch>
        </p:blipFill>
        <p:spPr>
          <a:xfrm>
            <a:off x="2349547" y="4975900"/>
            <a:ext cx="6372225" cy="552450"/>
          </a:xfrm>
          <a:prstGeom prst="rect">
            <a:avLst/>
          </a:prstGeom>
        </p:spPr>
      </p:pic>
    </p:spTree>
    <p:extLst>
      <p:ext uri="{BB962C8B-B14F-4D97-AF65-F5344CB8AC3E}">
        <p14:creationId xmlns:p14="http://schemas.microsoft.com/office/powerpoint/2010/main" val="347824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JavaScript, un lenguaje basado en prototipos</a:t>
            </a:r>
            <a:endParaRPr lang="en-US" dirty="0"/>
          </a:p>
        </p:txBody>
      </p:sp>
      <p:sp>
        <p:nvSpPr>
          <p:cNvPr id="3" name="Content Placeholder 2"/>
          <p:cNvSpPr>
            <a:spLocks noGrp="1"/>
          </p:cNvSpPr>
          <p:nvPr>
            <p:ph idx="1"/>
          </p:nvPr>
        </p:nvSpPr>
        <p:spPr/>
        <p:txBody>
          <a:bodyPr>
            <a:normAutofit/>
          </a:bodyPr>
          <a:lstStyle/>
          <a:p>
            <a:pPr marL="0" indent="0" algn="just">
              <a:buNone/>
            </a:pPr>
            <a:r>
              <a:rPr lang="es-MX" sz="2000" dirty="0" smtClean="0"/>
              <a:t>Un lenguaje basado en prototipos, como JavaScript, no hace distinción entre una clase e instancia: simplemente tiene objetos. El lenguaje tiene la noción del </a:t>
            </a:r>
            <a:r>
              <a:rPr lang="es-MX" sz="2000" i="1" dirty="0" smtClean="0"/>
              <a:t>objeto prototípico</a:t>
            </a:r>
            <a:r>
              <a:rPr lang="es-MX" sz="2000" dirty="0" smtClean="0"/>
              <a:t>, un objeto que se utiliza como una plantilla a partir de la cual se obtiene el conjunto inicial de propiedades de un objeto. Cualquier objeto puede especificar sus propias propiedades, ya sea cuando es creado inicialmente o en tiempo de ejecución. Además, cualquier objeto puede ser utilizado como el </a:t>
            </a:r>
            <a:r>
              <a:rPr lang="es-MX" sz="2000" i="1" dirty="0" smtClean="0"/>
              <a:t>prototipo</a:t>
            </a:r>
            <a:r>
              <a:rPr lang="es-MX" sz="2000" dirty="0" smtClean="0"/>
              <a:t> de otro objeto, permitiendo al segundo objeto compartir las propiedades del primero.</a:t>
            </a:r>
            <a:endParaRPr lang="es-MX" sz="2000" dirty="0"/>
          </a:p>
        </p:txBody>
      </p:sp>
    </p:spTree>
    <p:extLst>
      <p:ext uri="{BB962C8B-B14F-4D97-AF65-F5344CB8AC3E}">
        <p14:creationId xmlns:p14="http://schemas.microsoft.com/office/powerpoint/2010/main" val="3534964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Añadir y quitar propiedades</a:t>
            </a:r>
            <a:endParaRPr lang="en-US" dirty="0"/>
          </a:p>
        </p:txBody>
      </p:sp>
      <p:sp>
        <p:nvSpPr>
          <p:cNvPr id="3" name="Content Placeholder 2"/>
          <p:cNvSpPr>
            <a:spLocks noGrp="1"/>
          </p:cNvSpPr>
          <p:nvPr>
            <p:ph idx="1"/>
          </p:nvPr>
        </p:nvSpPr>
        <p:spPr/>
        <p:txBody>
          <a:bodyPr>
            <a:normAutofit/>
          </a:bodyPr>
          <a:lstStyle/>
          <a:p>
            <a:pPr marL="0" indent="0">
              <a:buNone/>
            </a:pPr>
            <a:r>
              <a:rPr lang="es-ES" sz="2000" dirty="0"/>
              <a:t>En lenguajes basados en clases típicamente se crea una clase en tiempo de compilación y luego se crean instancias de la clase, ya sea en tiempo de compilación o en tiempo de ejecución. No se puede cambiar el número o el tipo de propiedades de una clase una vez que ha sido definida. En JavaScript, sin embargo, en tiempo de ejecución se pueden añadir y quitar propiedades a un objeto. Si se añade una propiedad a un objeto que está siendo utilizado como el prototipo de otros objetos, los objetos para los que es un prototipo también tienen la nueva propiedad añadida.</a:t>
            </a:r>
            <a:endParaRPr lang="en-US" sz="2000" dirty="0"/>
          </a:p>
        </p:txBody>
      </p:sp>
    </p:spTree>
    <p:extLst>
      <p:ext uri="{BB962C8B-B14F-4D97-AF65-F5344CB8AC3E}">
        <p14:creationId xmlns:p14="http://schemas.microsoft.com/office/powerpoint/2010/main" val="290068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Herencia</a:t>
            </a:r>
            <a:endParaRPr lang="en-US" dirty="0"/>
          </a:p>
        </p:txBody>
      </p:sp>
      <p:sp>
        <p:nvSpPr>
          <p:cNvPr id="3" name="Content Placeholder 2"/>
          <p:cNvSpPr>
            <a:spLocks noGrp="1"/>
          </p:cNvSpPr>
          <p:nvPr>
            <p:ph idx="1"/>
          </p:nvPr>
        </p:nvSpPr>
        <p:spPr/>
        <p:txBody>
          <a:bodyPr>
            <a:normAutofit/>
          </a:bodyPr>
          <a:lstStyle/>
          <a:p>
            <a:pPr marL="0" indent="0">
              <a:buNone/>
            </a:pPr>
            <a:r>
              <a:rPr lang="es-ES" sz="2000" dirty="0" smtClean="0"/>
              <a:t>La </a:t>
            </a:r>
            <a:r>
              <a:rPr lang="es-ES" sz="2000" dirty="0"/>
              <a:t>herencia es una manera de crear una clase como una versión especializada de una o más clases (JavaScript sólo permite herencia simple). La clase especializada comúnmente se llama hija o secundaria, y la otra clase se le llama padre o primaria. En JavaScript la herencia se logra mediante la asignación de una instancia de la clase primaria a  la clase secundaria, y luego se hace la especialización. </a:t>
            </a:r>
          </a:p>
          <a:p>
            <a:pPr marL="0" indent="0">
              <a:buNone/>
            </a:pPr>
            <a:r>
              <a:rPr lang="es-ES" sz="2000" dirty="0"/>
              <a:t>Todos los objetos en JavaScript heredan al menos otro objeto. El objeto del cuál está siendo heredado se conoce como el prototipo, y las propiedades heredadas se pueden encontrar en el objeto.</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513060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Comparac</a:t>
            </a:r>
            <a:r>
              <a:rPr lang="es-CU" dirty="0" smtClean="0"/>
              <a:t>ión con lenguajes basados en clases</a:t>
            </a:r>
            <a:endParaRPr lang="en-US" dirty="0"/>
          </a:p>
        </p:txBody>
      </p:sp>
      <p:sp>
        <p:nvSpPr>
          <p:cNvPr id="3" name="Content Placeholder 2"/>
          <p:cNvSpPr>
            <a:spLocks noGrp="1"/>
          </p:cNvSpPr>
          <p:nvPr>
            <p:ph idx="1"/>
          </p:nvPr>
        </p:nvSpPr>
        <p:spPr/>
        <p:txBody>
          <a:bodyPr>
            <a:normAutofit/>
          </a:bodyPr>
          <a:lstStyle/>
          <a:p>
            <a:pPr marL="0" indent="0">
              <a:buNone/>
            </a:pPr>
            <a:r>
              <a:rPr lang="es-ES" sz="2000" dirty="0"/>
              <a:t>En un lenguaje basado en clases, creas una jerarquía de clases a través de la definición de clases. En una definición de clase, puedes especificar que la nueva clase es una </a:t>
            </a:r>
            <a:r>
              <a:rPr lang="es-ES" sz="2000" i="1" dirty="0"/>
              <a:t>subclase</a:t>
            </a:r>
            <a:r>
              <a:rPr lang="es-ES" sz="2000" dirty="0"/>
              <a:t> de una clase existente. Esta subclase hereda todas las propiedades de la superclase y - además -puede añadir nuevas propiedades o modificar las heredadas. Por ejemplo, supongamos que la </a:t>
            </a:r>
            <a:r>
              <a:rPr lang="es-ES" sz="2000" dirty="0" smtClean="0"/>
              <a:t>clase </a:t>
            </a:r>
            <a:r>
              <a:rPr lang="es-ES" sz="2000" b="1" dirty="0" smtClean="0">
                <a:solidFill>
                  <a:srgbClr val="0070C0"/>
                </a:solidFill>
              </a:rPr>
              <a:t>Empleado</a:t>
            </a:r>
            <a:r>
              <a:rPr lang="es-ES" sz="2000" b="1" dirty="0" smtClean="0"/>
              <a:t> </a:t>
            </a:r>
            <a:r>
              <a:rPr lang="en-US" sz="2000" dirty="0" err="1"/>
              <a:t>tiene</a:t>
            </a:r>
            <a:r>
              <a:rPr lang="en-US" sz="2000" dirty="0"/>
              <a:t> </a:t>
            </a:r>
            <a:r>
              <a:rPr lang="en-US" sz="2000" dirty="0" err="1"/>
              <a:t>sólo</a:t>
            </a:r>
            <a:r>
              <a:rPr lang="en-US" sz="2000" dirty="0"/>
              <a:t> las </a:t>
            </a:r>
            <a:r>
              <a:rPr lang="en-US" sz="2000" dirty="0" err="1"/>
              <a:t>propiedades</a:t>
            </a:r>
            <a:r>
              <a:rPr lang="en-US" sz="2000" dirty="0"/>
              <a:t> </a:t>
            </a:r>
            <a:r>
              <a:rPr lang="en-US" sz="2000" b="1" dirty="0" err="1" smtClean="0">
                <a:solidFill>
                  <a:srgbClr val="0070C0"/>
                </a:solidFill>
              </a:rPr>
              <a:t>nombre</a:t>
            </a:r>
            <a:r>
              <a:rPr lang="en-US" sz="2000" dirty="0"/>
              <a:t> </a:t>
            </a:r>
            <a:r>
              <a:rPr lang="en-US" sz="2000" dirty="0" smtClean="0"/>
              <a:t>y </a:t>
            </a:r>
            <a:r>
              <a:rPr lang="en-US" sz="2000" b="1" dirty="0" err="1" smtClean="0">
                <a:solidFill>
                  <a:srgbClr val="0070C0"/>
                </a:solidFill>
              </a:rPr>
              <a:t>departamento</a:t>
            </a:r>
            <a:r>
              <a:rPr lang="en-US" sz="2000" dirty="0" smtClean="0"/>
              <a:t>, y </a:t>
            </a:r>
            <a:r>
              <a:rPr lang="en-US" sz="2000" b="1" dirty="0" smtClean="0">
                <a:solidFill>
                  <a:srgbClr val="0070C0"/>
                </a:solidFill>
              </a:rPr>
              <a:t>Manager</a:t>
            </a:r>
            <a:r>
              <a:rPr lang="en-US" sz="2000" dirty="0" smtClean="0"/>
              <a:t> </a:t>
            </a:r>
            <a:r>
              <a:rPr lang="en-US" sz="2000" dirty="0" err="1" smtClean="0"/>
              <a:t>añade</a:t>
            </a:r>
            <a:r>
              <a:rPr lang="en-US" sz="2000" dirty="0" smtClean="0"/>
              <a:t> la </a:t>
            </a:r>
            <a:r>
              <a:rPr lang="en-US" sz="2000" dirty="0" err="1" smtClean="0"/>
              <a:t>propiedad</a:t>
            </a:r>
            <a:r>
              <a:rPr lang="en-US" sz="2000" dirty="0" smtClean="0"/>
              <a:t> </a:t>
            </a:r>
            <a:r>
              <a:rPr lang="en-US" sz="2000" b="1" dirty="0" err="1" smtClean="0">
                <a:solidFill>
                  <a:srgbClr val="0070C0"/>
                </a:solidFill>
              </a:rPr>
              <a:t>reportes</a:t>
            </a:r>
            <a:r>
              <a:rPr lang="en-US" sz="2000" dirty="0" smtClean="0"/>
              <a:t>. </a:t>
            </a:r>
            <a:r>
              <a:rPr lang="es-ES" sz="2000" dirty="0"/>
              <a:t>En este caso, una instancia de la clase </a:t>
            </a:r>
            <a:r>
              <a:rPr lang="es-ES" sz="2000" b="1" dirty="0" smtClean="0">
                <a:solidFill>
                  <a:srgbClr val="0070C0"/>
                </a:solidFill>
              </a:rPr>
              <a:t>Manager</a:t>
            </a:r>
            <a:r>
              <a:rPr lang="es-ES" sz="2000" dirty="0" smtClean="0"/>
              <a:t> tendría las tres propiedades: </a:t>
            </a:r>
            <a:r>
              <a:rPr lang="es-ES" sz="2000" b="1" dirty="0" smtClean="0">
                <a:solidFill>
                  <a:srgbClr val="0070C0"/>
                </a:solidFill>
              </a:rPr>
              <a:t>nombre</a:t>
            </a:r>
            <a:r>
              <a:rPr lang="es-ES" sz="2000" dirty="0" smtClean="0"/>
              <a:t>, </a:t>
            </a:r>
            <a:r>
              <a:rPr lang="es-ES" sz="2000" b="1" dirty="0" smtClean="0">
                <a:solidFill>
                  <a:srgbClr val="0070C0"/>
                </a:solidFill>
              </a:rPr>
              <a:t>departamento</a:t>
            </a:r>
            <a:r>
              <a:rPr lang="es-ES" sz="2000" dirty="0" smtClean="0"/>
              <a:t> y </a:t>
            </a:r>
            <a:r>
              <a:rPr lang="es-ES" sz="2000" b="1" dirty="0" smtClean="0">
                <a:solidFill>
                  <a:srgbClr val="0070C0"/>
                </a:solidFill>
              </a:rPr>
              <a:t>reportes</a:t>
            </a:r>
            <a:r>
              <a:rPr lang="es-ES" sz="2000" dirty="0" smtClean="0"/>
              <a:t>.</a:t>
            </a:r>
            <a:endParaRPr lang="en-US" sz="2000" b="1" dirty="0"/>
          </a:p>
        </p:txBody>
      </p:sp>
    </p:spTree>
    <p:extLst>
      <p:ext uri="{BB962C8B-B14F-4D97-AF65-F5344CB8AC3E}">
        <p14:creationId xmlns:p14="http://schemas.microsoft.com/office/powerpoint/2010/main" val="2933851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Comparac</a:t>
            </a:r>
            <a:r>
              <a:rPr lang="es-CU" dirty="0" smtClean="0"/>
              <a:t>ión con lenguajes basados en clases</a:t>
            </a:r>
            <a:endParaRPr lang="en-US" dirty="0"/>
          </a:p>
        </p:txBody>
      </p:sp>
      <p:sp>
        <p:nvSpPr>
          <p:cNvPr id="3" name="Content Placeholder 2"/>
          <p:cNvSpPr>
            <a:spLocks noGrp="1"/>
          </p:cNvSpPr>
          <p:nvPr>
            <p:ph idx="1"/>
          </p:nvPr>
        </p:nvSpPr>
        <p:spPr>
          <a:xfrm>
            <a:off x="1154954" y="2603499"/>
            <a:ext cx="8825659" cy="3834245"/>
          </a:xfrm>
        </p:spPr>
        <p:txBody>
          <a:bodyPr>
            <a:normAutofit/>
          </a:bodyPr>
          <a:lstStyle/>
          <a:p>
            <a:pPr marL="0" indent="0">
              <a:buNone/>
            </a:pPr>
            <a:r>
              <a:rPr lang="es-ES" sz="2000" dirty="0" smtClean="0"/>
              <a:t>JavaScript </a:t>
            </a:r>
            <a:r>
              <a:rPr lang="es-ES" sz="2000" dirty="0"/>
              <a:t>implementa la herencia permitiendo asociar un objeto prototípico con cualquier función </a:t>
            </a:r>
            <a:r>
              <a:rPr lang="es-ES" sz="2000" i="1" dirty="0"/>
              <a:t>constructor</a:t>
            </a:r>
            <a:r>
              <a:rPr lang="es-ES" sz="2000" dirty="0"/>
              <a:t>. De esta forma puedes crear una relación </a:t>
            </a:r>
            <a:r>
              <a:rPr lang="es-ES" sz="2000" dirty="0" smtClean="0"/>
              <a:t>entre el objeto </a:t>
            </a:r>
            <a:r>
              <a:rPr lang="es-ES" sz="2000" b="1" dirty="0" smtClean="0">
                <a:solidFill>
                  <a:srgbClr val="0070C0"/>
                </a:solidFill>
              </a:rPr>
              <a:t>Empleado </a:t>
            </a:r>
            <a:r>
              <a:rPr lang="es-ES" sz="2000" dirty="0" smtClean="0"/>
              <a:t>y </a:t>
            </a:r>
            <a:r>
              <a:rPr lang="es-ES" sz="2000" b="1" dirty="0" smtClean="0">
                <a:solidFill>
                  <a:srgbClr val="0070C0"/>
                </a:solidFill>
              </a:rPr>
              <a:t>Manager</a:t>
            </a:r>
            <a:r>
              <a:rPr lang="es-ES" sz="2000" dirty="0" smtClean="0"/>
              <a:t>, pero usando una terminología diferente. </a:t>
            </a:r>
            <a:r>
              <a:rPr lang="es-ES" sz="2000" dirty="0"/>
              <a:t>En primer lugar, se define la función </a:t>
            </a:r>
            <a:r>
              <a:rPr lang="es-ES" sz="2000" i="1" dirty="0"/>
              <a:t>constructor </a:t>
            </a:r>
            <a:r>
              <a:rPr lang="es-ES" sz="2000" dirty="0"/>
              <a:t>para </a:t>
            </a:r>
            <a:r>
              <a:rPr lang="es-ES" sz="2000" dirty="0" smtClean="0"/>
              <a:t> </a:t>
            </a:r>
            <a:r>
              <a:rPr lang="es-ES" sz="2000" b="1" dirty="0" smtClean="0">
                <a:solidFill>
                  <a:srgbClr val="0070C0"/>
                </a:solidFill>
              </a:rPr>
              <a:t>Empleado</a:t>
            </a:r>
            <a:r>
              <a:rPr lang="es-ES" sz="2000" dirty="0" smtClean="0"/>
              <a:t>, especificando las propiedades </a:t>
            </a:r>
            <a:r>
              <a:rPr lang="es-ES" sz="2000" b="1" dirty="0" smtClean="0">
                <a:solidFill>
                  <a:srgbClr val="0070C0"/>
                </a:solidFill>
              </a:rPr>
              <a:t>nombre</a:t>
            </a:r>
            <a:r>
              <a:rPr lang="es-ES" sz="2000" dirty="0" smtClean="0"/>
              <a:t> </a:t>
            </a:r>
            <a:r>
              <a:rPr lang="es-CU" sz="2000" dirty="0" smtClean="0"/>
              <a:t>y </a:t>
            </a:r>
            <a:r>
              <a:rPr lang="es-ES" sz="2000" b="1" dirty="0" smtClean="0">
                <a:solidFill>
                  <a:srgbClr val="0070C0"/>
                </a:solidFill>
              </a:rPr>
              <a:t>departamento</a:t>
            </a:r>
            <a:r>
              <a:rPr lang="es-ES" sz="2000" dirty="0" smtClean="0"/>
              <a:t>.</a:t>
            </a:r>
            <a:r>
              <a:rPr lang="es-ES" sz="2000" b="1" dirty="0" smtClean="0">
                <a:solidFill>
                  <a:srgbClr val="0070C0"/>
                </a:solidFill>
              </a:rPr>
              <a:t> </a:t>
            </a:r>
            <a:r>
              <a:rPr lang="es-ES" sz="2000" dirty="0" smtClean="0"/>
              <a:t>Luego se define la función constructor para </a:t>
            </a:r>
            <a:r>
              <a:rPr lang="es-ES" sz="2000" b="1" dirty="0">
                <a:solidFill>
                  <a:srgbClr val="0070C0"/>
                </a:solidFill>
              </a:rPr>
              <a:t>Manager</a:t>
            </a:r>
            <a:r>
              <a:rPr lang="es-ES" sz="2000" dirty="0"/>
              <a:t>, </a:t>
            </a:r>
            <a:r>
              <a:rPr lang="es-ES" sz="2000" dirty="0" smtClean="0"/>
              <a:t>especificando la propiedad </a:t>
            </a:r>
            <a:r>
              <a:rPr lang="es-ES" sz="2000" b="1" dirty="0" smtClean="0">
                <a:solidFill>
                  <a:srgbClr val="0070C0"/>
                </a:solidFill>
              </a:rPr>
              <a:t>reportes</a:t>
            </a:r>
            <a:r>
              <a:rPr lang="es-CU" sz="2000" dirty="0" smtClean="0"/>
              <a:t>. </a:t>
            </a:r>
            <a:r>
              <a:rPr lang="es-ES" sz="2000" dirty="0"/>
              <a:t>Por último, se asigna un nuevo objeto derivado de</a:t>
            </a:r>
            <a:r>
              <a:rPr lang="es-CU" sz="2000" dirty="0" smtClean="0"/>
              <a:t> </a:t>
            </a:r>
            <a:r>
              <a:rPr lang="es-ES" sz="2000" b="1" dirty="0" err="1" smtClean="0">
                <a:solidFill>
                  <a:srgbClr val="0070C0"/>
                </a:solidFill>
              </a:rPr>
              <a:t>Empleado.prototype</a:t>
            </a:r>
            <a:r>
              <a:rPr lang="es-ES" sz="2000" dirty="0"/>
              <a:t> </a:t>
            </a:r>
            <a:r>
              <a:rPr lang="es-ES" sz="2000" dirty="0" smtClean="0"/>
              <a:t>como el </a:t>
            </a:r>
            <a:r>
              <a:rPr lang="es-ES" sz="2000" b="1" dirty="0" err="1">
                <a:solidFill>
                  <a:srgbClr val="0070C0"/>
                </a:solidFill>
              </a:rPr>
              <a:t>prototype</a:t>
            </a:r>
            <a:r>
              <a:rPr lang="es-ES" sz="2000" dirty="0" smtClean="0"/>
              <a:t> para la función constructor de </a:t>
            </a:r>
            <a:r>
              <a:rPr lang="es-ES" sz="2000" b="1" dirty="0" smtClean="0">
                <a:solidFill>
                  <a:srgbClr val="0070C0"/>
                </a:solidFill>
              </a:rPr>
              <a:t>Manager</a:t>
            </a:r>
            <a:r>
              <a:rPr lang="es-ES" sz="2000" dirty="0" smtClean="0"/>
              <a:t>. </a:t>
            </a:r>
            <a:r>
              <a:rPr lang="es-ES" dirty="0"/>
              <a:t> </a:t>
            </a:r>
            <a:r>
              <a:rPr lang="es-ES" sz="2000" dirty="0"/>
              <a:t>De esta forma, cuando se crea un </a:t>
            </a:r>
            <a:r>
              <a:rPr lang="es-ES" sz="2000" dirty="0" smtClean="0"/>
              <a:t>nuevo </a:t>
            </a:r>
            <a:r>
              <a:rPr lang="es-ES" sz="2000" b="1" dirty="0" smtClean="0">
                <a:solidFill>
                  <a:srgbClr val="0070C0"/>
                </a:solidFill>
              </a:rPr>
              <a:t>Manager</a:t>
            </a:r>
            <a:r>
              <a:rPr lang="es-ES" sz="2000" dirty="0" smtClean="0"/>
              <a:t>, este hereda las propiedades </a:t>
            </a:r>
            <a:r>
              <a:rPr lang="es-ES" sz="2000" b="1" dirty="0">
                <a:solidFill>
                  <a:srgbClr val="0070C0"/>
                </a:solidFill>
              </a:rPr>
              <a:t>nombre</a:t>
            </a:r>
            <a:r>
              <a:rPr lang="es-ES" sz="2000" dirty="0"/>
              <a:t> </a:t>
            </a:r>
            <a:r>
              <a:rPr lang="es-CU" sz="2000" dirty="0"/>
              <a:t>y </a:t>
            </a:r>
            <a:r>
              <a:rPr lang="es-ES" sz="2000" b="1" dirty="0" smtClean="0">
                <a:solidFill>
                  <a:srgbClr val="0070C0"/>
                </a:solidFill>
              </a:rPr>
              <a:t>departamento</a:t>
            </a:r>
            <a:r>
              <a:rPr lang="es-ES" sz="2000" dirty="0" smtClean="0"/>
              <a:t> del objeto </a:t>
            </a:r>
            <a:r>
              <a:rPr lang="es-ES" sz="2000" b="1" dirty="0" smtClean="0">
                <a:solidFill>
                  <a:srgbClr val="0070C0"/>
                </a:solidFill>
              </a:rPr>
              <a:t>Empleado</a:t>
            </a:r>
            <a:r>
              <a:rPr lang="es-ES" sz="2000" dirty="0" smtClean="0"/>
              <a:t>.</a:t>
            </a:r>
            <a:endParaRPr lang="en-US" sz="2000" b="1" dirty="0">
              <a:solidFill>
                <a:srgbClr val="0070C0"/>
              </a:solidFill>
            </a:endParaRPr>
          </a:p>
        </p:txBody>
      </p:sp>
    </p:spTree>
    <p:extLst>
      <p:ext uri="{BB962C8B-B14F-4D97-AF65-F5344CB8AC3E}">
        <p14:creationId xmlns:p14="http://schemas.microsoft.com/office/powerpoint/2010/main" val="3839912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Ejemplo</a:t>
            </a:r>
            <a:endParaRPr lang="en-US" dirty="0"/>
          </a:p>
        </p:txBody>
      </p:sp>
      <p:sp>
        <p:nvSpPr>
          <p:cNvPr id="3" name="Content Placeholder 2"/>
          <p:cNvSpPr>
            <a:spLocks noGrp="1"/>
          </p:cNvSpPr>
          <p:nvPr>
            <p:ph idx="1"/>
          </p:nvPr>
        </p:nvSpPr>
        <p:spPr>
          <a:xfrm>
            <a:off x="1154954" y="2603500"/>
            <a:ext cx="8825659" cy="970973"/>
          </a:xfrm>
        </p:spPr>
        <p:txBody>
          <a:bodyPr>
            <a:noAutofit/>
          </a:bodyPr>
          <a:lstStyle/>
          <a:p>
            <a:pPr marL="0" indent="0">
              <a:buNone/>
            </a:pPr>
            <a:r>
              <a:rPr lang="es-ES" sz="2000" dirty="0"/>
              <a:t>En el siguiente ejemplo definimos la </a:t>
            </a:r>
            <a:r>
              <a:rPr lang="es-ES" sz="2000" dirty="0" smtClean="0"/>
              <a:t>función </a:t>
            </a:r>
            <a:r>
              <a:rPr lang="es-ES" sz="2000" b="1" dirty="0" smtClean="0">
                <a:solidFill>
                  <a:srgbClr val="0070C0"/>
                </a:solidFill>
              </a:rPr>
              <a:t>Estudiante</a:t>
            </a:r>
            <a:r>
              <a:rPr lang="es-ES" sz="2000" dirty="0" smtClean="0"/>
              <a:t> </a:t>
            </a:r>
            <a:r>
              <a:rPr lang="es-ES" sz="2000" dirty="0"/>
              <a:t>como una </a:t>
            </a:r>
            <a:r>
              <a:rPr lang="es-ES" sz="2000" dirty="0" smtClean="0"/>
              <a:t>función que herede de </a:t>
            </a:r>
            <a:r>
              <a:rPr lang="es-ES" sz="2000" b="1" dirty="0" smtClean="0">
                <a:solidFill>
                  <a:srgbClr val="0070C0"/>
                </a:solidFill>
              </a:rPr>
              <a:t>Persona</a:t>
            </a:r>
            <a:r>
              <a:rPr lang="en-US" sz="2000" dirty="0" smtClean="0"/>
              <a:t>.</a:t>
            </a:r>
            <a:r>
              <a:rPr lang="en-US" sz="2000" dirty="0"/>
              <a:t> </a:t>
            </a:r>
            <a:r>
              <a:rPr lang="en-US" sz="2000" dirty="0" err="1"/>
              <a:t>Luego</a:t>
            </a:r>
            <a:r>
              <a:rPr lang="en-US" sz="2000" dirty="0"/>
              <a:t> </a:t>
            </a:r>
            <a:r>
              <a:rPr lang="en-US" sz="2000" dirty="0" err="1"/>
              <a:t>redefinimos</a:t>
            </a:r>
            <a:r>
              <a:rPr lang="en-US" sz="2000" dirty="0"/>
              <a:t> el </a:t>
            </a:r>
            <a:r>
              <a:rPr lang="en-US" sz="2000" dirty="0" err="1" smtClean="0"/>
              <a:t>método</a:t>
            </a:r>
            <a:r>
              <a:rPr lang="en-US" sz="2000" dirty="0" smtClean="0"/>
              <a:t> </a:t>
            </a:r>
            <a:r>
              <a:rPr lang="en-US" sz="2000" b="1" dirty="0" err="1" smtClean="0">
                <a:solidFill>
                  <a:srgbClr val="0070C0"/>
                </a:solidFill>
              </a:rPr>
              <a:t>diHola</a:t>
            </a:r>
            <a:r>
              <a:rPr lang="en-US" sz="2000" dirty="0" smtClean="0"/>
              <a:t>() y </a:t>
            </a:r>
            <a:r>
              <a:rPr lang="en-US" sz="2000" dirty="0" err="1"/>
              <a:t>agregamos</a:t>
            </a:r>
            <a:r>
              <a:rPr lang="en-US" sz="2000" dirty="0"/>
              <a:t> el </a:t>
            </a:r>
            <a:r>
              <a:rPr lang="en-US" sz="2000" dirty="0" err="1" smtClean="0"/>
              <a:t>método</a:t>
            </a:r>
            <a:r>
              <a:rPr lang="en-US" sz="2000" dirty="0" smtClean="0"/>
              <a:t> </a:t>
            </a:r>
            <a:r>
              <a:rPr lang="en-US" sz="2000" b="1" dirty="0" err="1" smtClean="0">
                <a:solidFill>
                  <a:srgbClr val="0070C0"/>
                </a:solidFill>
              </a:rPr>
              <a:t>diAdios</a:t>
            </a:r>
            <a:r>
              <a:rPr lang="en-US" sz="2000" dirty="0" smtClean="0"/>
              <a:t>().</a:t>
            </a:r>
            <a:endParaRPr lang="en-US" sz="2000" dirty="0"/>
          </a:p>
        </p:txBody>
      </p:sp>
      <p:pic>
        <p:nvPicPr>
          <p:cNvPr id="6" name="Picture 5"/>
          <p:cNvPicPr>
            <a:picLocks noChangeAspect="1"/>
          </p:cNvPicPr>
          <p:nvPr/>
        </p:nvPicPr>
        <p:blipFill>
          <a:blip r:embed="rId2"/>
          <a:stretch>
            <a:fillRect/>
          </a:stretch>
        </p:blipFill>
        <p:spPr>
          <a:xfrm>
            <a:off x="1154954" y="3884323"/>
            <a:ext cx="5410200" cy="2562225"/>
          </a:xfrm>
          <a:prstGeom prst="rect">
            <a:avLst/>
          </a:prstGeom>
        </p:spPr>
      </p:pic>
      <p:pic>
        <p:nvPicPr>
          <p:cNvPr id="8" name="Picture 7"/>
          <p:cNvPicPr>
            <a:picLocks noChangeAspect="1"/>
          </p:cNvPicPr>
          <p:nvPr/>
        </p:nvPicPr>
        <p:blipFill>
          <a:blip r:embed="rId3"/>
          <a:stretch>
            <a:fillRect/>
          </a:stretch>
        </p:blipFill>
        <p:spPr>
          <a:xfrm>
            <a:off x="6734319" y="3921269"/>
            <a:ext cx="4505325" cy="933450"/>
          </a:xfrm>
          <a:prstGeom prst="rect">
            <a:avLst/>
          </a:prstGeom>
        </p:spPr>
      </p:pic>
    </p:spTree>
    <p:extLst>
      <p:ext uri="{BB962C8B-B14F-4D97-AF65-F5344CB8AC3E}">
        <p14:creationId xmlns:p14="http://schemas.microsoft.com/office/powerpoint/2010/main" val="480603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Ejemplo</a:t>
            </a:r>
            <a:endParaRPr lang="en-US" dirty="0"/>
          </a:p>
        </p:txBody>
      </p:sp>
      <p:pic>
        <p:nvPicPr>
          <p:cNvPr id="4" name="Picture 3"/>
          <p:cNvPicPr>
            <a:picLocks noChangeAspect="1"/>
          </p:cNvPicPr>
          <p:nvPr/>
        </p:nvPicPr>
        <p:blipFill>
          <a:blip r:embed="rId2"/>
          <a:stretch>
            <a:fillRect/>
          </a:stretch>
        </p:blipFill>
        <p:spPr>
          <a:xfrm>
            <a:off x="1154954" y="2412277"/>
            <a:ext cx="9744075" cy="2790825"/>
          </a:xfrm>
          <a:prstGeom prst="rect">
            <a:avLst/>
          </a:prstGeom>
        </p:spPr>
      </p:pic>
      <p:pic>
        <p:nvPicPr>
          <p:cNvPr id="7" name="Picture 6"/>
          <p:cNvPicPr>
            <a:picLocks noChangeAspect="1"/>
          </p:cNvPicPr>
          <p:nvPr/>
        </p:nvPicPr>
        <p:blipFill>
          <a:blip r:embed="rId3"/>
          <a:stretch>
            <a:fillRect/>
          </a:stretch>
        </p:blipFill>
        <p:spPr>
          <a:xfrm>
            <a:off x="1154954" y="5203102"/>
            <a:ext cx="6105525" cy="390525"/>
          </a:xfrm>
          <a:prstGeom prst="rect">
            <a:avLst/>
          </a:prstGeom>
        </p:spPr>
      </p:pic>
    </p:spTree>
    <p:extLst>
      <p:ext uri="{BB962C8B-B14F-4D97-AF65-F5344CB8AC3E}">
        <p14:creationId xmlns:p14="http://schemas.microsoft.com/office/powerpoint/2010/main" val="1606108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Ejemplo</a:t>
            </a:r>
            <a:endParaRPr lang="en-US" dirty="0"/>
          </a:p>
        </p:txBody>
      </p:sp>
      <p:pic>
        <p:nvPicPr>
          <p:cNvPr id="4" name="Picture 3"/>
          <p:cNvPicPr>
            <a:picLocks noChangeAspect="1"/>
          </p:cNvPicPr>
          <p:nvPr/>
        </p:nvPicPr>
        <p:blipFill>
          <a:blip r:embed="rId2"/>
          <a:stretch>
            <a:fillRect/>
          </a:stretch>
        </p:blipFill>
        <p:spPr>
          <a:xfrm>
            <a:off x="1154954" y="2529464"/>
            <a:ext cx="9953625" cy="3590925"/>
          </a:xfrm>
          <a:prstGeom prst="rect">
            <a:avLst/>
          </a:prstGeom>
        </p:spPr>
      </p:pic>
    </p:spTree>
    <p:extLst>
      <p:ext uri="{BB962C8B-B14F-4D97-AF65-F5344CB8AC3E}">
        <p14:creationId xmlns:p14="http://schemas.microsoft.com/office/powerpoint/2010/main" val="2636826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Ejemplo</a:t>
            </a:r>
            <a:endParaRPr lang="en-US" dirty="0"/>
          </a:p>
        </p:txBody>
      </p:sp>
      <p:pic>
        <p:nvPicPr>
          <p:cNvPr id="4" name="Picture 3"/>
          <p:cNvPicPr>
            <a:picLocks noChangeAspect="1"/>
          </p:cNvPicPr>
          <p:nvPr/>
        </p:nvPicPr>
        <p:blipFill>
          <a:blip r:embed="rId2"/>
          <a:stretch>
            <a:fillRect/>
          </a:stretch>
        </p:blipFill>
        <p:spPr>
          <a:xfrm>
            <a:off x="1154954" y="2783176"/>
            <a:ext cx="9829800" cy="2695575"/>
          </a:xfrm>
          <a:prstGeom prst="rect">
            <a:avLst/>
          </a:prstGeom>
        </p:spPr>
      </p:pic>
    </p:spTree>
    <p:extLst>
      <p:ext uri="{BB962C8B-B14F-4D97-AF65-F5344CB8AC3E}">
        <p14:creationId xmlns:p14="http://schemas.microsoft.com/office/powerpoint/2010/main" val="844118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Detalles</a:t>
            </a:r>
            <a:endParaRPr lang="en-US" dirty="0"/>
          </a:p>
        </p:txBody>
      </p:sp>
      <p:sp>
        <p:nvSpPr>
          <p:cNvPr id="3" name="Content Placeholder 2"/>
          <p:cNvSpPr>
            <a:spLocks noGrp="1"/>
          </p:cNvSpPr>
          <p:nvPr>
            <p:ph idx="1"/>
          </p:nvPr>
        </p:nvSpPr>
        <p:spPr>
          <a:xfrm>
            <a:off x="1154953" y="2603499"/>
            <a:ext cx="8825659" cy="426027"/>
          </a:xfrm>
        </p:spPr>
        <p:txBody>
          <a:bodyPr>
            <a:noAutofit/>
          </a:bodyPr>
          <a:lstStyle/>
          <a:p>
            <a:pPr marL="0" indent="0">
              <a:buNone/>
            </a:pPr>
            <a:r>
              <a:rPr lang="es-CU" sz="2000" dirty="0" smtClean="0"/>
              <a:t>En versiones antiguas de JavaScript no podía usarse la línea:</a:t>
            </a:r>
            <a:endParaRPr lang="en-US" sz="2000" dirty="0"/>
          </a:p>
        </p:txBody>
      </p:sp>
      <p:pic>
        <p:nvPicPr>
          <p:cNvPr id="4" name="Picture 3"/>
          <p:cNvPicPr>
            <a:picLocks noChangeAspect="1"/>
          </p:cNvPicPr>
          <p:nvPr/>
        </p:nvPicPr>
        <p:blipFill>
          <a:blip r:embed="rId2"/>
          <a:stretch>
            <a:fillRect/>
          </a:stretch>
        </p:blipFill>
        <p:spPr>
          <a:xfrm>
            <a:off x="1154953" y="3082684"/>
            <a:ext cx="6105525" cy="390525"/>
          </a:xfrm>
          <a:prstGeom prst="rect">
            <a:avLst/>
          </a:prstGeom>
        </p:spPr>
      </p:pic>
      <p:sp>
        <p:nvSpPr>
          <p:cNvPr id="6" name="Content Placeholder 2"/>
          <p:cNvSpPr txBox="1">
            <a:spLocks/>
          </p:cNvSpPr>
          <p:nvPr/>
        </p:nvSpPr>
        <p:spPr>
          <a:xfrm>
            <a:off x="1154953" y="3526367"/>
            <a:ext cx="9060465" cy="72235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s-ES" sz="2000" dirty="0" smtClean="0"/>
              <a:t>Sin embargo, se </a:t>
            </a:r>
            <a:r>
              <a:rPr lang="es-ES" sz="2000" dirty="0"/>
              <a:t>puede utilizar una función que obtiene el mismo resultado, como por ejemplo:</a:t>
            </a:r>
            <a:endParaRPr lang="en-US" sz="2000" dirty="0"/>
          </a:p>
        </p:txBody>
      </p:sp>
      <p:pic>
        <p:nvPicPr>
          <p:cNvPr id="7" name="Picture 6"/>
          <p:cNvPicPr>
            <a:picLocks noChangeAspect="1"/>
          </p:cNvPicPr>
          <p:nvPr/>
        </p:nvPicPr>
        <p:blipFill>
          <a:blip r:embed="rId3"/>
          <a:stretch>
            <a:fillRect/>
          </a:stretch>
        </p:blipFill>
        <p:spPr>
          <a:xfrm>
            <a:off x="1154953" y="4301884"/>
            <a:ext cx="5915025" cy="2305050"/>
          </a:xfrm>
          <a:prstGeom prst="rect">
            <a:avLst/>
          </a:prstGeom>
        </p:spPr>
      </p:pic>
    </p:spTree>
    <p:extLst>
      <p:ext uri="{BB962C8B-B14F-4D97-AF65-F5344CB8AC3E}">
        <p14:creationId xmlns:p14="http://schemas.microsoft.com/office/powerpoint/2010/main" val="171439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¿Herencia múltiple</a:t>
            </a:r>
            <a:r>
              <a:rPr lang="en-US" dirty="0" smtClean="0"/>
              <a:t>?</a:t>
            </a:r>
            <a:endParaRPr lang="en-US" dirty="0"/>
          </a:p>
        </p:txBody>
      </p:sp>
      <p:sp>
        <p:nvSpPr>
          <p:cNvPr id="3" name="Content Placeholder 2"/>
          <p:cNvSpPr>
            <a:spLocks noGrp="1"/>
          </p:cNvSpPr>
          <p:nvPr>
            <p:ph idx="1"/>
          </p:nvPr>
        </p:nvSpPr>
        <p:spPr>
          <a:xfrm>
            <a:off x="803973" y="2354117"/>
            <a:ext cx="10316610" cy="2827483"/>
          </a:xfrm>
        </p:spPr>
        <p:txBody>
          <a:bodyPr>
            <a:normAutofit/>
          </a:bodyPr>
          <a:lstStyle/>
          <a:p>
            <a:pPr marL="0" indent="0" fontAlgn="base">
              <a:buNone/>
            </a:pPr>
            <a:r>
              <a:rPr lang="es-ES" sz="2000" dirty="0" smtClean="0"/>
              <a:t>C</a:t>
            </a:r>
            <a:r>
              <a:rPr lang="es-ES" sz="2000" dirty="0"/>
              <a:t># y Java no incorporan este concepto debido a su posible peligrosidad y porque muchas veces da más problemas de los que puede solucionar. El peligro de la herencia múltiple es conocido como </a:t>
            </a:r>
            <a:r>
              <a:rPr lang="es-ES" sz="2000" dirty="0" smtClean="0"/>
              <a:t>el</a:t>
            </a:r>
            <a:r>
              <a:rPr lang="es-ES" sz="2000" dirty="0"/>
              <a:t> </a:t>
            </a:r>
            <a:r>
              <a:rPr lang="es-ES" sz="2000" b="1" dirty="0" smtClean="0">
                <a:solidFill>
                  <a:srgbClr val="0070C0"/>
                </a:solidFill>
              </a:rPr>
              <a:t>problema de la herencia en diamante</a:t>
            </a:r>
            <a:r>
              <a:rPr lang="es-ES" sz="2000" dirty="0" smtClean="0"/>
              <a:t>. </a:t>
            </a:r>
            <a:r>
              <a:rPr lang="es-ES" sz="2000" dirty="0"/>
              <a:t>Todos los lenguajes que soportan herencia múltiple se deben enfrentar a este problema, así que para evitarlo algunos lenguajes como Java o C# han decidido prescindir de </a:t>
            </a:r>
            <a:r>
              <a:rPr lang="es-ES" sz="2000" dirty="0" smtClean="0"/>
              <a:t>ella.</a:t>
            </a:r>
            <a:endParaRPr lang="es-ES" sz="2000" dirty="0"/>
          </a:p>
          <a:p>
            <a:pPr marL="0" indent="0" fontAlgn="base">
              <a:buNone/>
            </a:pPr>
            <a:r>
              <a:rPr lang="es-ES" sz="2000" dirty="0">
                <a:solidFill>
                  <a:schemeClr val="tx1"/>
                </a:solidFill>
              </a:rPr>
              <a:t>JavaScript no soporta por defecto herencia múltiple pero si que soporta un tipo especial de herencia múltiple </a:t>
            </a:r>
            <a:r>
              <a:rPr lang="es-ES" sz="2000" dirty="0" smtClean="0">
                <a:solidFill>
                  <a:schemeClr val="tx1"/>
                </a:solidFill>
              </a:rPr>
              <a:t>llamada </a:t>
            </a:r>
            <a:r>
              <a:rPr lang="es-ES" sz="2000" b="1" dirty="0" err="1" smtClean="0">
                <a:solidFill>
                  <a:srgbClr val="0070C0"/>
                </a:solidFill>
              </a:rPr>
              <a:t>mixin</a:t>
            </a:r>
            <a:endParaRPr lang="es-ES" sz="2000" b="1" dirty="0" smtClean="0">
              <a:solidFill>
                <a:srgbClr val="0070C0"/>
              </a:solidFill>
            </a:endParaRPr>
          </a:p>
        </p:txBody>
      </p:sp>
    </p:spTree>
    <p:extLst>
      <p:ext uri="{BB962C8B-B14F-4D97-AF65-F5344CB8AC3E}">
        <p14:creationId xmlns:p14="http://schemas.microsoft.com/office/powerpoint/2010/main" val="51965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Objetos y propiedades</a:t>
            </a:r>
            <a:endParaRPr lang="en-US" dirty="0"/>
          </a:p>
        </p:txBody>
      </p:sp>
      <p:sp>
        <p:nvSpPr>
          <p:cNvPr id="3" name="Content Placeholder 2"/>
          <p:cNvSpPr>
            <a:spLocks noGrp="1"/>
          </p:cNvSpPr>
          <p:nvPr>
            <p:ph idx="1"/>
          </p:nvPr>
        </p:nvSpPr>
        <p:spPr>
          <a:xfrm>
            <a:off x="1154954" y="2603500"/>
            <a:ext cx="8825659" cy="2310246"/>
          </a:xfrm>
        </p:spPr>
        <p:txBody>
          <a:bodyPr>
            <a:noAutofit/>
          </a:bodyPr>
          <a:lstStyle/>
          <a:p>
            <a:pPr marL="0" indent="0">
              <a:buNone/>
            </a:pPr>
            <a:r>
              <a:rPr lang="es-ES" sz="2000" dirty="0"/>
              <a:t>Un objeto de JavaScript tiene propiedades asociadas a él. Una propiedad de un objeto puede ser explicada como una variable adjunta al objeto. Las propiedades de un objeto son </a:t>
            </a:r>
            <a:r>
              <a:rPr lang="es-ES" sz="2000" dirty="0" smtClean="0"/>
              <a:t>básicamente </a:t>
            </a:r>
            <a:r>
              <a:rPr lang="es-ES" sz="2000" dirty="0"/>
              <a:t>lo mismo que las variables comunes de JavaScript, excepto por el nexo con el objeto. </a:t>
            </a:r>
            <a:r>
              <a:rPr lang="es-ES" sz="2000" dirty="0" smtClean="0"/>
              <a:t>Las </a:t>
            </a:r>
            <a:r>
              <a:rPr lang="es-ES" sz="2000" dirty="0"/>
              <a:t>propiedades de un objeto definen las características de un objeto; se puede acceder a ellas con una simple notación de puntos:</a:t>
            </a:r>
            <a:endParaRPr lang="en-US" sz="2000" dirty="0"/>
          </a:p>
        </p:txBody>
      </p:sp>
      <p:pic>
        <p:nvPicPr>
          <p:cNvPr id="4" name="Picture 3"/>
          <p:cNvPicPr>
            <a:picLocks noChangeAspect="1"/>
          </p:cNvPicPr>
          <p:nvPr/>
        </p:nvPicPr>
        <p:blipFill>
          <a:blip r:embed="rId2"/>
          <a:stretch>
            <a:fillRect/>
          </a:stretch>
        </p:blipFill>
        <p:spPr>
          <a:xfrm>
            <a:off x="3719933" y="4913746"/>
            <a:ext cx="3695700" cy="609600"/>
          </a:xfrm>
          <a:prstGeom prst="rect">
            <a:avLst/>
          </a:prstGeom>
        </p:spPr>
      </p:pic>
      <p:sp>
        <p:nvSpPr>
          <p:cNvPr id="5" name="Content Placeholder 2"/>
          <p:cNvSpPr txBox="1">
            <a:spLocks/>
          </p:cNvSpPr>
          <p:nvPr/>
        </p:nvSpPr>
        <p:spPr>
          <a:xfrm>
            <a:off x="1154954" y="5726545"/>
            <a:ext cx="8825659" cy="81261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s-ES" sz="2000" dirty="0" smtClean="0"/>
              <a:t>Las </a:t>
            </a:r>
            <a:r>
              <a:rPr lang="es-ES" sz="2000" dirty="0"/>
              <a:t>propiedades no asignadas de un objeto </a:t>
            </a:r>
            <a:r>
              <a:rPr lang="es-ES" sz="2000" dirty="0" smtClean="0"/>
              <a:t>son </a:t>
            </a:r>
            <a:r>
              <a:rPr lang="es-ES" sz="2000" dirty="0" err="1" smtClean="0">
                <a:solidFill>
                  <a:srgbClr val="0070C0"/>
                </a:solidFill>
              </a:rPr>
              <a:t>undefined</a:t>
            </a:r>
            <a:r>
              <a:rPr lang="es-ES" sz="2000" dirty="0" smtClean="0">
                <a:solidFill>
                  <a:srgbClr val="0070C0"/>
                </a:solidFill>
              </a:rPr>
              <a:t> </a:t>
            </a:r>
            <a:r>
              <a:rPr lang="es-ES" sz="2000" dirty="0" smtClean="0">
                <a:solidFill>
                  <a:schemeClr val="tx1"/>
                </a:solidFill>
              </a:rPr>
              <a:t>(no </a:t>
            </a:r>
            <a:r>
              <a:rPr lang="es-ES" sz="2000" dirty="0" err="1" smtClean="0">
                <a:solidFill>
                  <a:srgbClr val="0070C0"/>
                </a:solidFill>
              </a:rPr>
              <a:t>null</a:t>
            </a:r>
            <a:r>
              <a:rPr lang="es-ES" sz="20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2434035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Un poco de Mixin</a:t>
            </a:r>
            <a:endParaRPr lang="en-US" dirty="0"/>
          </a:p>
        </p:txBody>
      </p:sp>
      <p:sp>
        <p:nvSpPr>
          <p:cNvPr id="3" name="Content Placeholder 2"/>
          <p:cNvSpPr>
            <a:spLocks noGrp="1"/>
          </p:cNvSpPr>
          <p:nvPr>
            <p:ph idx="1"/>
          </p:nvPr>
        </p:nvSpPr>
        <p:spPr>
          <a:xfrm>
            <a:off x="1154954" y="2603500"/>
            <a:ext cx="8825659" cy="2347191"/>
          </a:xfrm>
        </p:spPr>
        <p:txBody>
          <a:bodyPr>
            <a:normAutofit lnSpcReduction="10000"/>
          </a:bodyPr>
          <a:lstStyle/>
          <a:p>
            <a:pPr marL="0" indent="0">
              <a:buNone/>
            </a:pPr>
            <a:r>
              <a:rPr lang="es-ES" sz="2000" dirty="0" smtClean="0">
                <a:solidFill>
                  <a:schemeClr val="tx1"/>
                </a:solidFill>
              </a:rPr>
              <a:t>La idea de </a:t>
            </a:r>
            <a:r>
              <a:rPr lang="es-ES" sz="2000" b="1" dirty="0" err="1" smtClean="0">
                <a:solidFill>
                  <a:srgbClr val="0070C0"/>
                </a:solidFill>
              </a:rPr>
              <a:t>Mixin</a:t>
            </a:r>
            <a:r>
              <a:rPr lang="es-ES" sz="2000" dirty="0" smtClean="0"/>
              <a:t>, </a:t>
            </a:r>
            <a:r>
              <a:rPr lang="es-ES" sz="2000" dirty="0"/>
              <a:t>fuera del contexto de JavaScript es una clase que está pensada para ser </a:t>
            </a:r>
            <a:r>
              <a:rPr lang="es-ES" sz="2000" i="1" dirty="0"/>
              <a:t>incorporada dentro de otra clase </a:t>
            </a:r>
            <a:r>
              <a:rPr lang="es-ES" sz="2000" dirty="0"/>
              <a:t>ofreciendo funcionalidad adicional. Es como si tuvieras 3 clases A, B y C y las “combinases” todas ellas en una clase D (que además añadiría su propia funcionalidad). Algunos lenguajes como </a:t>
            </a:r>
            <a:r>
              <a:rPr lang="es-ES" sz="2000" dirty="0" err="1"/>
              <a:t>Lisp</a:t>
            </a:r>
            <a:r>
              <a:rPr lang="es-ES" sz="2000" dirty="0"/>
              <a:t> o Python soportan </a:t>
            </a:r>
            <a:r>
              <a:rPr lang="es-ES" sz="2000" dirty="0" err="1"/>
              <a:t>Mixins</a:t>
            </a:r>
            <a:r>
              <a:rPr lang="es-ES" sz="2000" dirty="0"/>
              <a:t> nativamente. Otros como C++ no, pero pueden imitarlos fácilmente debido al soporte de herencia múltiple (del que el uso de </a:t>
            </a:r>
            <a:r>
              <a:rPr lang="es-ES" sz="2000" dirty="0" err="1"/>
              <a:t>mixins</a:t>
            </a:r>
            <a:r>
              <a:rPr lang="es-ES" sz="2000" dirty="0"/>
              <a:t> es un tipo específico). </a:t>
            </a:r>
            <a:endParaRPr lang="en-US" sz="2000" dirty="0"/>
          </a:p>
          <a:p>
            <a:pPr marL="0" indent="0">
              <a:buNone/>
            </a:pPr>
            <a:endParaRPr lang="en-US" dirty="0"/>
          </a:p>
        </p:txBody>
      </p:sp>
    </p:spTree>
    <p:extLst>
      <p:ext uri="{BB962C8B-B14F-4D97-AF65-F5344CB8AC3E}">
        <p14:creationId xmlns:p14="http://schemas.microsoft.com/office/powerpoint/2010/main" val="1249189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Duck Typing</a:t>
            </a:r>
            <a:endParaRPr lang="en-US" dirty="0"/>
          </a:p>
        </p:txBody>
      </p:sp>
      <p:sp>
        <p:nvSpPr>
          <p:cNvPr id="3" name="Content Placeholder 2"/>
          <p:cNvSpPr>
            <a:spLocks noGrp="1"/>
          </p:cNvSpPr>
          <p:nvPr>
            <p:ph idx="1"/>
          </p:nvPr>
        </p:nvSpPr>
        <p:spPr/>
        <p:txBody>
          <a:bodyPr>
            <a:normAutofit/>
          </a:bodyPr>
          <a:lstStyle/>
          <a:p>
            <a:pPr marL="0" indent="0">
              <a:buNone/>
            </a:pPr>
            <a:r>
              <a:rPr lang="es-ES" sz="2000" i="1" dirty="0"/>
              <a:t>"Cuando veo un ave que camina como un pato, nada como un pato y suena como un pato, a esa ave </a:t>
            </a:r>
            <a:r>
              <a:rPr lang="es-ES" sz="2000" i="1" dirty="0" smtClean="0"/>
              <a:t>yo </a:t>
            </a:r>
            <a:r>
              <a:rPr lang="es-ES" sz="2000" i="1" dirty="0"/>
              <a:t>la llamo un pato</a:t>
            </a:r>
            <a:r>
              <a:rPr lang="es-ES" sz="2000" i="1" dirty="0" smtClean="0"/>
              <a:t>.”</a:t>
            </a:r>
            <a:endParaRPr lang="en-US" sz="2000" i="1" dirty="0"/>
          </a:p>
          <a:p>
            <a:pPr marL="0" indent="0">
              <a:buNone/>
            </a:pPr>
            <a:r>
              <a:rPr lang="en-US" sz="2000" dirty="0" smtClean="0"/>
              <a:t>La </a:t>
            </a:r>
            <a:r>
              <a:rPr lang="en-US" sz="2000" dirty="0" err="1" smtClean="0"/>
              <a:t>frase</a:t>
            </a:r>
            <a:r>
              <a:rPr lang="en-US" sz="2000" dirty="0" smtClean="0"/>
              <a:t> anterior da </a:t>
            </a:r>
            <a:r>
              <a:rPr lang="en-US" sz="2000" dirty="0" err="1" smtClean="0"/>
              <a:t>nombre</a:t>
            </a:r>
            <a:r>
              <a:rPr lang="en-US" sz="2000" dirty="0" smtClean="0"/>
              <a:t> y resume de </a:t>
            </a:r>
            <a:r>
              <a:rPr lang="en-US" sz="2000" dirty="0" err="1" smtClean="0"/>
              <a:t>cierta</a:t>
            </a:r>
            <a:r>
              <a:rPr lang="en-US" sz="2000" dirty="0" smtClean="0"/>
              <a:t> forma el </a:t>
            </a:r>
            <a:r>
              <a:rPr lang="en-US" sz="2000" dirty="0" err="1" smtClean="0"/>
              <a:t>comportamiento</a:t>
            </a:r>
            <a:r>
              <a:rPr lang="en-US" sz="2000" dirty="0" smtClean="0"/>
              <a:t> del </a:t>
            </a:r>
            <a:r>
              <a:rPr lang="en-US" sz="2000" dirty="0" err="1" smtClean="0"/>
              <a:t>lenguaje</a:t>
            </a:r>
            <a:r>
              <a:rPr lang="en-US" sz="2000" dirty="0" smtClean="0"/>
              <a:t> ante </a:t>
            </a:r>
            <a:r>
              <a:rPr lang="en-US" sz="2000" dirty="0" err="1" smtClean="0"/>
              <a:t>ciertas</a:t>
            </a:r>
            <a:r>
              <a:rPr lang="en-US" sz="2000" dirty="0" smtClean="0"/>
              <a:t> </a:t>
            </a:r>
            <a:r>
              <a:rPr lang="en-US" sz="2000" dirty="0" err="1" smtClean="0"/>
              <a:t>situaciones</a:t>
            </a:r>
            <a:r>
              <a:rPr lang="en-US" sz="2000" dirty="0" smtClean="0"/>
              <a:t>. </a:t>
            </a:r>
            <a:r>
              <a:rPr lang="en-US" sz="2000" dirty="0" err="1" smtClean="0"/>
              <a:t>En</a:t>
            </a:r>
            <a:r>
              <a:rPr lang="en-US" sz="2000" dirty="0" smtClean="0"/>
              <a:t> </a:t>
            </a:r>
            <a:r>
              <a:rPr lang="en-US" sz="2000" dirty="0" err="1" smtClean="0"/>
              <a:t>este</a:t>
            </a:r>
            <a:r>
              <a:rPr lang="en-US" sz="2000" dirty="0" smtClean="0"/>
              <a:t> </a:t>
            </a:r>
            <a:r>
              <a:rPr lang="en-US" sz="2000" dirty="0" err="1" smtClean="0"/>
              <a:t>caso</a:t>
            </a:r>
            <a:r>
              <a:rPr lang="en-US" sz="2000" dirty="0" smtClean="0"/>
              <a:t> </a:t>
            </a:r>
            <a:r>
              <a:rPr lang="en-US" sz="2000" dirty="0" err="1" smtClean="0"/>
              <a:t>es</a:t>
            </a:r>
            <a:r>
              <a:rPr lang="en-US" sz="2000" dirty="0" smtClean="0"/>
              <a:t> </a:t>
            </a:r>
            <a:r>
              <a:rPr lang="en-US" sz="2000" dirty="0" err="1" smtClean="0"/>
              <a:t>algo</a:t>
            </a:r>
            <a:r>
              <a:rPr lang="en-US" sz="2000" dirty="0" smtClean="0"/>
              <a:t> </a:t>
            </a:r>
            <a:r>
              <a:rPr lang="en-US" sz="2000" dirty="0" err="1" smtClean="0"/>
              <a:t>diferente</a:t>
            </a:r>
            <a:r>
              <a:rPr lang="en-US" sz="2000" dirty="0" smtClean="0"/>
              <a:t> a lo que se </a:t>
            </a:r>
            <a:r>
              <a:rPr lang="en-US" sz="2000" dirty="0" err="1" smtClean="0"/>
              <a:t>ve</a:t>
            </a:r>
            <a:r>
              <a:rPr lang="en-US" sz="2000" dirty="0" smtClean="0"/>
              <a:t> </a:t>
            </a:r>
            <a:r>
              <a:rPr lang="en-US" sz="2000" dirty="0" err="1" smtClean="0"/>
              <a:t>en</a:t>
            </a:r>
            <a:r>
              <a:rPr lang="en-US" sz="2000" dirty="0" smtClean="0"/>
              <a:t> </a:t>
            </a:r>
            <a:r>
              <a:rPr lang="en-US" sz="2000" dirty="0" err="1" smtClean="0"/>
              <a:t>lenguajes</a:t>
            </a:r>
            <a:r>
              <a:rPr lang="en-US" sz="2000" dirty="0" smtClean="0"/>
              <a:t> </a:t>
            </a:r>
            <a:r>
              <a:rPr lang="en-US" sz="2000" dirty="0" err="1" smtClean="0"/>
              <a:t>como</a:t>
            </a:r>
            <a:r>
              <a:rPr lang="en-US" sz="2000" dirty="0" smtClean="0"/>
              <a:t> Python. </a:t>
            </a:r>
            <a:r>
              <a:rPr lang="en-US" sz="2000" dirty="0" err="1" smtClean="0"/>
              <a:t>Recordemos</a:t>
            </a:r>
            <a:r>
              <a:rPr lang="en-US" sz="2000" dirty="0" smtClean="0"/>
              <a:t> que </a:t>
            </a:r>
            <a:r>
              <a:rPr lang="en-US" sz="2000" dirty="0" err="1" smtClean="0"/>
              <a:t>todos</a:t>
            </a:r>
            <a:r>
              <a:rPr lang="en-US" sz="2000" dirty="0" smtClean="0"/>
              <a:t> </a:t>
            </a:r>
            <a:r>
              <a:rPr lang="en-US" sz="2000" dirty="0" err="1" smtClean="0"/>
              <a:t>los</a:t>
            </a:r>
            <a:r>
              <a:rPr lang="en-US" sz="2000" dirty="0" smtClean="0"/>
              <a:t> </a:t>
            </a:r>
            <a:r>
              <a:rPr lang="en-US" sz="2000" dirty="0" err="1" smtClean="0"/>
              <a:t>objetos</a:t>
            </a:r>
            <a:r>
              <a:rPr lang="en-US" sz="2000" dirty="0" smtClean="0"/>
              <a:t> son de </a:t>
            </a:r>
            <a:r>
              <a:rPr lang="en-US" sz="2000" dirty="0" err="1" smtClean="0"/>
              <a:t>tipo</a:t>
            </a:r>
            <a:r>
              <a:rPr lang="en-US" sz="2000" dirty="0" smtClean="0"/>
              <a:t> </a:t>
            </a:r>
            <a:r>
              <a:rPr lang="en-US" sz="2000" dirty="0" smtClean="0">
                <a:solidFill>
                  <a:srgbClr val="0070C0"/>
                </a:solidFill>
              </a:rPr>
              <a:t>Object</a:t>
            </a:r>
            <a:r>
              <a:rPr lang="en-US" sz="2000" dirty="0" smtClean="0"/>
              <a:t> y no hay </a:t>
            </a:r>
            <a:r>
              <a:rPr lang="en-US" sz="2000" dirty="0" err="1" smtClean="0"/>
              <a:t>clases</a:t>
            </a:r>
            <a:r>
              <a:rPr lang="en-US" sz="2000" dirty="0" smtClean="0"/>
              <a:t> </a:t>
            </a:r>
            <a:r>
              <a:rPr lang="en-US" sz="2000" dirty="0" err="1" smtClean="0"/>
              <a:t>pero</a:t>
            </a:r>
            <a:r>
              <a:rPr lang="en-US" sz="2000" dirty="0" smtClean="0"/>
              <a:t> </a:t>
            </a:r>
            <a:r>
              <a:rPr lang="en-US" sz="2000" dirty="0" err="1" smtClean="0"/>
              <a:t>podemos</a:t>
            </a:r>
            <a:r>
              <a:rPr lang="en-US" sz="2000" dirty="0" smtClean="0"/>
              <a:t> considerer que el </a:t>
            </a:r>
            <a:r>
              <a:rPr lang="en-US" sz="2000" dirty="0" err="1" smtClean="0"/>
              <a:t>objeto</a:t>
            </a:r>
            <a:r>
              <a:rPr lang="en-US" sz="2000" dirty="0" smtClean="0"/>
              <a:t> </a:t>
            </a:r>
            <a:r>
              <a:rPr lang="en-US" sz="2000" dirty="0" err="1" smtClean="0"/>
              <a:t>prototipo</a:t>
            </a:r>
            <a:r>
              <a:rPr lang="en-US" sz="2000" dirty="0" smtClean="0"/>
              <a:t> </a:t>
            </a:r>
            <a:r>
              <a:rPr lang="en-US" sz="2000" dirty="0" err="1" smtClean="0"/>
              <a:t>hace</a:t>
            </a:r>
            <a:r>
              <a:rPr lang="en-US" sz="2000" dirty="0" smtClean="0"/>
              <a:t> de “</a:t>
            </a:r>
            <a:r>
              <a:rPr lang="en-US" sz="2000" dirty="0" err="1" smtClean="0"/>
              <a:t>tipo</a:t>
            </a:r>
            <a:r>
              <a:rPr lang="en-US" sz="2000" dirty="0" smtClean="0"/>
              <a:t>” </a:t>
            </a:r>
            <a:r>
              <a:rPr lang="en-US" sz="2000" dirty="0" err="1" smtClean="0"/>
              <a:t>si</a:t>
            </a:r>
            <a:r>
              <a:rPr lang="en-US" sz="2000" dirty="0" smtClean="0"/>
              <a:t> lo </a:t>
            </a:r>
            <a:r>
              <a:rPr lang="en-US" sz="2000" dirty="0" err="1" smtClean="0"/>
              <a:t>vemos</a:t>
            </a:r>
            <a:r>
              <a:rPr lang="en-US" sz="2000" dirty="0" smtClean="0"/>
              <a:t> </a:t>
            </a:r>
            <a:r>
              <a:rPr lang="en-US" sz="2000" dirty="0" err="1" smtClean="0"/>
              <a:t>desde</a:t>
            </a:r>
            <a:r>
              <a:rPr lang="en-US" sz="2000" dirty="0" smtClean="0"/>
              <a:t> un </a:t>
            </a:r>
            <a:r>
              <a:rPr lang="en-US" sz="2000" dirty="0" err="1" smtClean="0"/>
              <a:t>enfoque</a:t>
            </a:r>
            <a:r>
              <a:rPr lang="en-US" sz="2000" dirty="0" smtClean="0"/>
              <a:t> </a:t>
            </a:r>
            <a:r>
              <a:rPr lang="en-US" sz="2000" dirty="0" err="1" smtClean="0"/>
              <a:t>orientado</a:t>
            </a:r>
            <a:r>
              <a:rPr lang="en-US" sz="2000" dirty="0" smtClean="0"/>
              <a:t> a </a:t>
            </a:r>
            <a:r>
              <a:rPr lang="en-US" sz="2000" dirty="0" err="1" smtClean="0"/>
              <a:t>clases</a:t>
            </a:r>
            <a:r>
              <a:rPr lang="en-US" sz="2000" dirty="0" smtClean="0"/>
              <a:t>.</a:t>
            </a:r>
            <a:endParaRPr lang="en-US" sz="2000" dirty="0"/>
          </a:p>
        </p:txBody>
      </p:sp>
    </p:spTree>
    <p:extLst>
      <p:ext uri="{BB962C8B-B14F-4D97-AF65-F5344CB8AC3E}">
        <p14:creationId xmlns:p14="http://schemas.microsoft.com/office/powerpoint/2010/main" val="342536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Ejemplo</a:t>
            </a:r>
            <a:r>
              <a:rPr lang="en-US" dirty="0" smtClean="0"/>
              <a:t> del Duck Typing</a:t>
            </a:r>
            <a:endParaRPr lang="en-US" dirty="0"/>
          </a:p>
        </p:txBody>
      </p:sp>
      <p:sp>
        <p:nvSpPr>
          <p:cNvPr id="3" name="Content Placeholder 2"/>
          <p:cNvSpPr>
            <a:spLocks noGrp="1"/>
          </p:cNvSpPr>
          <p:nvPr>
            <p:ph idx="1"/>
          </p:nvPr>
        </p:nvSpPr>
        <p:spPr>
          <a:xfrm>
            <a:off x="6077527" y="2603500"/>
            <a:ext cx="5514109" cy="3603336"/>
          </a:xfrm>
        </p:spPr>
        <p:txBody>
          <a:bodyPr>
            <a:normAutofit/>
          </a:bodyPr>
          <a:lstStyle/>
          <a:p>
            <a:pPr marL="0" indent="0">
              <a:buNone/>
            </a:pPr>
            <a:r>
              <a:rPr lang="es-ES" sz="2000" dirty="0"/>
              <a:t>La función </a:t>
            </a:r>
            <a:r>
              <a:rPr lang="es-ES" sz="2000" i="1" dirty="0"/>
              <a:t>Polimorfismo</a:t>
            </a:r>
            <a:r>
              <a:rPr lang="es-ES" sz="2000" dirty="0"/>
              <a:t> llama al método </a:t>
            </a:r>
            <a:r>
              <a:rPr lang="es-ES" sz="2000" dirty="0" err="1">
                <a:solidFill>
                  <a:srgbClr val="FFC000"/>
                </a:solidFill>
              </a:rPr>
              <a:t>draw</a:t>
            </a:r>
            <a:r>
              <a:rPr lang="es-ES" sz="2000" dirty="0"/>
              <a:t>() del objeto que recibe. Como </a:t>
            </a:r>
            <a:r>
              <a:rPr lang="es-ES" sz="2000" dirty="0" smtClean="0"/>
              <a:t>se le pasa </a:t>
            </a:r>
            <a:r>
              <a:rPr lang="es-ES" sz="2000" dirty="0"/>
              <a:t>el objeto </a:t>
            </a:r>
            <a:r>
              <a:rPr lang="es-ES" sz="2000" i="1" dirty="0" err="1">
                <a:solidFill>
                  <a:srgbClr val="0070C0"/>
                </a:solidFill>
              </a:rPr>
              <a:t>rect</a:t>
            </a:r>
            <a:r>
              <a:rPr lang="es-ES" sz="2000" dirty="0"/>
              <a:t> lo que se ejecuta es el método </a:t>
            </a:r>
            <a:r>
              <a:rPr lang="es-ES" sz="2000" i="1" dirty="0" err="1" smtClean="0">
                <a:solidFill>
                  <a:srgbClr val="FFC000"/>
                </a:solidFill>
              </a:rPr>
              <a:t>draw</a:t>
            </a:r>
            <a:r>
              <a:rPr lang="es-ES" sz="2000" dirty="0" smtClean="0"/>
              <a:t>()</a:t>
            </a:r>
            <a:r>
              <a:rPr lang="es-ES" sz="2000" dirty="0">
                <a:solidFill>
                  <a:srgbClr val="FFC000"/>
                </a:solidFill>
              </a:rPr>
              <a:t> </a:t>
            </a:r>
            <a:r>
              <a:rPr lang="es-ES" sz="2000" dirty="0" smtClean="0"/>
              <a:t>del </a:t>
            </a:r>
            <a:r>
              <a:rPr lang="es-ES" sz="2000" dirty="0"/>
              <a:t>objeto </a:t>
            </a:r>
            <a:r>
              <a:rPr lang="es-ES" sz="2000" i="1" dirty="0" err="1">
                <a:solidFill>
                  <a:srgbClr val="0070C0"/>
                </a:solidFill>
              </a:rPr>
              <a:t>rect</a:t>
            </a:r>
            <a:r>
              <a:rPr lang="es-ES" sz="2000" dirty="0" smtClean="0"/>
              <a:t>. </a:t>
            </a:r>
            <a:r>
              <a:rPr lang="es-ES" sz="2000" dirty="0"/>
              <a:t>Para el método Polimorfismo lo único que importa del parámetro </a:t>
            </a:r>
            <a:r>
              <a:rPr lang="es-ES" sz="2000" i="1" dirty="0"/>
              <a:t>figura</a:t>
            </a:r>
            <a:r>
              <a:rPr lang="es-ES" sz="2000" dirty="0"/>
              <a:t> es que tenga un método </a:t>
            </a:r>
            <a:r>
              <a:rPr lang="es-ES" sz="2000" i="1" dirty="0" err="1">
                <a:solidFill>
                  <a:srgbClr val="FFC000"/>
                </a:solidFill>
              </a:rPr>
              <a:t>draw</a:t>
            </a:r>
            <a:r>
              <a:rPr lang="es-ES" sz="2000" dirty="0" smtClean="0"/>
              <a:t>(). </a:t>
            </a:r>
            <a:r>
              <a:rPr lang="es-ES" sz="2000" dirty="0"/>
              <a:t>Por lo tanto cualquier objeto que tenga un método </a:t>
            </a:r>
            <a:r>
              <a:rPr lang="es-ES" sz="2000" i="1" dirty="0">
                <a:solidFill>
                  <a:srgbClr val="FFC000"/>
                </a:solidFill>
              </a:rPr>
              <a:t> </a:t>
            </a:r>
            <a:r>
              <a:rPr lang="es-ES" sz="2000" i="1" dirty="0" err="1">
                <a:solidFill>
                  <a:srgbClr val="FFC000"/>
                </a:solidFill>
              </a:rPr>
              <a:t>draw</a:t>
            </a:r>
            <a:r>
              <a:rPr lang="es-ES" sz="2000" i="1" dirty="0">
                <a:solidFill>
                  <a:srgbClr val="FFC000"/>
                </a:solidFill>
              </a:rPr>
              <a:t> </a:t>
            </a:r>
            <a:r>
              <a:rPr lang="es-ES" sz="2000" dirty="0"/>
              <a:t> es válido para ser usado como parámetro del método </a:t>
            </a:r>
            <a:r>
              <a:rPr lang="es-ES" sz="2000" dirty="0" smtClean="0"/>
              <a:t>Polimorfismo, es decir, es un “pato”.</a:t>
            </a:r>
            <a:endParaRPr lang="en-US" sz="2000" dirty="0"/>
          </a:p>
        </p:txBody>
      </p:sp>
      <p:pic>
        <p:nvPicPr>
          <p:cNvPr id="5" name="Picture 4"/>
          <p:cNvPicPr>
            <a:picLocks noChangeAspect="1"/>
          </p:cNvPicPr>
          <p:nvPr/>
        </p:nvPicPr>
        <p:blipFill>
          <a:blip r:embed="rId2"/>
          <a:stretch>
            <a:fillRect/>
          </a:stretch>
        </p:blipFill>
        <p:spPr>
          <a:xfrm>
            <a:off x="1157708" y="2603500"/>
            <a:ext cx="4410075" cy="3448050"/>
          </a:xfrm>
          <a:prstGeom prst="rect">
            <a:avLst/>
          </a:prstGeom>
        </p:spPr>
      </p:pic>
    </p:spTree>
    <p:extLst>
      <p:ext uri="{BB962C8B-B14F-4D97-AF65-F5344CB8AC3E}">
        <p14:creationId xmlns:p14="http://schemas.microsoft.com/office/powerpoint/2010/main" val="3041665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a:t>C</a:t>
            </a:r>
            <a:r>
              <a:rPr lang="es-CU" dirty="0" smtClean="0"/>
              <a:t>aracterísticas de lenguajes basados en prototipos (JavaScript)</a:t>
            </a:r>
            <a:endParaRPr lang="en-US" dirty="0"/>
          </a:p>
        </p:txBody>
      </p:sp>
      <p:sp>
        <p:nvSpPr>
          <p:cNvPr id="6" name="Content Placeholder 2"/>
          <p:cNvSpPr>
            <a:spLocks noGrp="1"/>
          </p:cNvSpPr>
          <p:nvPr>
            <p:ph idx="1"/>
          </p:nvPr>
        </p:nvSpPr>
        <p:spPr>
          <a:xfrm>
            <a:off x="1154954" y="2613890"/>
            <a:ext cx="8825659" cy="3435927"/>
          </a:xfrm>
        </p:spPr>
        <p:txBody>
          <a:bodyPr>
            <a:normAutofit lnSpcReduction="10000"/>
          </a:bodyPr>
          <a:lstStyle/>
          <a:p>
            <a:r>
              <a:rPr lang="es-MX" sz="2000" dirty="0">
                <a:solidFill>
                  <a:schemeClr val="dk1"/>
                </a:solidFill>
              </a:rPr>
              <a:t>Todos los objetos son </a:t>
            </a:r>
            <a:r>
              <a:rPr lang="es-MX" sz="2000" dirty="0" smtClean="0">
                <a:solidFill>
                  <a:schemeClr val="dk1"/>
                </a:solidFill>
              </a:rPr>
              <a:t>instancias</a:t>
            </a:r>
          </a:p>
          <a:p>
            <a:r>
              <a:rPr lang="es-MX" sz="2000" dirty="0">
                <a:solidFill>
                  <a:schemeClr val="dk1"/>
                </a:solidFill>
              </a:rPr>
              <a:t>Define y crea un conjunto de objetos con funciones constructoras</a:t>
            </a:r>
            <a:r>
              <a:rPr lang="es-MX" sz="2000" dirty="0" smtClean="0">
                <a:solidFill>
                  <a:schemeClr val="dk1"/>
                </a:solidFill>
              </a:rPr>
              <a:t>.</a:t>
            </a:r>
          </a:p>
          <a:p>
            <a:r>
              <a:rPr lang="es-MX" sz="2000" dirty="0">
                <a:solidFill>
                  <a:schemeClr val="dk1"/>
                </a:solidFill>
              </a:rPr>
              <a:t>Se crea un objeto con el operador</a:t>
            </a:r>
            <a:r>
              <a:rPr lang="es-MX" sz="2000" dirty="0">
                <a:solidFill>
                  <a:schemeClr val="dk1"/>
                </a:solidFill>
                <a:latin typeface="Consolas" panose="020B0609020204030204" pitchFamily="49" charset="0"/>
              </a:rPr>
              <a:t> </a:t>
            </a:r>
            <a:r>
              <a:rPr lang="es-MX" sz="2000" dirty="0">
                <a:solidFill>
                  <a:srgbClr val="0070C0"/>
                </a:solidFill>
                <a:latin typeface="Consolas" panose="020B0609020204030204" pitchFamily="49" charset="0"/>
              </a:rPr>
              <a:t>new</a:t>
            </a:r>
            <a:r>
              <a:rPr lang="es-MX" sz="2000" dirty="0">
                <a:solidFill>
                  <a:schemeClr val="dk1"/>
                </a:solidFill>
                <a:latin typeface="Consolas" panose="020B0609020204030204" pitchFamily="49" charset="0"/>
              </a:rPr>
              <a:t>.</a:t>
            </a:r>
            <a:endParaRPr lang="es-MX" sz="2000" dirty="0">
              <a:latin typeface="Consolas" panose="020B0609020204030204" pitchFamily="49" charset="0"/>
            </a:endParaRPr>
          </a:p>
          <a:p>
            <a:r>
              <a:rPr lang="es-MX" sz="2000" dirty="0">
                <a:solidFill>
                  <a:schemeClr val="dk1"/>
                </a:solidFill>
              </a:rPr>
              <a:t>Se construye una jerarquía de objetos mediante la asignación de un objeto como el prototipo asociado a una función constructor.</a:t>
            </a:r>
            <a:endParaRPr lang="es-MX" sz="2000" dirty="0"/>
          </a:p>
          <a:p>
            <a:r>
              <a:rPr lang="es-MX" sz="2000" dirty="0">
                <a:solidFill>
                  <a:schemeClr val="dk1"/>
                </a:solidFill>
              </a:rPr>
              <a:t>Se heredan propiedades siguiendo la cadena de prototipos.</a:t>
            </a:r>
            <a:endParaRPr lang="es-MX" sz="2000" dirty="0"/>
          </a:p>
          <a:p>
            <a:r>
              <a:rPr lang="es-MX" sz="2000" dirty="0">
                <a:solidFill>
                  <a:schemeClr val="dk1"/>
                </a:solidFill>
              </a:rPr>
              <a:t>El conjunto </a:t>
            </a:r>
            <a:r>
              <a:rPr lang="es-MX" sz="2000" i="1" dirty="0">
                <a:solidFill>
                  <a:schemeClr val="dk1"/>
                </a:solidFill>
              </a:rPr>
              <a:t>inicial</a:t>
            </a:r>
            <a:r>
              <a:rPr lang="es-MX" sz="2000" dirty="0">
                <a:solidFill>
                  <a:schemeClr val="dk1"/>
                </a:solidFill>
              </a:rPr>
              <a:t> de propiedades lo determina la función constructor y el prototipo. Se pueden añadir y quitar propiedades dinámicamente a objetos específicos o a un conjunto de objetos.</a:t>
            </a:r>
            <a:endParaRPr lang="es-MX" sz="2000" dirty="0"/>
          </a:p>
          <a:p>
            <a:endParaRPr lang="es-MX" sz="2000" dirty="0"/>
          </a:p>
          <a:p>
            <a:endParaRPr lang="es-MX" sz="2000" dirty="0"/>
          </a:p>
          <a:p>
            <a:pPr marL="0" indent="0">
              <a:spcBef>
                <a:spcPts val="0"/>
              </a:spcBef>
              <a:buNone/>
            </a:pPr>
            <a:endParaRPr lang="en-US"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21519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a:t>¿</a:t>
            </a:r>
            <a:r>
              <a:rPr lang="es-CU" dirty="0" smtClean="0"/>
              <a:t>Es JavaScript orientado a objetos?</a:t>
            </a:r>
            <a:endParaRPr lang="en-US" dirty="0"/>
          </a:p>
        </p:txBody>
      </p:sp>
      <p:sp>
        <p:nvSpPr>
          <p:cNvPr id="3" name="Content Placeholder 2"/>
          <p:cNvSpPr>
            <a:spLocks noGrp="1"/>
          </p:cNvSpPr>
          <p:nvPr>
            <p:ph idx="1"/>
          </p:nvPr>
        </p:nvSpPr>
        <p:spPr/>
        <p:txBody>
          <a:bodyPr>
            <a:normAutofit/>
          </a:bodyPr>
          <a:lstStyle/>
          <a:p>
            <a:pPr marL="0" indent="0">
              <a:buNone/>
            </a:pPr>
            <a:r>
              <a:rPr lang="es-CU" sz="2000" dirty="0" smtClean="0"/>
              <a:t>Respuesta corta: Si, pero su enfoque es diferente a lo que esperarías si estás acostumbrado a programar en lenguajes basados en clases.</a:t>
            </a:r>
          </a:p>
          <a:p>
            <a:pPr marL="0" indent="0">
              <a:buNone/>
            </a:pPr>
            <a:r>
              <a:rPr lang="es-CU" sz="2000" dirty="0" smtClean="0"/>
              <a:t>Para resolver este dilema primero debemos tener claro lo que es “orientación a objetos”, un concepto que de por si admite varias definiciones. B</a:t>
            </a:r>
            <a:r>
              <a:rPr lang="es-ES" sz="2000" dirty="0" err="1" smtClean="0"/>
              <a:t>ásicamente</a:t>
            </a:r>
            <a:r>
              <a:rPr lang="es-ES" sz="2000" dirty="0" smtClean="0"/>
              <a:t> se </a:t>
            </a:r>
            <a:r>
              <a:rPr lang="es-ES" sz="2000" dirty="0"/>
              <a:t>trata de modelar </a:t>
            </a:r>
            <a:r>
              <a:rPr lang="es-ES" sz="2000" dirty="0" smtClean="0"/>
              <a:t>un </a:t>
            </a:r>
            <a:r>
              <a:rPr lang="es-ES" sz="2000" dirty="0"/>
              <a:t>problema, y por lo tanto de diseñar un programa, basándose en la interacción entre distintos objetos que tienen determinadas propiedades y con los cuales se pueden realizar determinadas acciones.</a:t>
            </a:r>
            <a:endParaRPr lang="en-US" sz="2000" dirty="0"/>
          </a:p>
        </p:txBody>
      </p:sp>
    </p:spTree>
    <p:extLst>
      <p:ext uri="{BB962C8B-B14F-4D97-AF65-F5344CB8AC3E}">
        <p14:creationId xmlns:p14="http://schemas.microsoft.com/office/powerpoint/2010/main" val="2723256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Propiedades fundamentales de los objetos</a:t>
            </a:r>
            <a:endParaRPr lang="en-US" dirty="0"/>
          </a:p>
        </p:txBody>
      </p:sp>
      <p:sp>
        <p:nvSpPr>
          <p:cNvPr id="3" name="Content Placeholder 2"/>
          <p:cNvSpPr>
            <a:spLocks noGrp="1"/>
          </p:cNvSpPr>
          <p:nvPr>
            <p:ph idx="1"/>
          </p:nvPr>
        </p:nvSpPr>
        <p:spPr>
          <a:xfrm>
            <a:off x="1154954" y="2603499"/>
            <a:ext cx="8825659" cy="3834245"/>
          </a:xfrm>
        </p:spPr>
        <p:txBody>
          <a:bodyPr>
            <a:normAutofit lnSpcReduction="10000"/>
          </a:bodyPr>
          <a:lstStyle/>
          <a:p>
            <a:pPr fontAlgn="base"/>
            <a:r>
              <a:rPr lang="es-ES" sz="2000" dirty="0"/>
              <a:t>Comportamiento: Se define como “lo que es posible hacer con un objeto”. En terminología más purista, el conjunto de mensajes a los que este objeto responde (en OOP purista se usa la terminología </a:t>
            </a:r>
            <a:r>
              <a:rPr lang="es-ES" sz="2000" i="1" dirty="0"/>
              <a:t>mensaje</a:t>
            </a:r>
            <a:r>
              <a:rPr lang="es-ES" sz="2000" dirty="0"/>
              <a:t> para referirse al paso de información entre objetos).</a:t>
            </a:r>
          </a:p>
          <a:p>
            <a:pPr fontAlgn="base"/>
            <a:r>
              <a:rPr lang="es-ES" sz="2000" dirty="0"/>
              <a:t>Estado: Los objetos tienen un estado en todo momento, definido por el conjunto de las variables o campos que contienen. El estado es pues la </a:t>
            </a:r>
            <a:r>
              <a:rPr lang="es-ES" sz="2000" i="1" dirty="0"/>
              <a:t>información</a:t>
            </a:r>
            <a:r>
              <a:rPr lang="es-ES" sz="2000" dirty="0"/>
              <a:t> contenida en un objeto.</a:t>
            </a:r>
          </a:p>
          <a:p>
            <a:pPr fontAlgn="base"/>
            <a:r>
              <a:rPr lang="es-ES" sz="2000" dirty="0"/>
              <a:t>Identidad: Cada objeto existe </a:t>
            </a:r>
            <a:r>
              <a:rPr lang="es-ES" sz="2000" i="1" dirty="0"/>
              <a:t>independientemente</a:t>
            </a:r>
            <a:r>
              <a:rPr lang="es-ES" sz="2000" dirty="0"/>
              <a:t> del resto. Pueden haber dos objetos </a:t>
            </a:r>
            <a:r>
              <a:rPr lang="es-ES" sz="2000" i="1" dirty="0"/>
              <a:t>iguales</a:t>
            </a:r>
            <a:r>
              <a:rPr lang="es-ES" sz="2000" dirty="0"/>
              <a:t> pero no tienen porque ser el mismo (de igual forma que dos mellizos pueden ser idénticos, pero no por ello dejan de ser dos personas).</a:t>
            </a:r>
          </a:p>
          <a:p>
            <a:endParaRPr lang="en-US" dirty="0"/>
          </a:p>
        </p:txBody>
      </p:sp>
    </p:spTree>
    <p:extLst>
      <p:ext uri="{BB962C8B-B14F-4D97-AF65-F5344CB8AC3E}">
        <p14:creationId xmlns:p14="http://schemas.microsoft.com/office/powerpoint/2010/main" val="3334983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Argumentos a favor</a:t>
            </a:r>
            <a:endParaRPr lang="en-US" dirty="0"/>
          </a:p>
        </p:txBody>
      </p:sp>
      <p:sp>
        <p:nvSpPr>
          <p:cNvPr id="4" name="Content Placeholder 3"/>
          <p:cNvSpPr>
            <a:spLocks noGrp="1"/>
          </p:cNvSpPr>
          <p:nvPr>
            <p:ph idx="1"/>
          </p:nvPr>
        </p:nvSpPr>
        <p:spPr/>
        <p:txBody>
          <a:bodyPr>
            <a:normAutofit/>
          </a:bodyPr>
          <a:lstStyle/>
          <a:p>
            <a:r>
              <a:rPr lang="es-ES" sz="2000" dirty="0"/>
              <a:t>JavaScript tiene objetos, y estos objetos tienen comportamiento, estado e identidad</a:t>
            </a:r>
            <a:r>
              <a:rPr lang="es-ES" sz="2000" dirty="0" smtClean="0"/>
              <a:t>.</a:t>
            </a:r>
          </a:p>
          <a:p>
            <a:r>
              <a:rPr lang="es-ES" sz="2000" dirty="0" smtClean="0"/>
              <a:t>Posee herencia.</a:t>
            </a:r>
          </a:p>
          <a:p>
            <a:r>
              <a:rPr lang="es-ES" sz="2000" dirty="0" smtClean="0"/>
              <a:t>El polimorfismo se evita con </a:t>
            </a:r>
            <a:r>
              <a:rPr lang="en-US" sz="2000" dirty="0"/>
              <a:t>Duck </a:t>
            </a:r>
            <a:r>
              <a:rPr lang="en-US" sz="2000" dirty="0" smtClean="0"/>
              <a:t>Typing.</a:t>
            </a:r>
          </a:p>
          <a:p>
            <a:r>
              <a:rPr lang="es-CU" sz="2000" dirty="0" smtClean="0"/>
              <a:t>Mediante el uso de constructores de objetos se pueden “simular” algunos de los comportamientos de los lenguajes con clases.</a:t>
            </a:r>
            <a:endParaRPr lang="en-US" sz="2000" dirty="0"/>
          </a:p>
        </p:txBody>
      </p:sp>
    </p:spTree>
    <p:extLst>
      <p:ext uri="{BB962C8B-B14F-4D97-AF65-F5344CB8AC3E}">
        <p14:creationId xmlns:p14="http://schemas.microsoft.com/office/powerpoint/2010/main" val="1898362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Argumentos en contra</a:t>
            </a:r>
            <a:r>
              <a:rPr lang="en-US" dirty="0"/>
              <a:t>:</a:t>
            </a:r>
            <a:r>
              <a:rPr lang="en-US" dirty="0" smtClean="0"/>
              <a:t> </a:t>
            </a:r>
            <a:r>
              <a:rPr lang="es-CU" dirty="0" smtClean="0"/>
              <a:t>¿</a:t>
            </a:r>
            <a:r>
              <a:rPr lang="en-US" dirty="0" smtClean="0"/>
              <a:t>Incomodidad?</a:t>
            </a:r>
            <a:endParaRPr lang="en-US" dirty="0"/>
          </a:p>
        </p:txBody>
      </p:sp>
      <p:sp>
        <p:nvSpPr>
          <p:cNvPr id="3" name="Content Placeholder 2"/>
          <p:cNvSpPr>
            <a:spLocks noGrp="1"/>
          </p:cNvSpPr>
          <p:nvPr>
            <p:ph idx="1"/>
          </p:nvPr>
        </p:nvSpPr>
        <p:spPr>
          <a:xfrm>
            <a:off x="1154954" y="2603500"/>
            <a:ext cx="10242719" cy="3889664"/>
          </a:xfrm>
        </p:spPr>
        <p:txBody>
          <a:bodyPr>
            <a:normAutofit/>
          </a:bodyPr>
          <a:lstStyle/>
          <a:p>
            <a:r>
              <a:rPr lang="es-CU" sz="2000" dirty="0" smtClean="0"/>
              <a:t>Existen varias formas de implementar la orientación a objetos, y son distintas al enfoque usado comunmente en lenguajes orientados a objetos que presentan clases. </a:t>
            </a:r>
          </a:p>
          <a:p>
            <a:r>
              <a:rPr lang="es-ES" sz="2000" dirty="0" smtClean="0"/>
              <a:t>Para </a:t>
            </a:r>
            <a:r>
              <a:rPr lang="es-ES" sz="2000" dirty="0"/>
              <a:t>los programadores el enfoque puede resultar confuso y muy diferente a lo que generalmente están </a:t>
            </a:r>
            <a:r>
              <a:rPr lang="es-ES" sz="2000" dirty="0" smtClean="0"/>
              <a:t>acostumbrados.</a:t>
            </a:r>
            <a:r>
              <a:rPr lang="es-CU" sz="2000" dirty="0"/>
              <a:t> </a:t>
            </a:r>
            <a:r>
              <a:rPr lang="en-US" sz="2000" dirty="0" smtClean="0"/>
              <a:t>Y</a:t>
            </a:r>
            <a:r>
              <a:rPr lang="es-CU" sz="2000" dirty="0" smtClean="0"/>
              <a:t>a que a</a:t>
            </a:r>
            <a:r>
              <a:rPr lang="es-ES" sz="2000" dirty="0" smtClean="0"/>
              <a:t>demás de JavaScript los otros lenguajes basados en prototipos son mayormente académicos, es decir, es difícil de comparar o ver similitudes en el enfoque con otros lenguajes.</a:t>
            </a:r>
          </a:p>
          <a:p>
            <a:r>
              <a:rPr lang="en-US" sz="2000" dirty="0" smtClean="0"/>
              <a:t>El </a:t>
            </a:r>
            <a:r>
              <a:rPr lang="en-US" sz="2000" dirty="0" err="1" smtClean="0"/>
              <a:t>operador</a:t>
            </a:r>
            <a:r>
              <a:rPr lang="en-US" sz="2000" dirty="0" smtClean="0"/>
              <a:t> </a:t>
            </a:r>
            <a:r>
              <a:rPr lang="en-US" sz="2000" dirty="0" smtClean="0">
                <a:solidFill>
                  <a:srgbClr val="0070C0"/>
                </a:solidFill>
              </a:rPr>
              <a:t>new</a:t>
            </a:r>
            <a:r>
              <a:rPr lang="es-ES" sz="2000" dirty="0" smtClean="0"/>
              <a:t>, las funciones constructor y el operador </a:t>
            </a:r>
            <a:r>
              <a:rPr lang="es-ES" sz="2000" dirty="0" err="1" smtClean="0">
                <a:solidFill>
                  <a:srgbClr val="0070C0"/>
                </a:solidFill>
              </a:rPr>
              <a:t>instanceof</a:t>
            </a:r>
            <a:r>
              <a:rPr lang="es-ES" sz="2000" dirty="0" smtClean="0"/>
              <a:t> </a:t>
            </a:r>
            <a:r>
              <a:rPr lang="es-ES" sz="2000" dirty="0"/>
              <a:t>hacen pensar en los prototipos como una especie de clases. En perspectiva, muchos autores consideran que estos operadores han podido ser un error de diseño del lenguaje porque </a:t>
            </a:r>
            <a:r>
              <a:rPr lang="es-ES" sz="2000" dirty="0" err="1" smtClean="0"/>
              <a:t>provocaN</a:t>
            </a:r>
            <a:r>
              <a:rPr lang="es-ES" sz="2000" dirty="0" smtClean="0"/>
              <a:t> </a:t>
            </a:r>
            <a:r>
              <a:rPr lang="es-ES" sz="2000" dirty="0"/>
              <a:t>confusión.</a:t>
            </a:r>
            <a:endParaRPr lang="en-US" sz="2000" dirty="0">
              <a:solidFill>
                <a:srgbClr val="0070C0"/>
              </a:solidFill>
            </a:endParaRPr>
          </a:p>
        </p:txBody>
      </p:sp>
    </p:spTree>
    <p:extLst>
      <p:ext uri="{BB962C8B-B14F-4D97-AF65-F5344CB8AC3E}">
        <p14:creationId xmlns:p14="http://schemas.microsoft.com/office/powerpoint/2010/main" val="83293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Bibliografía</a:t>
            </a:r>
            <a:endParaRPr lang="en-US" dirty="0"/>
          </a:p>
        </p:txBody>
      </p:sp>
      <p:sp>
        <p:nvSpPr>
          <p:cNvPr id="3" name="Content Placeholder 2"/>
          <p:cNvSpPr>
            <a:spLocks noGrp="1"/>
          </p:cNvSpPr>
          <p:nvPr>
            <p:ph idx="1"/>
          </p:nvPr>
        </p:nvSpPr>
        <p:spPr/>
        <p:txBody>
          <a:bodyPr>
            <a:normAutofit/>
          </a:bodyPr>
          <a:lstStyle/>
          <a:p>
            <a:r>
              <a:rPr lang="en-US" sz="2000" dirty="0" smtClean="0"/>
              <a:t>developer.mozilla.org</a:t>
            </a:r>
          </a:p>
          <a:p>
            <a:r>
              <a:rPr lang="en-US" sz="2000" dirty="0" smtClean="0"/>
              <a:t>s</a:t>
            </a:r>
            <a:r>
              <a:rPr lang="es-CU" sz="2000" dirty="0" smtClean="0"/>
              <a:t>tackoverflow.com</a:t>
            </a:r>
          </a:p>
          <a:p>
            <a:r>
              <a:rPr lang="en-US" sz="2000" dirty="0" smtClean="0"/>
              <a:t>geeks.ms</a:t>
            </a:r>
            <a:endParaRPr lang="en-US" sz="2000" dirty="0"/>
          </a:p>
        </p:txBody>
      </p:sp>
    </p:spTree>
    <p:extLst>
      <p:ext uri="{BB962C8B-B14F-4D97-AF65-F5344CB8AC3E}">
        <p14:creationId xmlns:p14="http://schemas.microsoft.com/office/powerpoint/2010/main" val="1242385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64509"/>
            <a:ext cx="9309846" cy="2419737"/>
          </a:xfrm>
        </p:spPr>
        <p:txBody>
          <a:bodyPr>
            <a:normAutofit/>
          </a:bodyPr>
          <a:lstStyle/>
          <a:p>
            <a:pPr marL="0" indent="0">
              <a:buNone/>
            </a:pPr>
            <a:r>
              <a:rPr lang="es-ES" sz="2000" dirty="0"/>
              <a:t>En JavaScript 1.2 y versiones posteriores, puedes crear un objeto usando un inicializador de objeto. Como alternativa, puedes crear primero una función constructora y luego crear una instancia de un objeto invocando esa función con el </a:t>
            </a:r>
            <a:r>
              <a:rPr lang="es-ES" sz="2000" dirty="0" smtClean="0"/>
              <a:t>operador </a:t>
            </a:r>
            <a:r>
              <a:rPr lang="es-MX" altLang="es-MX" sz="2000" dirty="0">
                <a:solidFill>
                  <a:srgbClr val="0070C0"/>
                </a:solidFill>
              </a:rPr>
              <a:t>new </a:t>
            </a:r>
            <a:r>
              <a:rPr lang="es-MX" altLang="es-MX" sz="2000" dirty="0" smtClean="0">
                <a:solidFill>
                  <a:srgbClr val="3B3C40"/>
                </a:solidFill>
                <a:cs typeface="Arial" panose="020B0604020202020204" pitchFamily="34" charset="0"/>
              </a:rPr>
              <a:t>. Se </a:t>
            </a:r>
            <a:r>
              <a:rPr lang="es-MX" altLang="es-MX" sz="2000" dirty="0">
                <a:solidFill>
                  <a:srgbClr val="3B3C40"/>
                </a:solidFill>
                <a:cs typeface="Arial" panose="020B0604020202020204" pitchFamily="34" charset="0"/>
              </a:rPr>
              <a:t>define una función constructor para crear objetos con un conjunto inicial de propiedades y valores. Cualquier función JavaScript puede utilizarse como constructor. </a:t>
            </a:r>
            <a:r>
              <a:rPr lang="es-MX" altLang="es-MX" sz="2000" dirty="0" smtClean="0">
                <a:solidFill>
                  <a:srgbClr val="3B3C40"/>
                </a:solidFill>
                <a:cs typeface="Arial" panose="020B0604020202020204" pitchFamily="34" charset="0"/>
              </a:rPr>
              <a:t>Veremos el uso de constructores m</a:t>
            </a:r>
            <a:r>
              <a:rPr lang="es-CU" altLang="es-MX" sz="2000" dirty="0" smtClean="0">
                <a:solidFill>
                  <a:srgbClr val="3B3C40"/>
                </a:solidFill>
                <a:cs typeface="Arial" panose="020B0604020202020204" pitchFamily="34" charset="0"/>
              </a:rPr>
              <a:t>ás adelante.</a:t>
            </a:r>
            <a:endParaRPr lang="en-US" dirty="0">
              <a:solidFill>
                <a:srgbClr val="FF0000"/>
              </a:solidFill>
              <a:latin typeface="Consolas" panose="020B0609020204030204" pitchFamily="49" charset="0"/>
            </a:endParaRPr>
          </a:p>
        </p:txBody>
      </p:sp>
      <p:sp>
        <p:nvSpPr>
          <p:cNvPr id="4" name="Title 1"/>
          <p:cNvSpPr>
            <a:spLocks noGrp="1"/>
          </p:cNvSpPr>
          <p:nvPr>
            <p:ph type="title"/>
          </p:nvPr>
        </p:nvSpPr>
        <p:spPr>
          <a:xfrm>
            <a:off x="803564" y="973668"/>
            <a:ext cx="9661236" cy="706964"/>
          </a:xfrm>
        </p:spPr>
        <p:txBody>
          <a:bodyPr/>
          <a:lstStyle/>
          <a:p>
            <a:pPr algn="ctr"/>
            <a:r>
              <a:rPr lang="es-CU" dirty="0" smtClean="0"/>
              <a:t>Crear objetos</a:t>
            </a:r>
            <a:endParaRPr lang="en-US" dirty="0"/>
          </a:p>
        </p:txBody>
      </p:sp>
      <p:pic>
        <p:nvPicPr>
          <p:cNvPr id="5" name="Picture 4"/>
          <p:cNvPicPr>
            <a:picLocks noChangeAspect="1"/>
          </p:cNvPicPr>
          <p:nvPr/>
        </p:nvPicPr>
        <p:blipFill>
          <a:blip r:embed="rId2"/>
          <a:stretch>
            <a:fillRect/>
          </a:stretch>
        </p:blipFill>
        <p:spPr>
          <a:xfrm>
            <a:off x="6845300" y="4784247"/>
            <a:ext cx="3619500" cy="1447800"/>
          </a:xfrm>
          <a:prstGeom prst="rect">
            <a:avLst/>
          </a:prstGeom>
        </p:spPr>
      </p:pic>
      <p:pic>
        <p:nvPicPr>
          <p:cNvPr id="9" name="Picture 8"/>
          <p:cNvPicPr>
            <a:picLocks noChangeAspect="1"/>
          </p:cNvPicPr>
          <p:nvPr/>
        </p:nvPicPr>
        <p:blipFill>
          <a:blip r:embed="rId3"/>
          <a:stretch>
            <a:fillRect/>
          </a:stretch>
        </p:blipFill>
        <p:spPr>
          <a:xfrm>
            <a:off x="1154954" y="4803297"/>
            <a:ext cx="4886325" cy="1409700"/>
          </a:xfrm>
          <a:prstGeom prst="rect">
            <a:avLst/>
          </a:prstGeom>
        </p:spPr>
      </p:pic>
    </p:spTree>
    <p:extLst>
      <p:ext uri="{BB962C8B-B14F-4D97-AF65-F5344CB8AC3E}">
        <p14:creationId xmlns:p14="http://schemas.microsoft.com/office/powerpoint/2010/main" val="3975326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Accediendo a las propiedades con [ ]</a:t>
            </a:r>
            <a:endParaRPr lang="en-US" dirty="0"/>
          </a:p>
        </p:txBody>
      </p:sp>
      <p:sp>
        <p:nvSpPr>
          <p:cNvPr id="3" name="Content Placeholder 2"/>
          <p:cNvSpPr>
            <a:spLocks noGrp="1"/>
          </p:cNvSpPr>
          <p:nvPr>
            <p:ph idx="1"/>
          </p:nvPr>
        </p:nvSpPr>
        <p:spPr>
          <a:xfrm>
            <a:off x="1154954" y="2603500"/>
            <a:ext cx="8825659" cy="2402609"/>
          </a:xfrm>
        </p:spPr>
        <p:txBody>
          <a:bodyPr>
            <a:normAutofit/>
          </a:bodyPr>
          <a:lstStyle/>
          <a:p>
            <a:pPr marL="0" indent="0">
              <a:buNone/>
            </a:pPr>
            <a:r>
              <a:rPr lang="es-ES" sz="2000" dirty="0"/>
              <a:t>Las propiedades de los objetos en JavaScript también pueden ser accedidas o establecidas mediante la notación de </a:t>
            </a:r>
            <a:r>
              <a:rPr lang="es-ES" sz="2000" dirty="0" smtClean="0"/>
              <a:t>corchetes </a:t>
            </a:r>
            <a:r>
              <a:rPr lang="es-ES" sz="2000" b="1" dirty="0" smtClean="0"/>
              <a:t>[ ]</a:t>
            </a:r>
            <a:r>
              <a:rPr lang="es-ES" sz="2000" dirty="0" smtClean="0"/>
              <a:t>. Los </a:t>
            </a:r>
            <a:r>
              <a:rPr lang="es-ES" sz="2000" dirty="0"/>
              <a:t>objetos son llamados a veces </a:t>
            </a:r>
            <a:r>
              <a:rPr lang="es-ES" sz="2000" i="1" dirty="0"/>
              <a:t>arreglos asociativos</a:t>
            </a:r>
            <a:r>
              <a:rPr lang="es-ES" sz="2000" dirty="0"/>
              <a:t>, ya que cada propiedad está asociada con un valor de cadena que puede ser utilizada para acceder a ella. Así, por ejemplo, puedes acceder a las propiedades del objeto </a:t>
            </a:r>
            <a:r>
              <a:rPr lang="es-ES" sz="2000" b="1" dirty="0" err="1"/>
              <a:t>miAuto</a:t>
            </a:r>
            <a:r>
              <a:rPr lang="es-ES" sz="2000" dirty="0"/>
              <a:t> de la siguiente manera:</a:t>
            </a:r>
            <a:endParaRPr lang="en-US" sz="2000" dirty="0"/>
          </a:p>
        </p:txBody>
      </p:sp>
      <p:pic>
        <p:nvPicPr>
          <p:cNvPr id="4" name="Picture 3"/>
          <p:cNvPicPr>
            <a:picLocks noChangeAspect="1"/>
          </p:cNvPicPr>
          <p:nvPr/>
        </p:nvPicPr>
        <p:blipFill>
          <a:blip r:embed="rId2"/>
          <a:stretch>
            <a:fillRect/>
          </a:stretch>
        </p:blipFill>
        <p:spPr>
          <a:xfrm>
            <a:off x="3615158" y="5006109"/>
            <a:ext cx="3905250" cy="1143000"/>
          </a:xfrm>
          <a:prstGeom prst="rect">
            <a:avLst/>
          </a:prstGeom>
        </p:spPr>
      </p:pic>
    </p:spTree>
    <p:extLst>
      <p:ext uri="{BB962C8B-B14F-4D97-AF65-F5344CB8AC3E}">
        <p14:creationId xmlns:p14="http://schemas.microsoft.com/office/powerpoint/2010/main" val="3847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13891"/>
            <a:ext cx="8825659" cy="3405910"/>
          </a:xfrm>
        </p:spPr>
        <p:txBody>
          <a:bodyPr>
            <a:noAutofit/>
          </a:bodyPr>
          <a:lstStyle/>
          <a:p>
            <a:pPr marL="0" indent="0" algn="just" fontAlgn="base">
              <a:buNone/>
            </a:pPr>
            <a:r>
              <a:rPr lang="es-ES" sz="2000" dirty="0"/>
              <a:t>El nombre de la propiedad de un objeto puede ser cualquier cadena válida de JavaScript, o cualquier cosa que se pueda convertir en una cadena, incluyendo una cadena vacía. Sin embargo, cualquier nombre de propiedad que no sea un identificador válido de JavaScript (por ejemplo, el nombre de alguna propiedad que tenga un espacio o un </a:t>
            </a:r>
            <a:r>
              <a:rPr lang="es-ES" sz="2000" dirty="0" err="1"/>
              <a:t>guión</a:t>
            </a:r>
            <a:r>
              <a:rPr lang="es-ES" sz="2000" dirty="0"/>
              <a:t>, o comienza con un número) sólo puede ser accedido utilizando la notación de corchetes. Esta notación es muy útil también cuando los nombres de propiedades son determinados dinámicamente (cuando el nombre de la propiedad no se determina hasta su tiempo de ejecución).</a:t>
            </a:r>
            <a:endParaRPr lang="es-MX" sz="2400" dirty="0">
              <a:solidFill>
                <a:srgbClr val="6A524A"/>
              </a:solidFill>
            </a:endParaRPr>
          </a:p>
        </p:txBody>
      </p:sp>
      <p:sp>
        <p:nvSpPr>
          <p:cNvPr id="4" name="Title 1"/>
          <p:cNvSpPr>
            <a:spLocks noGrp="1"/>
          </p:cNvSpPr>
          <p:nvPr>
            <p:ph type="title"/>
          </p:nvPr>
        </p:nvSpPr>
        <p:spPr>
          <a:xfrm>
            <a:off x="803564" y="973668"/>
            <a:ext cx="9661236" cy="706964"/>
          </a:xfrm>
        </p:spPr>
        <p:txBody>
          <a:bodyPr/>
          <a:lstStyle/>
          <a:p>
            <a:pPr algn="ctr"/>
            <a:r>
              <a:rPr lang="es-CU" dirty="0" smtClean="0"/>
              <a:t>¿Por qué usar </a:t>
            </a:r>
            <a:r>
              <a:rPr lang="en-US" dirty="0" smtClean="0"/>
              <a:t>[ ]</a:t>
            </a:r>
            <a:r>
              <a:rPr lang="es-CU" dirty="0" smtClean="0"/>
              <a:t>?</a:t>
            </a:r>
            <a:endParaRPr lang="en-US" dirty="0"/>
          </a:p>
        </p:txBody>
      </p:sp>
    </p:spTree>
    <p:extLst>
      <p:ext uri="{BB962C8B-B14F-4D97-AF65-F5344CB8AC3E}">
        <p14:creationId xmlns:p14="http://schemas.microsoft.com/office/powerpoint/2010/main" val="3097357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Listar las propiedades de un objeto</a:t>
            </a:r>
            <a:endParaRPr lang="en-US" dirty="0"/>
          </a:p>
        </p:txBody>
      </p:sp>
      <p:sp>
        <p:nvSpPr>
          <p:cNvPr id="3" name="Content Placeholder 2"/>
          <p:cNvSpPr>
            <a:spLocks noGrp="1"/>
          </p:cNvSpPr>
          <p:nvPr>
            <p:ph idx="1"/>
          </p:nvPr>
        </p:nvSpPr>
        <p:spPr>
          <a:xfrm>
            <a:off x="895928" y="2603499"/>
            <a:ext cx="9291782" cy="3861955"/>
          </a:xfrm>
        </p:spPr>
        <p:txBody>
          <a:bodyPr>
            <a:normAutofit/>
          </a:bodyPr>
          <a:lstStyle/>
          <a:p>
            <a:pPr marL="0" indent="0">
              <a:buNone/>
            </a:pPr>
            <a:r>
              <a:rPr lang="en-US" sz="2000" dirty="0">
                <a:solidFill>
                  <a:schemeClr val="tx1"/>
                </a:solidFill>
              </a:rPr>
              <a:t>A </a:t>
            </a:r>
            <a:r>
              <a:rPr lang="en-US" sz="2000" dirty="0" err="1">
                <a:solidFill>
                  <a:schemeClr val="tx1"/>
                </a:solidFill>
              </a:rPr>
              <a:t>partir</a:t>
            </a:r>
            <a:r>
              <a:rPr lang="en-US" sz="2000" dirty="0">
                <a:solidFill>
                  <a:schemeClr val="tx1"/>
                </a:solidFill>
              </a:rPr>
              <a:t> </a:t>
            </a:r>
            <a:r>
              <a:rPr lang="en-US" sz="2000" dirty="0" smtClean="0">
                <a:solidFill>
                  <a:schemeClr val="tx1"/>
                </a:solidFill>
              </a:rPr>
              <a:t>de ECMAScript 5, </a:t>
            </a:r>
            <a:r>
              <a:rPr lang="en-US" sz="2000" dirty="0">
                <a:solidFill>
                  <a:schemeClr val="tx1"/>
                </a:solidFill>
              </a:rPr>
              <a:t>hay </a:t>
            </a:r>
            <a:r>
              <a:rPr lang="en-US" sz="2000" dirty="0" err="1">
                <a:solidFill>
                  <a:schemeClr val="tx1"/>
                </a:solidFill>
              </a:rPr>
              <a:t>tres</a:t>
            </a:r>
            <a:r>
              <a:rPr lang="en-US" sz="2000" dirty="0">
                <a:solidFill>
                  <a:schemeClr val="tx1"/>
                </a:solidFill>
              </a:rPr>
              <a:t> </a:t>
            </a:r>
            <a:r>
              <a:rPr lang="en-US" sz="2000" dirty="0" err="1">
                <a:solidFill>
                  <a:schemeClr val="tx1"/>
                </a:solidFill>
              </a:rPr>
              <a:t>formas</a:t>
            </a:r>
            <a:r>
              <a:rPr lang="en-US" sz="2000" dirty="0">
                <a:solidFill>
                  <a:schemeClr val="tx1"/>
                </a:solidFill>
              </a:rPr>
              <a:t> </a:t>
            </a:r>
            <a:r>
              <a:rPr lang="en-US" sz="2000" dirty="0" err="1">
                <a:solidFill>
                  <a:schemeClr val="tx1"/>
                </a:solidFill>
              </a:rPr>
              <a:t>nativas</a:t>
            </a:r>
            <a:r>
              <a:rPr lang="en-US" sz="2000" dirty="0">
                <a:solidFill>
                  <a:schemeClr val="tx1"/>
                </a:solidFill>
              </a:rPr>
              <a:t> </a:t>
            </a:r>
            <a:r>
              <a:rPr lang="en-US" sz="2000" dirty="0" smtClean="0">
                <a:solidFill>
                  <a:schemeClr val="tx1"/>
                </a:solidFill>
              </a:rPr>
              <a:t>para </a:t>
            </a:r>
            <a:r>
              <a:rPr lang="en-US" sz="2000" dirty="0" err="1" smtClean="0">
                <a:solidFill>
                  <a:schemeClr val="tx1"/>
                </a:solidFill>
              </a:rPr>
              <a:t>listar</a:t>
            </a:r>
            <a:r>
              <a:rPr lang="en-US" sz="2000" dirty="0" smtClean="0">
                <a:solidFill>
                  <a:schemeClr val="tx1"/>
                </a:solidFill>
              </a:rPr>
              <a:t>/</a:t>
            </a:r>
            <a:r>
              <a:rPr lang="en-US" sz="2000" dirty="0" err="1" smtClean="0">
                <a:solidFill>
                  <a:schemeClr val="tx1"/>
                </a:solidFill>
              </a:rPr>
              <a:t>atravezar</a:t>
            </a:r>
            <a:r>
              <a:rPr lang="en-US" sz="2000" dirty="0">
                <a:solidFill>
                  <a:schemeClr val="tx1"/>
                </a:solidFill>
              </a:rPr>
              <a:t> </a:t>
            </a:r>
            <a:r>
              <a:rPr lang="en-US" sz="2000" dirty="0" smtClean="0">
                <a:solidFill>
                  <a:schemeClr val="tx1"/>
                </a:solidFill>
              </a:rPr>
              <a:t> las </a:t>
            </a:r>
            <a:r>
              <a:rPr lang="en-US" sz="2000" dirty="0" err="1" smtClean="0">
                <a:solidFill>
                  <a:schemeClr val="tx1"/>
                </a:solidFill>
              </a:rPr>
              <a:t>propiedades</a:t>
            </a:r>
            <a:r>
              <a:rPr lang="en-US" sz="2000" dirty="0" smtClean="0">
                <a:solidFill>
                  <a:schemeClr val="tx1"/>
                </a:solidFill>
              </a:rPr>
              <a:t> </a:t>
            </a:r>
            <a:r>
              <a:rPr lang="en-US" sz="2000" dirty="0">
                <a:solidFill>
                  <a:schemeClr val="tx1"/>
                </a:solidFill>
              </a:rPr>
              <a:t>de </a:t>
            </a:r>
            <a:r>
              <a:rPr lang="en-US" sz="2000" dirty="0" smtClean="0">
                <a:solidFill>
                  <a:schemeClr val="tx1"/>
                </a:solidFill>
              </a:rPr>
              <a:t>un </a:t>
            </a:r>
            <a:r>
              <a:rPr lang="en-US" sz="2000" dirty="0" err="1" smtClean="0">
                <a:solidFill>
                  <a:schemeClr val="tx1"/>
                </a:solidFill>
              </a:rPr>
              <a:t>objeto</a:t>
            </a:r>
            <a:r>
              <a:rPr lang="en-US" sz="2000" dirty="0" smtClean="0">
                <a:solidFill>
                  <a:schemeClr val="tx1"/>
                </a:solidFill>
              </a:rPr>
              <a:t>:</a:t>
            </a:r>
          </a:p>
          <a:p>
            <a:r>
              <a:rPr lang="es-MX" sz="2000" u="sng" dirty="0" smtClean="0">
                <a:solidFill>
                  <a:srgbClr val="C00000"/>
                </a:solidFill>
              </a:rPr>
              <a:t>Bucles </a:t>
            </a:r>
            <a:r>
              <a:rPr lang="es-MX" sz="2000" u="sng" dirty="0" err="1" smtClean="0">
                <a:solidFill>
                  <a:srgbClr val="C00000"/>
                </a:solidFill>
              </a:rPr>
              <a:t>for</a:t>
            </a:r>
            <a:r>
              <a:rPr lang="es-MX" sz="2000" u="sng" dirty="0" smtClean="0">
                <a:solidFill>
                  <a:srgbClr val="C00000"/>
                </a:solidFill>
              </a:rPr>
              <a:t>…in </a:t>
            </a:r>
            <a:r>
              <a:rPr lang="es-MX" sz="2000" dirty="0" smtClean="0">
                <a:solidFill>
                  <a:schemeClr val="dk1"/>
                </a:solidFill>
              </a:rPr>
              <a:t>: </a:t>
            </a:r>
            <a:r>
              <a:rPr lang="es-ES" sz="2000" dirty="0">
                <a:solidFill>
                  <a:schemeClr val="tx1"/>
                </a:solidFill>
              </a:rPr>
              <a:t>Este método recorre todas las propiedades </a:t>
            </a:r>
            <a:r>
              <a:rPr lang="es-ES" sz="2000" dirty="0" err="1">
                <a:solidFill>
                  <a:schemeClr val="tx1"/>
                </a:solidFill>
              </a:rPr>
              <a:t>enumerables</a:t>
            </a:r>
            <a:r>
              <a:rPr lang="es-ES" sz="2000" dirty="0">
                <a:solidFill>
                  <a:schemeClr val="tx1"/>
                </a:solidFill>
              </a:rPr>
              <a:t> de un objeto y su cadena de </a:t>
            </a:r>
            <a:r>
              <a:rPr lang="es-ES" sz="2000" dirty="0" smtClean="0">
                <a:solidFill>
                  <a:schemeClr val="tx1"/>
                </a:solidFill>
              </a:rPr>
              <a:t>prototipo.</a:t>
            </a:r>
            <a:endParaRPr lang="es-MX" sz="2000" dirty="0" smtClean="0">
              <a:solidFill>
                <a:schemeClr val="tx1"/>
              </a:solidFill>
            </a:endParaRPr>
          </a:p>
          <a:p>
            <a:r>
              <a:rPr lang="es-MX" sz="2000" u="sng" dirty="0" err="1" smtClean="0">
                <a:solidFill>
                  <a:srgbClr val="C00000"/>
                </a:solidFill>
              </a:rPr>
              <a:t>Object.keys</a:t>
            </a:r>
            <a:r>
              <a:rPr lang="es-MX" sz="2000" u="sng" dirty="0" smtClean="0">
                <a:solidFill>
                  <a:srgbClr val="C00000"/>
                </a:solidFill>
              </a:rPr>
              <a:t>(</a:t>
            </a:r>
            <a:r>
              <a:rPr lang="es-MX" sz="2000" u="sng" dirty="0" err="1" smtClean="0">
                <a:solidFill>
                  <a:srgbClr val="C00000"/>
                </a:solidFill>
              </a:rPr>
              <a:t>object</a:t>
            </a:r>
            <a:r>
              <a:rPr lang="es-MX" sz="2000" u="sng" dirty="0" smtClean="0">
                <a:solidFill>
                  <a:srgbClr val="C00000"/>
                </a:solidFill>
              </a:rPr>
              <a:t>)</a:t>
            </a:r>
            <a:r>
              <a:rPr lang="es-MX" sz="2000" dirty="0" smtClean="0">
                <a:solidFill>
                  <a:schemeClr val="dk1"/>
                </a:solidFill>
              </a:rPr>
              <a:t>: </a:t>
            </a:r>
            <a:r>
              <a:rPr lang="es-ES" sz="2000" dirty="0">
                <a:solidFill>
                  <a:schemeClr val="tx1"/>
                </a:solidFill>
              </a:rPr>
              <a:t>Este método devuelve una matriz con todos los nombres de propiedades ("</a:t>
            </a:r>
            <a:r>
              <a:rPr lang="es-ES" sz="2000" dirty="0" err="1">
                <a:solidFill>
                  <a:schemeClr val="tx1"/>
                </a:solidFill>
              </a:rPr>
              <a:t>keys</a:t>
            </a:r>
            <a:r>
              <a:rPr lang="es-ES" sz="2000" dirty="0">
                <a:solidFill>
                  <a:schemeClr val="tx1"/>
                </a:solidFill>
              </a:rPr>
              <a:t>") </a:t>
            </a:r>
            <a:r>
              <a:rPr lang="es-ES" sz="2000" dirty="0" err="1">
                <a:solidFill>
                  <a:schemeClr val="tx1"/>
                </a:solidFill>
              </a:rPr>
              <a:t>enumerables</a:t>
            </a:r>
            <a:r>
              <a:rPr lang="es-ES" sz="2000" dirty="0">
                <a:solidFill>
                  <a:schemeClr val="tx1"/>
                </a:solidFill>
              </a:rPr>
              <a:t> y propias (no de la cadena de prototipos) de un </a:t>
            </a:r>
            <a:r>
              <a:rPr lang="es-ES" sz="2000" dirty="0" smtClean="0">
                <a:solidFill>
                  <a:schemeClr val="tx1"/>
                </a:solidFill>
              </a:rPr>
              <a:t>objeto.</a:t>
            </a:r>
            <a:endParaRPr lang="es-MX" sz="2000" u="sng" dirty="0" smtClean="0">
              <a:solidFill>
                <a:schemeClr val="tx1"/>
              </a:solidFill>
            </a:endParaRPr>
          </a:p>
          <a:p>
            <a:r>
              <a:rPr lang="es-MX" sz="2000" u="sng" dirty="0" err="1" smtClean="0">
                <a:solidFill>
                  <a:srgbClr val="C00000"/>
                </a:solidFill>
              </a:rPr>
              <a:t>Object.getOwnPropertyNames</a:t>
            </a:r>
            <a:r>
              <a:rPr lang="es-MX" sz="2000" u="sng" dirty="0" smtClean="0">
                <a:solidFill>
                  <a:srgbClr val="C00000"/>
                </a:solidFill>
              </a:rPr>
              <a:t>(</a:t>
            </a:r>
            <a:r>
              <a:rPr lang="es-MX" sz="2000" u="sng" dirty="0" err="1" smtClean="0">
                <a:solidFill>
                  <a:srgbClr val="C00000"/>
                </a:solidFill>
              </a:rPr>
              <a:t>object</a:t>
            </a:r>
            <a:r>
              <a:rPr lang="es-MX" sz="2000" u="sng" dirty="0" smtClean="0">
                <a:solidFill>
                  <a:srgbClr val="C00000"/>
                </a:solidFill>
              </a:rPr>
              <a:t>)</a:t>
            </a:r>
            <a:r>
              <a:rPr lang="es-MX" sz="2000" dirty="0" smtClean="0">
                <a:solidFill>
                  <a:schemeClr val="dk1"/>
                </a:solidFill>
              </a:rPr>
              <a:t>: </a:t>
            </a:r>
            <a:r>
              <a:rPr lang="es-ES" sz="2000" dirty="0">
                <a:solidFill>
                  <a:schemeClr val="tx1"/>
                </a:solidFill>
              </a:rPr>
              <a:t>Este método devuelve una matriz que contiene todos los nombres (</a:t>
            </a:r>
            <a:r>
              <a:rPr lang="es-ES" sz="2000" dirty="0" err="1">
                <a:solidFill>
                  <a:schemeClr val="tx1"/>
                </a:solidFill>
              </a:rPr>
              <a:t>enumerables</a:t>
            </a:r>
            <a:r>
              <a:rPr lang="es-ES" sz="2000" dirty="0">
                <a:solidFill>
                  <a:schemeClr val="tx1"/>
                </a:solidFill>
              </a:rPr>
              <a:t> o no) de las propiedades de un </a:t>
            </a:r>
            <a:r>
              <a:rPr lang="es-ES" sz="2000" dirty="0" smtClean="0">
                <a:solidFill>
                  <a:schemeClr val="tx1"/>
                </a:solidFill>
              </a:rPr>
              <a:t>objeto.</a:t>
            </a:r>
            <a:endParaRPr lang="es-MX" sz="2000" u="sng" dirty="0">
              <a:solidFill>
                <a:schemeClr val="tx1"/>
              </a:solidFill>
            </a:endParaRPr>
          </a:p>
          <a:p>
            <a:pPr marL="0" indent="0">
              <a:buNone/>
            </a:pPr>
            <a:endParaRPr lang="es-CU" sz="2000" dirty="0" smtClean="0"/>
          </a:p>
        </p:txBody>
      </p:sp>
    </p:spTree>
    <p:extLst>
      <p:ext uri="{BB962C8B-B14F-4D97-AF65-F5344CB8AC3E}">
        <p14:creationId xmlns:p14="http://schemas.microsoft.com/office/powerpoint/2010/main" val="426561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smtClean="0"/>
              <a:t>Constructores de objetos</a:t>
            </a:r>
            <a:endParaRPr lang="en-US" dirty="0"/>
          </a:p>
        </p:txBody>
      </p:sp>
      <p:sp>
        <p:nvSpPr>
          <p:cNvPr id="3" name="Content Placeholder 2"/>
          <p:cNvSpPr>
            <a:spLocks noGrp="1"/>
          </p:cNvSpPr>
          <p:nvPr>
            <p:ph idx="1"/>
          </p:nvPr>
        </p:nvSpPr>
        <p:spPr>
          <a:xfrm>
            <a:off x="1154954" y="2603500"/>
            <a:ext cx="8825659" cy="2060864"/>
          </a:xfrm>
        </p:spPr>
        <p:txBody>
          <a:bodyPr>
            <a:normAutofit/>
          </a:bodyPr>
          <a:lstStyle/>
          <a:p>
            <a:pPr marL="0" indent="0">
              <a:buNone/>
            </a:pPr>
            <a:r>
              <a:rPr lang="es-ES" sz="2000" dirty="0"/>
              <a:t>Para definir un tipo de objeto, </a:t>
            </a:r>
            <a:r>
              <a:rPr lang="es-ES" sz="2000" dirty="0" smtClean="0"/>
              <a:t>debemos crear</a:t>
            </a:r>
            <a:r>
              <a:rPr lang="es-ES" sz="2000" dirty="0"/>
              <a:t> una función para el objeto que especifique su nombre, propiedades y métodos. Por ejemplo, supongamos que deseas crear un tipo de objeto para los coches. Quieres </a:t>
            </a:r>
            <a:r>
              <a:rPr lang="es-ES" sz="2000" dirty="0" smtClean="0"/>
              <a:t>llamar </a:t>
            </a:r>
            <a:r>
              <a:rPr lang="es-ES" sz="2000" b="1" dirty="0" smtClean="0"/>
              <a:t>Auto</a:t>
            </a:r>
            <a:r>
              <a:rPr lang="es-ES" sz="2000" dirty="0" smtClean="0"/>
              <a:t> </a:t>
            </a:r>
            <a:r>
              <a:rPr lang="es-ES" sz="2000" dirty="0"/>
              <a:t>a este tipo de objeto, y deseas que tenga las siguientes propiedades: marca, modelo y el año. Para ello, podrías escribir la siguiente función:</a:t>
            </a:r>
            <a:endParaRPr lang="en-US" sz="2000" b="1" dirty="0"/>
          </a:p>
        </p:txBody>
      </p:sp>
      <p:pic>
        <p:nvPicPr>
          <p:cNvPr id="4" name="Picture 3"/>
          <p:cNvPicPr>
            <a:picLocks noChangeAspect="1"/>
          </p:cNvPicPr>
          <p:nvPr/>
        </p:nvPicPr>
        <p:blipFill>
          <a:blip r:embed="rId2"/>
          <a:stretch>
            <a:fillRect/>
          </a:stretch>
        </p:blipFill>
        <p:spPr>
          <a:xfrm>
            <a:off x="3096045" y="4664364"/>
            <a:ext cx="4943475" cy="1695450"/>
          </a:xfrm>
          <a:prstGeom prst="rect">
            <a:avLst/>
          </a:prstGeom>
        </p:spPr>
      </p:pic>
    </p:spTree>
    <p:extLst>
      <p:ext uri="{BB962C8B-B14F-4D97-AF65-F5344CB8AC3E}">
        <p14:creationId xmlns:p14="http://schemas.microsoft.com/office/powerpoint/2010/main" val="78101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U" dirty="0"/>
              <a:t>Constructores de objetos</a:t>
            </a:r>
            <a:endParaRPr lang="en-US" dirty="0"/>
          </a:p>
        </p:txBody>
      </p:sp>
      <p:sp>
        <p:nvSpPr>
          <p:cNvPr id="3" name="Content Placeholder 2"/>
          <p:cNvSpPr>
            <a:spLocks noGrp="1"/>
          </p:cNvSpPr>
          <p:nvPr>
            <p:ph idx="1"/>
          </p:nvPr>
        </p:nvSpPr>
        <p:spPr>
          <a:xfrm>
            <a:off x="1154954" y="2603500"/>
            <a:ext cx="8825659" cy="1599045"/>
          </a:xfrm>
        </p:spPr>
        <p:txBody>
          <a:bodyPr>
            <a:normAutofit/>
          </a:bodyPr>
          <a:lstStyle/>
          <a:p>
            <a:pPr marL="0" indent="0">
              <a:buNone/>
            </a:pPr>
            <a:r>
              <a:rPr lang="en-US" sz="2000" dirty="0" err="1" smtClean="0"/>
              <a:t>Observar</a:t>
            </a:r>
            <a:r>
              <a:rPr lang="en-US" sz="2000" dirty="0" smtClean="0"/>
              <a:t> </a:t>
            </a:r>
            <a:r>
              <a:rPr lang="en-US" sz="2000" dirty="0"/>
              <a:t>el </a:t>
            </a:r>
            <a:r>
              <a:rPr lang="en-US" sz="2000" dirty="0" err="1"/>
              <a:t>uso</a:t>
            </a:r>
            <a:r>
              <a:rPr lang="en-US" sz="2000" dirty="0"/>
              <a:t> </a:t>
            </a:r>
            <a:r>
              <a:rPr lang="en-US" sz="2000" dirty="0" smtClean="0"/>
              <a:t>de </a:t>
            </a:r>
            <a:r>
              <a:rPr lang="en-US" sz="2000" dirty="0" smtClean="0">
                <a:solidFill>
                  <a:srgbClr val="0070C0"/>
                </a:solidFill>
              </a:rPr>
              <a:t>this </a:t>
            </a:r>
            <a:r>
              <a:rPr lang="es-ES" sz="2000" dirty="0" smtClean="0"/>
              <a:t>para </a:t>
            </a:r>
            <a:r>
              <a:rPr lang="es-ES" sz="2000" dirty="0"/>
              <a:t>asignar valores a las propiedades del objeto en función de los valores pasados ​​a la </a:t>
            </a:r>
            <a:r>
              <a:rPr lang="es-ES" sz="2000" dirty="0" smtClean="0"/>
              <a:t>función anterior.</a:t>
            </a:r>
          </a:p>
          <a:p>
            <a:pPr marL="0" indent="0">
              <a:buNone/>
            </a:pPr>
            <a:r>
              <a:rPr lang="es-ES" sz="2000" dirty="0"/>
              <a:t>Ahora puedes crear un objeto llamado </a:t>
            </a:r>
            <a:r>
              <a:rPr lang="es-ES" sz="2000" b="1" dirty="0" err="1" smtClean="0"/>
              <a:t>miAuto</a:t>
            </a:r>
            <a:r>
              <a:rPr lang="es-ES" sz="2000" dirty="0" smtClean="0"/>
              <a:t> </a:t>
            </a:r>
            <a:r>
              <a:rPr lang="en-US" sz="2000" dirty="0" smtClean="0"/>
              <a:t>de </a:t>
            </a:r>
            <a:r>
              <a:rPr lang="en-US" sz="2000" dirty="0"/>
              <a:t>la </a:t>
            </a:r>
            <a:r>
              <a:rPr lang="en-US" sz="2000" dirty="0" err="1"/>
              <a:t>siguiente</a:t>
            </a:r>
            <a:r>
              <a:rPr lang="en-US" sz="2000" dirty="0"/>
              <a:t> </a:t>
            </a:r>
            <a:r>
              <a:rPr lang="en-US" sz="2000" dirty="0" err="1"/>
              <a:t>manera</a:t>
            </a:r>
            <a:r>
              <a:rPr lang="en-US" sz="2000" dirty="0"/>
              <a:t>:</a:t>
            </a:r>
            <a:endParaRPr lang="en-US" sz="2800" dirty="0" smtClean="0"/>
          </a:p>
        </p:txBody>
      </p:sp>
      <p:pic>
        <p:nvPicPr>
          <p:cNvPr id="4" name="Picture 3"/>
          <p:cNvPicPr>
            <a:picLocks noChangeAspect="1"/>
          </p:cNvPicPr>
          <p:nvPr/>
        </p:nvPicPr>
        <p:blipFill>
          <a:blip r:embed="rId2"/>
          <a:stretch>
            <a:fillRect/>
          </a:stretch>
        </p:blipFill>
        <p:spPr>
          <a:xfrm>
            <a:off x="2543595" y="4202545"/>
            <a:ext cx="6048375" cy="619125"/>
          </a:xfrm>
          <a:prstGeom prst="rect">
            <a:avLst/>
          </a:prstGeom>
        </p:spPr>
      </p:pic>
      <p:sp>
        <p:nvSpPr>
          <p:cNvPr id="5" name="Content Placeholder 2"/>
          <p:cNvSpPr txBox="1">
            <a:spLocks/>
          </p:cNvSpPr>
          <p:nvPr/>
        </p:nvSpPr>
        <p:spPr>
          <a:xfrm>
            <a:off x="1154954" y="5125413"/>
            <a:ext cx="8825659" cy="15990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s-CU" sz="2000" dirty="0" smtClean="0"/>
              <a:t>Un objeto puede tener una propiedad que en si mismo sea un objeto</a:t>
            </a:r>
            <a:endParaRPr lang="en-US" sz="2800" dirty="0" smtClean="0"/>
          </a:p>
        </p:txBody>
      </p:sp>
    </p:spTree>
    <p:extLst>
      <p:ext uri="{BB962C8B-B14F-4D97-AF65-F5344CB8AC3E}">
        <p14:creationId xmlns:p14="http://schemas.microsoft.com/office/powerpoint/2010/main" val="2325177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8167</TotalTime>
  <Words>1434</Words>
  <Application>Microsoft Office PowerPoint</Application>
  <PresentationFormat>Widescreen</PresentationFormat>
  <Paragraphs>99</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Century Gothic</vt:lpstr>
      <vt:lpstr>Consolas</vt:lpstr>
      <vt:lpstr>Wingdings 3</vt:lpstr>
      <vt:lpstr>Ion Boardroom</vt:lpstr>
      <vt:lpstr>Seminario 13: JavaScript</vt:lpstr>
      <vt:lpstr>JavaScript, un lenguaje basado en prototipos</vt:lpstr>
      <vt:lpstr>Objetos y propiedades</vt:lpstr>
      <vt:lpstr>Crear objetos</vt:lpstr>
      <vt:lpstr>Accediendo a las propiedades con [ ]</vt:lpstr>
      <vt:lpstr>¿Por qué usar [ ]?</vt:lpstr>
      <vt:lpstr>Listar las propiedades de un objeto</vt:lpstr>
      <vt:lpstr>Constructores de objetos</vt:lpstr>
      <vt:lpstr>Constructores de objetos</vt:lpstr>
      <vt:lpstr>Métodos</vt:lpstr>
      <vt:lpstr>Ejemplo</vt:lpstr>
      <vt:lpstr>Otra forma más de crear objetos: Object.create</vt:lpstr>
      <vt:lpstr>Prototipos</vt:lpstr>
      <vt:lpstr>Prototipos</vt:lpstr>
      <vt:lpstr>Comportamiento de Prototipos</vt:lpstr>
      <vt:lpstr>Ejemplo</vt:lpstr>
      <vt:lpstr> Un poco más…</vt:lpstr>
      <vt:lpstr>Ventajas y Desventajas</vt:lpstr>
      <vt:lpstr>Función constructor + prototipo</vt:lpstr>
      <vt:lpstr>Añadir y quitar propiedades</vt:lpstr>
      <vt:lpstr>Herencia</vt:lpstr>
      <vt:lpstr>Comparación con lenguajes basados en clases</vt:lpstr>
      <vt:lpstr>Comparación con lenguajes basados en clases</vt:lpstr>
      <vt:lpstr>Ejemplo</vt:lpstr>
      <vt:lpstr>Ejemplo</vt:lpstr>
      <vt:lpstr>Ejemplo</vt:lpstr>
      <vt:lpstr>Ejemplo</vt:lpstr>
      <vt:lpstr>Detalles</vt:lpstr>
      <vt:lpstr>¿Herencia múltiple?</vt:lpstr>
      <vt:lpstr>Un poco de Mixin</vt:lpstr>
      <vt:lpstr>Duck Typing</vt:lpstr>
      <vt:lpstr>Ejemplo del Duck Typing</vt:lpstr>
      <vt:lpstr>Características de lenguajes basados en prototipos (JavaScript)</vt:lpstr>
      <vt:lpstr>¿Es JavaScript orientado a objetos?</vt:lpstr>
      <vt:lpstr>Propiedades fundamentales de los objetos</vt:lpstr>
      <vt:lpstr>Argumentos a favor</vt:lpstr>
      <vt:lpstr>Argumentos en contra: ¿Incomodidad?</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4:  C++ 11, C++14 y C++17</dc:title>
  <dc:creator>Gabriel</dc:creator>
  <cp:lastModifiedBy>Gabriel</cp:lastModifiedBy>
  <cp:revision>99</cp:revision>
  <dcterms:created xsi:type="dcterms:W3CDTF">2020-02-23T17:58:34Z</dcterms:created>
  <dcterms:modified xsi:type="dcterms:W3CDTF">2020-04-07T06:26:46Z</dcterms:modified>
</cp:coreProperties>
</file>