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58" r:id="rId6"/>
    <p:sldId id="261" r:id="rId7"/>
    <p:sldId id="276" r:id="rId8"/>
    <p:sldId id="271" r:id="rId9"/>
    <p:sldId id="283" r:id="rId10"/>
    <p:sldId id="285" r:id="rId11"/>
    <p:sldId id="286" r:id="rId12"/>
    <p:sldId id="287" r:id="rId13"/>
    <p:sldId id="282" r:id="rId14"/>
    <p:sldId id="257" r:id="rId15"/>
    <p:sldId id="259" r:id="rId16"/>
    <p:sldId id="262" r:id="rId17"/>
    <p:sldId id="267" r:id="rId18"/>
    <p:sldId id="269" r:id="rId19"/>
    <p:sldId id="270" r:id="rId20"/>
    <p:sldId id="272" r:id="rId21"/>
    <p:sldId id="277" r:id="rId22"/>
    <p:sldId id="279" r:id="rId23"/>
    <p:sldId id="266" r:id="rId24"/>
    <p:sldId id="273" r:id="rId25"/>
    <p:sldId id="274" r:id="rId26"/>
    <p:sldId id="275" r:id="rId27"/>
    <p:sldId id="280" r:id="rId28"/>
    <p:sldId id="281" r:id="rId29"/>
    <p:sldId id="263"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2" d="100"/>
          <a:sy n="102" d="100"/>
        </p:scale>
        <p:origin x="126" y="252"/>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18/07/2017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18/07/2017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212908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19</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27</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22668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22861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3141367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18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18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18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18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18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18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18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18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18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12.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18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 TO </a:t>
            </a:r>
            <a:r>
              <a:rPr lang="en-US" dirty="0"/>
              <a:t>bank’s </a:t>
            </a:r>
            <a:r>
              <a:rPr lang="en-US" dirty="0" smtClean="0"/>
              <a:t>systems</a:t>
            </a:r>
            <a:endParaRPr lang="en-GB" dirty="0"/>
          </a:p>
        </p:txBody>
      </p:sp>
      <p:sp>
        <p:nvSpPr>
          <p:cNvPr id="3" name="Content Placeholder 2"/>
          <p:cNvSpPr>
            <a:spLocks noGrp="1"/>
          </p:cNvSpPr>
          <p:nvPr>
            <p:ph idx="1"/>
          </p:nvPr>
        </p:nvSpPr>
        <p:spPr>
          <a:xfrm>
            <a:off x="623887" y="1793631"/>
            <a:ext cx="9235221" cy="4562720"/>
          </a:xfrm>
        </p:spPr>
        <p:txBody>
          <a:bodyPr/>
          <a:lstStyle/>
          <a:p>
            <a:pPr marL="411163" indent="-411163">
              <a:spcBef>
                <a:spcPts val="1500"/>
              </a:spcBef>
              <a:buSzPct val="150000"/>
              <a:buBlip>
                <a:blip r:embed="rId3"/>
              </a:buBlip>
            </a:pPr>
            <a:r>
              <a:rPr lang="en-US" sz="2000" dirty="0" smtClean="0">
                <a:solidFill>
                  <a:schemeClr val="accent2"/>
                </a:solidFill>
              </a:rPr>
              <a:t>Methods </a:t>
            </a:r>
            <a:r>
              <a:rPr lang="en-US" sz="2000" dirty="0">
                <a:solidFill>
                  <a:schemeClr val="accent2"/>
                </a:solidFill>
              </a:rPr>
              <a:t>of synchronization</a:t>
            </a:r>
            <a:r>
              <a:rPr lang="en-US" sz="2000" dirty="0"/>
              <a:t>: synchronous and asynchronous </a:t>
            </a:r>
            <a:endParaRPr lang="en-US" sz="2000" dirty="0" smtClean="0"/>
          </a:p>
          <a:p>
            <a:pPr marL="411163" indent="-411163">
              <a:spcBef>
                <a:spcPts val="1500"/>
              </a:spcBef>
              <a:buSzPct val="150000"/>
              <a:buBlip>
                <a:blip r:embed="rId3"/>
              </a:buBlip>
            </a:pPr>
            <a:r>
              <a:rPr lang="en-US" sz="2000" dirty="0" smtClean="0">
                <a:solidFill>
                  <a:schemeClr val="accent2"/>
                </a:solidFill>
              </a:rPr>
              <a:t>Transport protocols</a:t>
            </a:r>
            <a:r>
              <a:rPr lang="en-US" sz="2000" dirty="0" smtClean="0"/>
              <a:t>: MQ, Web service (over http or JMS), file drops </a:t>
            </a:r>
          </a:p>
          <a:p>
            <a:pPr marL="411163" indent="-411163">
              <a:spcBef>
                <a:spcPts val="1500"/>
              </a:spcBef>
              <a:buSzPct val="150000"/>
              <a:buBlip>
                <a:blip r:embed="rId3"/>
              </a:buBlip>
            </a:pPr>
            <a:r>
              <a:rPr lang="en-US" sz="2000" dirty="0" smtClean="0">
                <a:solidFill>
                  <a:schemeClr val="accent2"/>
                </a:solidFill>
              </a:rPr>
              <a:t>Message formats</a:t>
            </a:r>
            <a:r>
              <a:rPr lang="en-US" sz="2000" dirty="0" smtClean="0"/>
              <a:t>: ISO20022, </a:t>
            </a:r>
            <a:r>
              <a:rPr lang="en-US" b="1" dirty="0" smtClean="0">
                <a:solidFill>
                  <a:schemeClr val="accent1"/>
                </a:solidFill>
              </a:rPr>
              <a:t>Funds Transfer </a:t>
            </a:r>
            <a:r>
              <a:rPr lang="en-US" b="1" dirty="0">
                <a:solidFill>
                  <a:schemeClr val="accent1"/>
                </a:solidFill>
              </a:rPr>
              <a:t>Message</a:t>
            </a:r>
            <a:r>
              <a:rPr lang="en-US" sz="2000" dirty="0" smtClean="0"/>
              <a:t>, any custom format</a:t>
            </a:r>
          </a:p>
          <a:p>
            <a:pPr marL="411163" indent="-411163">
              <a:spcBef>
                <a:spcPts val="1500"/>
              </a:spcBef>
              <a:buSzPct val="150000"/>
              <a:buBlip>
                <a:blip r:embed="rId3"/>
              </a:buBlip>
            </a:pPr>
            <a:r>
              <a:rPr lang="en-US" sz="2000" dirty="0" smtClean="0">
                <a:solidFill>
                  <a:schemeClr val="accent2"/>
                </a:solidFill>
              </a:rPr>
              <a:t>Metadata from INTERFACE_TYPES </a:t>
            </a:r>
            <a:r>
              <a:rPr lang="en-US" sz="2000" dirty="0" smtClean="0"/>
              <a:t>(database table) includes: </a:t>
            </a:r>
          </a:p>
          <a:p>
            <a:pPr marL="576263" lvl="1" indent="-411163">
              <a:spcBef>
                <a:spcPts val="1500"/>
              </a:spcBef>
              <a:buSzPct val="150000"/>
              <a:buBlip>
                <a:blip r:embed="rId3"/>
              </a:buBlip>
            </a:pPr>
            <a:r>
              <a:rPr lang="en-US" dirty="0" smtClean="0"/>
              <a:t>interface connection points </a:t>
            </a:r>
          </a:p>
          <a:p>
            <a:pPr marL="576263" lvl="1" indent="-411163">
              <a:spcBef>
                <a:spcPts val="1500"/>
              </a:spcBef>
              <a:buSzPct val="150000"/>
              <a:buBlip>
                <a:blip r:embed="rId3"/>
              </a:buBlip>
            </a:pPr>
            <a:r>
              <a:rPr lang="en-US" dirty="0" smtClean="0"/>
              <a:t>transport protocol</a:t>
            </a:r>
          </a:p>
          <a:p>
            <a:pPr marL="576263" lvl="1" indent="-411163">
              <a:spcBef>
                <a:spcPts val="1500"/>
              </a:spcBef>
              <a:buSzPct val="150000"/>
              <a:buBlip>
                <a:blip r:embed="rId3"/>
              </a:buBlip>
            </a:pPr>
            <a:r>
              <a:rPr lang="en-US" dirty="0" smtClean="0"/>
              <a:t>message format </a:t>
            </a:r>
          </a:p>
          <a:p>
            <a:pPr marL="576263" lvl="1" indent="-411163">
              <a:spcBef>
                <a:spcPts val="1500"/>
              </a:spcBef>
              <a:buSzPct val="150000"/>
              <a:buBlip>
                <a:blip r:embed="rId3"/>
              </a:buBlip>
            </a:pPr>
            <a:r>
              <a:rPr lang="en-US" dirty="0" smtClean="0"/>
              <a:t>inactivity behavior.</a:t>
            </a:r>
            <a:endParaRPr lang="en-GB" dirty="0"/>
          </a:p>
        </p:txBody>
      </p:sp>
      <p:sp>
        <p:nvSpPr>
          <p:cNvPr id="5" name="Date Placeholder 4"/>
          <p:cNvSpPr>
            <a:spLocks noGrp="1"/>
          </p:cNvSpPr>
          <p:nvPr>
            <p:ph type="dt" sz="half" idx="10"/>
          </p:nvPr>
        </p:nvSpPr>
        <p:spPr/>
        <p:txBody>
          <a:bodyPr/>
          <a:lstStyle/>
          <a:p>
            <a:fld id="{81517988-A32B-4128-87EA-4FEFFAC9F546}" type="datetime4">
              <a:rPr lang="en-GB" smtClean="0"/>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4" name="Text Placeholder 3"/>
          <p:cNvSpPr>
            <a:spLocks noGrp="1"/>
          </p:cNvSpPr>
          <p:nvPr>
            <p:ph type="body" sz="quarter" idx="13"/>
          </p:nvPr>
        </p:nvSpPr>
        <p:spPr/>
        <p:txBody>
          <a:bodyPr/>
          <a:lstStyle/>
          <a:p>
            <a:r>
              <a:rPr lang="en-GB" dirty="0" smtClean="0"/>
              <a:t>GPP supports following configuration attributes</a:t>
            </a:r>
            <a:endParaRPr lang="en-GB" dirty="0"/>
          </a:p>
        </p:txBody>
      </p:sp>
    </p:spTree>
    <p:extLst>
      <p:ext uri="{BB962C8B-B14F-4D97-AF65-F5344CB8AC3E}">
        <p14:creationId xmlns:p14="http://schemas.microsoft.com/office/powerpoint/2010/main" val="11217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18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12</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19</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18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18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20</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26</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18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18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053697" y="1250579"/>
            <a:ext cx="1759842"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200" b="1" dirty="0" smtClean="0"/>
              <a:t>pain, </a:t>
            </a:r>
            <a:r>
              <a:rPr lang="en-US" sz="1200" b="1" dirty="0" err="1" smtClean="0"/>
              <a:t>pacs</a:t>
            </a:r>
            <a:r>
              <a:rPr lang="en-US" sz="1200" b="1" dirty="0" smtClean="0"/>
              <a:t>, SWIFT, etc.</a:t>
            </a:r>
            <a:endParaRPr lang="he-IL" sz="12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72131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p>
          <a:p>
            <a:r>
              <a:rPr lang="en-US" sz="1200" b="1" dirty="0" smtClean="0"/>
              <a:t>pain, </a:t>
            </a:r>
            <a:r>
              <a:rPr lang="en-US" sz="1200" b="1" dirty="0" err="1" smtClean="0"/>
              <a:t>pacs</a:t>
            </a:r>
            <a:r>
              <a:rPr lang="en-US" sz="1200" b="1" dirty="0" smtClean="0"/>
              <a:t>, SWIFT etc. </a:t>
            </a:r>
            <a:endParaRPr lang="he-IL" sz="12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smtClean="0">
                <a:solidFill>
                  <a:schemeClr val="accent2"/>
                </a:solidFill>
              </a:rPr>
              <a:t>Message </a:t>
            </a:r>
            <a:r>
              <a:rPr lang="en-US" dirty="0" smtClean="0"/>
              <a:t> </a:t>
            </a:r>
            <a:r>
              <a:rPr lang="en-US" dirty="0" smtClean="0"/>
              <a:t>- </a:t>
            </a:r>
            <a:r>
              <a:rPr lang="en-US" dirty="0" smtClean="0"/>
              <a:t>examples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252844867"/>
              </p:ext>
            </p:extLst>
          </p:nvPr>
        </p:nvGraphicFramePr>
        <p:xfrm>
          <a:off x="8262595" y="4532106"/>
          <a:ext cx="914400" cy="771525"/>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8262595" y="4532106"/>
                        <a:ext cx="914400" cy="771525"/>
                      </a:xfrm>
                      <a:prstGeom prst="rect">
                        <a:avLst/>
                      </a:prstGeom>
                    </p:spPr>
                  </p:pic>
                </p:oleObj>
              </mc:Fallback>
            </mc:AlternateContent>
          </a:graphicData>
        </a:graphic>
      </p:graphicFrame>
      <p:sp>
        <p:nvSpPr>
          <p:cNvPr id="8" name="TextBox 7"/>
          <p:cNvSpPr txBox="1"/>
          <p:nvPr/>
        </p:nvSpPr>
        <p:spPr>
          <a:xfrm>
            <a:off x="6919274" y="2224726"/>
            <a:ext cx="3469064" cy="499620"/>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2" name="TextBox 11"/>
          <p:cNvSpPr txBox="1"/>
          <p:nvPr/>
        </p:nvSpPr>
        <p:spPr>
          <a:xfrm>
            <a:off x="623889" y="4594854"/>
            <a:ext cx="5244665" cy="340579"/>
          </a:xfrm>
          <a:prstGeom prst="rect">
            <a:avLst/>
          </a:prstGeom>
          <a:noFill/>
        </p:spPr>
        <p:txBody>
          <a:bodyPr wrap="square" lIns="0" tIns="0" rIns="0" bIns="0" rtlCol="1">
            <a:noAutofit/>
          </a:bodyPr>
          <a:lstStyle/>
          <a:p>
            <a:r>
              <a:rPr lang="en-GB" dirty="0">
                <a:solidFill>
                  <a:srgbClr val="58585B"/>
                </a:solidFill>
                <a:cs typeface="Verdana"/>
              </a:rPr>
              <a:t>Full </a:t>
            </a:r>
            <a:r>
              <a:rPr lang="en-GB" dirty="0" smtClean="0">
                <a:solidFill>
                  <a:srgbClr val="58585B"/>
                </a:solidFill>
                <a:cs typeface="Verdana"/>
              </a:rPr>
              <a:t>Funds Transfer Message with batch tags</a:t>
            </a:r>
            <a:endParaRPr lang="he-IL" dirty="0" err="1" smtClean="0">
              <a:solidFill>
                <a:schemeClr val="tx2"/>
              </a:solidFill>
            </a:endParaRPr>
          </a:p>
        </p:txBody>
      </p:sp>
      <p:sp>
        <p:nvSpPr>
          <p:cNvPr id="14" name="TextBox 13"/>
          <p:cNvSpPr txBox="1"/>
          <p:nvPr/>
        </p:nvSpPr>
        <p:spPr>
          <a:xfrm>
            <a:off x="623888" y="2185283"/>
            <a:ext cx="5244665" cy="340579"/>
          </a:xfrm>
          <a:prstGeom prst="rect">
            <a:avLst/>
          </a:prstGeom>
          <a:noFill/>
        </p:spPr>
        <p:txBody>
          <a:bodyPr wrap="square" lIns="0" tIns="0" rIns="0" bIns="0" rtlCol="1">
            <a:noAutofit/>
          </a:bodyPr>
          <a:lstStyle/>
          <a:p>
            <a:r>
              <a:rPr lang="en-GB" dirty="0" smtClean="0">
                <a:solidFill>
                  <a:srgbClr val="58585B"/>
                </a:solidFill>
                <a:cs typeface="Verdana"/>
              </a:rPr>
              <a:t>Funds Transfer Message with </a:t>
            </a:r>
            <a:r>
              <a:rPr lang="en-GB" b="1" dirty="0" smtClean="0">
                <a:solidFill>
                  <a:srgbClr val="58585B"/>
                </a:solidFill>
                <a:cs typeface="Verdana"/>
              </a:rPr>
              <a:t>pain.001</a:t>
            </a:r>
            <a:r>
              <a:rPr lang="en-GB" dirty="0" smtClean="0">
                <a:solidFill>
                  <a:srgbClr val="58585B"/>
                </a:solidFill>
                <a:cs typeface="Verdana"/>
              </a:rPr>
              <a:t> as  </a:t>
            </a:r>
            <a:r>
              <a:rPr lang="en-GB" b="1" dirty="0" smtClean="0">
                <a:solidFill>
                  <a:schemeClr val="accent2"/>
                </a:solidFill>
                <a:latin typeface="Courier New" panose="02070309020205020404" pitchFamily="49" charset="0"/>
                <a:cs typeface="Courier New" panose="02070309020205020404" pitchFamily="49" charset="0"/>
              </a:rPr>
              <a:t>&lt;</a:t>
            </a:r>
            <a:r>
              <a:rPr lang="en-GB" b="1" dirty="0" err="1" smtClean="0">
                <a:solidFill>
                  <a:schemeClr val="accent2"/>
                </a:solidFill>
                <a:latin typeface="Courier New" panose="02070309020205020404" pitchFamily="49" charset="0"/>
                <a:cs typeface="Courier New" panose="02070309020205020404" pitchFamily="49" charset="0"/>
              </a:rPr>
              <a:t>Pmnt</a:t>
            </a:r>
            <a:r>
              <a:rPr lang="en-GB" b="1" dirty="0" smtClean="0">
                <a:solidFill>
                  <a:schemeClr val="accent2"/>
                </a:solidFill>
                <a:latin typeface="Courier New" panose="02070309020205020404" pitchFamily="49" charset="0"/>
                <a:cs typeface="Courier New" panose="02070309020205020404" pitchFamily="49" charset="0"/>
              </a:rPr>
              <a:t>&gt;</a:t>
            </a:r>
            <a:endParaRPr lang="he-IL" dirty="0" err="1" smtClean="0">
              <a:solidFill>
                <a:schemeClr val="tx2"/>
              </a:solidFill>
            </a:endParaRPr>
          </a:p>
        </p:txBody>
      </p:sp>
      <p:sp>
        <p:nvSpPr>
          <p:cNvPr id="15" name="TextBox 14"/>
          <p:cNvSpPr txBox="1"/>
          <p:nvPr/>
        </p:nvSpPr>
        <p:spPr>
          <a:xfrm>
            <a:off x="623888" y="3390068"/>
            <a:ext cx="5244665" cy="340579"/>
          </a:xfrm>
          <a:prstGeom prst="rect">
            <a:avLst/>
          </a:prstGeom>
          <a:noFill/>
        </p:spPr>
        <p:txBody>
          <a:bodyPr wrap="square" lIns="0" tIns="0" rIns="0" bIns="0" rtlCol="1">
            <a:noAutofit/>
          </a:bodyPr>
          <a:lstStyle/>
          <a:p>
            <a:r>
              <a:rPr lang="en-GB" dirty="0" smtClean="0">
                <a:solidFill>
                  <a:srgbClr val="58585B"/>
                </a:solidFill>
                <a:cs typeface="Verdana"/>
              </a:rPr>
              <a:t>Funds Transfer Message with </a:t>
            </a:r>
            <a:r>
              <a:rPr lang="en-GB" b="1" dirty="0" smtClean="0">
                <a:solidFill>
                  <a:srgbClr val="58585B"/>
                </a:solidFill>
                <a:cs typeface="Verdana"/>
              </a:rPr>
              <a:t>SWIFT</a:t>
            </a:r>
            <a:r>
              <a:rPr lang="en-GB" dirty="0" smtClean="0">
                <a:solidFill>
                  <a:srgbClr val="58585B"/>
                </a:solidFill>
                <a:cs typeface="Verdana"/>
              </a:rPr>
              <a:t> as </a:t>
            </a:r>
            <a:r>
              <a:rPr lang="en-GB" b="1" dirty="0" smtClean="0">
                <a:solidFill>
                  <a:schemeClr val="accent2"/>
                </a:solidFill>
                <a:latin typeface="Courier New" panose="02070309020205020404" pitchFamily="49" charset="0"/>
                <a:cs typeface="Courier New" panose="02070309020205020404" pitchFamily="49" charset="0"/>
              </a:rPr>
              <a:t>&lt;</a:t>
            </a:r>
            <a:r>
              <a:rPr lang="en-GB" b="1" dirty="0" err="1">
                <a:solidFill>
                  <a:schemeClr val="accent2"/>
                </a:solidFill>
                <a:latin typeface="Courier New" panose="02070309020205020404" pitchFamily="49" charset="0"/>
                <a:cs typeface="Courier New" panose="02070309020205020404" pitchFamily="49" charset="0"/>
              </a:rPr>
              <a:t>Pmnt</a:t>
            </a:r>
            <a:r>
              <a:rPr lang="en-GB" b="1" dirty="0" smtClean="0">
                <a:solidFill>
                  <a:schemeClr val="accent2"/>
                </a:solidFill>
                <a:latin typeface="Courier New" panose="02070309020205020404" pitchFamily="49" charset="0"/>
                <a:cs typeface="Courier New" panose="02070309020205020404" pitchFamily="49" charset="0"/>
              </a:rPr>
              <a:t>&gt;</a:t>
            </a:r>
            <a:endParaRPr lang="en-GB" dirty="0">
              <a:solidFill>
                <a:srgbClr val="58585B"/>
              </a:solidFill>
              <a:cs typeface="Verdana"/>
            </a:endParaRPr>
          </a:p>
          <a:p>
            <a:endParaRPr lang="he-IL" dirty="0" err="1" smtClean="0">
              <a:solidFill>
                <a:schemeClr val="tx2"/>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52666532"/>
              </p:ext>
            </p:extLst>
          </p:nvPr>
        </p:nvGraphicFramePr>
        <p:xfrm>
          <a:off x="8262595" y="2105644"/>
          <a:ext cx="914400" cy="771525"/>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8262595" y="2105644"/>
                        <a:ext cx="914400" cy="771525"/>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835593677"/>
              </p:ext>
            </p:extLst>
          </p:nvPr>
        </p:nvGraphicFramePr>
        <p:xfrm>
          <a:off x="8262595" y="3318875"/>
          <a:ext cx="914400" cy="771525"/>
        </p:xfrm>
        <a:graphic>
          <a:graphicData uri="http://schemas.openxmlformats.org/presentationml/2006/ole">
            <mc:AlternateContent xmlns:mc="http://schemas.openxmlformats.org/markup-compatibility/2006">
              <mc:Choice xmlns:v="urn:schemas-microsoft-com:vml" Requires="v">
                <p:oleObj spid="_x0000_s1037" name="Packager Shell Object" showAsIcon="1" r:id="rId8" imgW="914400" imgH="771480" progId="Package">
                  <p:embed/>
                </p:oleObj>
              </mc:Choice>
              <mc:Fallback>
                <p:oleObj name="Packager Shell Object" showAsIcon="1" r:id="rId8" imgW="914400" imgH="771480" progId="Package">
                  <p:embed/>
                  <p:pic>
                    <p:nvPicPr>
                      <p:cNvPr id="0" name=""/>
                      <p:cNvPicPr/>
                      <p:nvPr/>
                    </p:nvPicPr>
                    <p:blipFill>
                      <a:blip r:embed="rId9"/>
                      <a:stretch>
                        <a:fillRect/>
                      </a:stretch>
                    </p:blipFill>
                    <p:spPr>
                      <a:xfrm>
                        <a:off x="8262595" y="33188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pic>
        <p:nvPicPr>
          <p:cNvPr id="2" name="Picture 1"/>
          <p:cNvPicPr>
            <a:picLocks noChangeAspect="1"/>
          </p:cNvPicPr>
          <p:nvPr/>
        </p:nvPicPr>
        <p:blipFill>
          <a:blip r:embed="rId3"/>
          <a:stretch>
            <a:fillRect/>
          </a:stretch>
        </p:blipFill>
        <p:spPr>
          <a:xfrm>
            <a:off x="6379919" y="2435417"/>
            <a:ext cx="5534025" cy="2076450"/>
          </a:xfrm>
          <a:prstGeom prst="rect">
            <a:avLst/>
          </a:prstGeom>
          <a:ln w="76200">
            <a:solidFill>
              <a:schemeClr val="accent2"/>
            </a:solidFill>
            <a:prstDash val="solid"/>
          </a:ln>
        </p:spPr>
      </p:pic>
      <p:sp>
        <p:nvSpPr>
          <p:cNvPr id="9" name="TextBox 8"/>
          <p:cNvSpPr txBox="1"/>
          <p:nvPr/>
        </p:nvSpPr>
        <p:spPr>
          <a:xfrm>
            <a:off x="6379919" y="1555979"/>
            <a:ext cx="5534025" cy="572949"/>
          </a:xfrm>
          <a:prstGeom prst="rect">
            <a:avLst/>
          </a:prstGeom>
          <a:noFill/>
        </p:spPr>
        <p:txBody>
          <a:bodyPr wrap="square" lIns="0" tIns="0" rIns="0" bIns="0" rtlCol="1">
            <a:noAutofit/>
          </a:bodyPr>
          <a:lstStyle/>
          <a:p>
            <a:r>
              <a:rPr lang="en-US" sz="1200" b="1" dirty="0" smtClean="0">
                <a:solidFill>
                  <a:schemeClr val="accent1"/>
                </a:solidFill>
                <a:latin typeface="Courier" pitchFamily="49" charset="0"/>
              </a:rPr>
              <a:t>&lt;</a:t>
            </a:r>
            <a:r>
              <a:rPr lang="en-US" sz="1200" b="1" dirty="0" err="1" smtClean="0">
                <a:solidFill>
                  <a:schemeClr val="accent1"/>
                </a:solidFill>
                <a:latin typeface="Courier" pitchFamily="49" charset="0"/>
              </a:rPr>
              <a:t>contextName</a:t>
            </a:r>
            <a:r>
              <a:rPr lang="en-US" sz="1200" b="1" dirty="0" smtClean="0">
                <a:solidFill>
                  <a:schemeClr val="accent1"/>
                </a:solidFill>
                <a:latin typeface="Courier" pitchFamily="49" charset="0"/>
              </a:rPr>
              <a:t>&gt;</a:t>
            </a:r>
            <a:r>
              <a:rPr lang="en-US" sz="1200" dirty="0" smtClean="0"/>
              <a:t> </a:t>
            </a:r>
            <a:r>
              <a:rPr lang="en-US" sz="1200" i="1" dirty="0" smtClean="0"/>
              <a:t>optional</a:t>
            </a:r>
            <a:r>
              <a:rPr lang="en-US" sz="1200" dirty="0" smtClean="0"/>
              <a:t>  - adds </a:t>
            </a:r>
            <a:r>
              <a:rPr lang="en-US" sz="1200" dirty="0"/>
              <a:t>information regarding the specific </a:t>
            </a:r>
            <a:r>
              <a:rPr lang="en-US" sz="1200" dirty="0" smtClean="0"/>
              <a:t>usage. </a:t>
            </a:r>
            <a:r>
              <a:rPr lang="en-US" sz="1200" i="1" dirty="0" smtClean="0"/>
              <a:t>Example: </a:t>
            </a:r>
            <a:r>
              <a:rPr lang="en-US" sz="1200" u="sng" dirty="0"/>
              <a:t>Balance </a:t>
            </a:r>
            <a:r>
              <a:rPr lang="en-US" sz="1200" u="sng" dirty="0" smtClean="0"/>
              <a:t>Inquiry</a:t>
            </a:r>
            <a:r>
              <a:rPr lang="en-US" sz="1200" dirty="0" smtClean="0"/>
              <a:t> is set for </a:t>
            </a:r>
            <a:r>
              <a:rPr lang="en-US" sz="1200" b="1" dirty="0" err="1"/>
              <a:t>Fndt</a:t>
            </a:r>
            <a:r>
              <a:rPr lang="en-US" sz="1200" b="1" dirty="0"/>
              <a:t> Message</a:t>
            </a:r>
            <a:r>
              <a:rPr lang="en-US" sz="1200" dirty="0"/>
              <a:t> </a:t>
            </a:r>
            <a:r>
              <a:rPr lang="en-US" sz="1200" dirty="0" smtClean="0"/>
              <a:t>send in request to Balance Inquiry interface.</a:t>
            </a:r>
            <a:endParaRPr lang="he-IL" sz="1200" dirty="0" err="1" smtClean="0">
              <a:solidFill>
                <a:schemeClr val="tx2"/>
              </a:solidFill>
            </a:endParaRPr>
          </a:p>
        </p:txBody>
      </p:sp>
      <p:sp>
        <p:nvSpPr>
          <p:cNvPr id="12" name="TextBox 11"/>
          <p:cNvSpPr txBox="1"/>
          <p:nvPr/>
        </p:nvSpPr>
        <p:spPr>
          <a:xfrm>
            <a:off x="545123" y="1555979"/>
            <a:ext cx="5487683" cy="572949"/>
          </a:xfrm>
          <a:prstGeom prst="rect">
            <a:avLst/>
          </a:prstGeom>
          <a:noFill/>
        </p:spPr>
        <p:txBody>
          <a:bodyPr wrap="square" lIns="0" tIns="0" rIns="0" bIns="0" rtlCol="1">
            <a:noAutofit/>
          </a:bodyPr>
          <a:lstStyle/>
          <a:p>
            <a:r>
              <a:rPr lang="en-US" sz="1200" b="1" dirty="0">
                <a:solidFill>
                  <a:schemeClr val="accent1"/>
                </a:solidFill>
                <a:latin typeface="Courier" pitchFamily="49" charset="0"/>
              </a:rPr>
              <a:t>&lt;</a:t>
            </a:r>
            <a:r>
              <a:rPr lang="en-US" sz="1200" b="1" dirty="0" err="1">
                <a:solidFill>
                  <a:schemeClr val="accent1"/>
                </a:solidFill>
                <a:latin typeface="Courier" pitchFamily="49" charset="0"/>
              </a:rPr>
              <a:t>contextLocalName</a:t>
            </a:r>
            <a:r>
              <a:rPr lang="en-US" sz="1200" b="1" dirty="0">
                <a:solidFill>
                  <a:schemeClr val="accent1"/>
                </a:solidFill>
                <a:latin typeface="Courier" pitchFamily="49" charset="0"/>
              </a:rPr>
              <a:t>&gt; </a:t>
            </a:r>
            <a:r>
              <a:rPr lang="en-US" sz="1200" i="1" dirty="0"/>
              <a:t>optional</a:t>
            </a:r>
            <a:r>
              <a:rPr lang="en-US" sz="1200" dirty="0"/>
              <a:t>  - adds </a:t>
            </a:r>
            <a:r>
              <a:rPr lang="en-US" sz="1200" dirty="0" smtClean="0"/>
              <a:t>regarding </a:t>
            </a:r>
            <a:r>
              <a:rPr lang="en-US" sz="1200" dirty="0"/>
              <a:t>the specific usage, but using the financial institution system terminology naming, in case such a local name exists and is required for the identification on the financial institution side </a:t>
            </a:r>
            <a:endParaRPr lang="he-IL" sz="1200" dirty="0" err="1" smtClean="0">
              <a:solidFill>
                <a:schemeClr val="tx2"/>
              </a:solidFill>
            </a:endParaRPr>
          </a:p>
        </p:txBody>
      </p:sp>
      <p:sp>
        <p:nvSpPr>
          <p:cNvPr id="13" name="TextBox 12"/>
          <p:cNvSpPr txBox="1"/>
          <p:nvPr/>
        </p:nvSpPr>
        <p:spPr>
          <a:xfrm>
            <a:off x="545123" y="2463657"/>
            <a:ext cx="4849141" cy="225200"/>
          </a:xfrm>
          <a:prstGeom prst="rect">
            <a:avLst/>
          </a:prstGeom>
          <a:noFill/>
        </p:spPr>
        <p:txBody>
          <a:bodyPr wrap="square" lIns="0" tIns="0" rIns="0" bIns="0" rtlCol="1">
            <a:noAutofit/>
          </a:bodyPr>
          <a:lstStyle/>
          <a:p>
            <a:r>
              <a:rPr lang="en-US" sz="1200" b="1" dirty="0" smtClean="0">
                <a:solidFill>
                  <a:schemeClr val="accent1"/>
                </a:solidFill>
                <a:latin typeface="Courier" pitchFamily="49" charset="0"/>
              </a:rPr>
              <a:t>&lt;credentials&gt; </a:t>
            </a:r>
            <a:r>
              <a:rPr lang="en-US" sz="1200" dirty="0"/>
              <a:t>User ID </a:t>
            </a:r>
            <a:r>
              <a:rPr lang="en-US" sz="1200" dirty="0" smtClean="0"/>
              <a:t>and Role </a:t>
            </a:r>
            <a:r>
              <a:rPr lang="en-US" sz="1200" dirty="0"/>
              <a:t>its GPP credentials when </a:t>
            </a:r>
            <a:r>
              <a:rPr lang="en-US" sz="1200" dirty="0" smtClean="0"/>
              <a:t>required</a:t>
            </a:r>
          </a:p>
        </p:txBody>
      </p:sp>
      <p:sp>
        <p:nvSpPr>
          <p:cNvPr id="14" name="TextBox 13"/>
          <p:cNvSpPr txBox="1"/>
          <p:nvPr/>
        </p:nvSpPr>
        <p:spPr>
          <a:xfrm>
            <a:off x="545123" y="2961485"/>
            <a:ext cx="5174547" cy="409932"/>
          </a:xfrm>
          <a:prstGeom prst="rect">
            <a:avLst/>
          </a:prstGeom>
          <a:noFill/>
        </p:spPr>
        <p:txBody>
          <a:bodyPr wrap="square" lIns="0" tIns="0" rIns="0" bIns="0" rtlCol="1">
            <a:noAutofit/>
          </a:bodyPr>
          <a:lstStyle/>
          <a:p>
            <a:r>
              <a:rPr lang="en-US" sz="1200" b="1" dirty="0" smtClean="0">
                <a:solidFill>
                  <a:schemeClr val="accent1"/>
                </a:solidFill>
                <a:latin typeface="Courier" pitchFamily="49" charset="0"/>
              </a:rPr>
              <a:t>&lt;D_SKIP_PERSIST_ON_ERROR&gt;</a:t>
            </a:r>
            <a:r>
              <a:rPr lang="en-US" sz="1200" dirty="0" smtClean="0"/>
              <a:t>indication </a:t>
            </a:r>
            <a:r>
              <a:rPr lang="en-US" sz="1200" dirty="0"/>
              <a:t>whether to store the transaction details where an error or errors were found.</a:t>
            </a:r>
            <a:endParaRPr lang="he-IL" sz="1200" dirty="0" err="1" smtClean="0">
              <a:solidFill>
                <a:schemeClr val="tx2"/>
              </a:solidFill>
            </a:endParaRPr>
          </a:p>
        </p:txBody>
      </p:sp>
      <p:sp>
        <p:nvSpPr>
          <p:cNvPr id="15" name="TextBox 14"/>
          <p:cNvSpPr txBox="1"/>
          <p:nvPr/>
        </p:nvSpPr>
        <p:spPr>
          <a:xfrm>
            <a:off x="545123" y="3660492"/>
            <a:ext cx="5296083" cy="430121"/>
          </a:xfrm>
          <a:prstGeom prst="rect">
            <a:avLst/>
          </a:prstGeom>
          <a:noFill/>
        </p:spPr>
        <p:txBody>
          <a:bodyPr wrap="square" lIns="0" tIns="0" rIns="0" bIns="0" rtlCol="1">
            <a:noAutofit/>
          </a:bodyPr>
          <a:lstStyle/>
          <a:p>
            <a:r>
              <a:rPr lang="en-US" sz="1200" b="1" dirty="0">
                <a:solidFill>
                  <a:schemeClr val="accent1"/>
                </a:solidFill>
                <a:latin typeface="Courier" pitchFamily="49" charset="0"/>
              </a:rPr>
              <a:t>&lt;Workflow&gt; </a:t>
            </a:r>
            <a:r>
              <a:rPr lang="en-US" sz="1200" dirty="0" smtClean="0"/>
              <a:t>defined </a:t>
            </a:r>
            <a:r>
              <a:rPr lang="en-US" sz="1200" dirty="0"/>
              <a:t>for mass processing. The valid values are Template, File or Swift </a:t>
            </a:r>
            <a:endParaRPr lang="he-IL" sz="1200" dirty="0" err="1" smtClean="0">
              <a:solidFill>
                <a:schemeClr val="tx2"/>
              </a:solidFill>
            </a:endParaRPr>
          </a:p>
        </p:txBody>
      </p:sp>
      <p:sp>
        <p:nvSpPr>
          <p:cNvPr id="16" name="TextBox 15"/>
          <p:cNvSpPr txBox="1"/>
          <p:nvPr/>
        </p:nvSpPr>
        <p:spPr>
          <a:xfrm>
            <a:off x="545123" y="4442301"/>
            <a:ext cx="5539152" cy="572949"/>
          </a:xfrm>
          <a:prstGeom prst="rect">
            <a:avLst/>
          </a:prstGeom>
          <a:noFill/>
        </p:spPr>
        <p:txBody>
          <a:bodyPr wrap="square" lIns="0" tIns="0" rIns="0" bIns="0" rtlCol="1">
            <a:noAutofit/>
          </a:bodyPr>
          <a:lstStyle/>
          <a:p>
            <a:r>
              <a:rPr lang="en-US" sz="1200" b="1" dirty="0">
                <a:solidFill>
                  <a:schemeClr val="accent1"/>
                </a:solidFill>
                <a:latin typeface="Courier" pitchFamily="49" charset="0"/>
              </a:rPr>
              <a:t>&lt;P_MID</a:t>
            </a:r>
            <a:r>
              <a:rPr lang="en-US" sz="1200" b="1" dirty="0" smtClean="0">
                <a:solidFill>
                  <a:schemeClr val="accent1"/>
                </a:solidFill>
                <a:latin typeface="Courier" pitchFamily="49" charset="0"/>
              </a:rPr>
              <a:t>&gt; </a:t>
            </a:r>
            <a:r>
              <a:rPr lang="en-US" sz="1200" dirty="0"/>
              <a:t>is a MID of the related message for which this request/response was invoked. Can be added to header to uniquely identify the transaction related to the request/response. Can be used for matching between request and response</a:t>
            </a:r>
            <a:endParaRPr lang="he-IL" sz="1200" dirty="0" err="1" smtClean="0">
              <a:solidFill>
                <a:schemeClr val="tx2"/>
              </a:solidFill>
            </a:endParaRPr>
          </a:p>
        </p:txBody>
      </p:sp>
      <p:sp>
        <p:nvSpPr>
          <p:cNvPr id="17" name="TextBox 16"/>
          <p:cNvSpPr txBox="1"/>
          <p:nvPr/>
        </p:nvSpPr>
        <p:spPr>
          <a:xfrm>
            <a:off x="545124" y="5271740"/>
            <a:ext cx="4849140" cy="475587"/>
          </a:xfrm>
          <a:prstGeom prst="rect">
            <a:avLst/>
          </a:prstGeom>
          <a:noFill/>
        </p:spPr>
        <p:txBody>
          <a:bodyPr wrap="square" lIns="0" tIns="0" rIns="0" bIns="0" rtlCol="1">
            <a:noAutofit/>
          </a:bodyPr>
          <a:lstStyle/>
          <a:p>
            <a:r>
              <a:rPr lang="en-US" sz="1200" b="1" dirty="0" smtClean="0">
                <a:solidFill>
                  <a:schemeClr val="accent1"/>
                </a:solidFill>
                <a:latin typeface="Courier" pitchFamily="49" charset="0"/>
              </a:rPr>
              <a:t>&lt;</a:t>
            </a:r>
            <a:r>
              <a:rPr lang="en-US" sz="1200" b="1" dirty="0" err="1" smtClean="0">
                <a:solidFill>
                  <a:schemeClr val="accent1"/>
                </a:solidFill>
                <a:latin typeface="Courier" pitchFamily="49" charset="0"/>
              </a:rPr>
              <a:t>deliveryTimestamp</a:t>
            </a:r>
            <a:r>
              <a:rPr lang="en-US" sz="1200" b="1" dirty="0" smtClean="0">
                <a:solidFill>
                  <a:schemeClr val="accent1"/>
                </a:solidFill>
                <a:latin typeface="Courier" pitchFamily="49" charset="0"/>
              </a:rPr>
              <a:t>&gt;</a:t>
            </a:r>
            <a:r>
              <a:rPr lang="en-US" sz="1200" dirty="0" smtClean="0"/>
              <a:t> </a:t>
            </a:r>
            <a:r>
              <a:rPr lang="en-US" sz="1200" dirty="0"/>
              <a:t>The Timestamp when the request/response was created </a:t>
            </a:r>
            <a:endParaRPr lang="he-IL" sz="1200" dirty="0" err="1" smtClean="0">
              <a:solidFill>
                <a:schemeClr val="tx2"/>
              </a:solidFill>
            </a:endParaRPr>
          </a:p>
        </p:txBody>
      </p:sp>
      <p:sp>
        <p:nvSpPr>
          <p:cNvPr id="18" name="TextBox 17"/>
          <p:cNvSpPr txBox="1"/>
          <p:nvPr/>
        </p:nvSpPr>
        <p:spPr>
          <a:xfrm>
            <a:off x="545123" y="5860228"/>
            <a:ext cx="5438225" cy="253287"/>
          </a:xfrm>
          <a:prstGeom prst="rect">
            <a:avLst/>
          </a:prstGeom>
          <a:noFill/>
        </p:spPr>
        <p:txBody>
          <a:bodyPr wrap="square" lIns="0" tIns="0" rIns="0" bIns="0" rtlCol="1">
            <a:noAutofit/>
          </a:bodyPr>
          <a:lstStyle/>
          <a:p>
            <a:r>
              <a:rPr lang="en-US" sz="1200" b="1" dirty="0" smtClean="0">
                <a:solidFill>
                  <a:schemeClr val="accent1"/>
                </a:solidFill>
                <a:latin typeface="Courier" pitchFamily="49" charset="0"/>
              </a:rPr>
              <a:t>&lt;P_INIT_SRC_ID&gt;</a:t>
            </a:r>
            <a:r>
              <a:rPr lang="en-US" sz="1200" dirty="0" smtClean="0"/>
              <a:t> is a </a:t>
            </a:r>
            <a:r>
              <a:rPr lang="en-US" sz="1200" dirty="0"/>
              <a:t>ID of the source system initiating the request/response</a:t>
            </a:r>
            <a:endParaRPr lang="he-IL" sz="1200" dirty="0" err="1" smtClean="0">
              <a:solidFill>
                <a:schemeClr val="tx2"/>
              </a:solidFill>
            </a:endParaRPr>
          </a:p>
        </p:txBody>
      </p:sp>
      <p:sp>
        <p:nvSpPr>
          <p:cNvPr id="19" name="TextBox 18"/>
          <p:cNvSpPr txBox="1"/>
          <p:nvPr/>
        </p:nvSpPr>
        <p:spPr>
          <a:xfrm>
            <a:off x="6379919" y="4781572"/>
            <a:ext cx="5534025" cy="1611849"/>
          </a:xfrm>
          <a:prstGeom prst="rect">
            <a:avLst/>
          </a:prstGeom>
          <a:noFill/>
        </p:spPr>
        <p:txBody>
          <a:bodyPr wrap="square" lIns="0" tIns="0" rIns="0" bIns="0" rtlCol="1">
            <a:noAutofit/>
          </a:bodyPr>
          <a:lstStyle/>
          <a:p>
            <a:r>
              <a:rPr lang="en-US" sz="1200" b="1" dirty="0" smtClean="0">
                <a:solidFill>
                  <a:schemeClr val="accent1"/>
                </a:solidFill>
                <a:latin typeface="Courier" pitchFamily="49" charset="0"/>
              </a:rPr>
              <a:t>&lt;</a:t>
            </a:r>
            <a:r>
              <a:rPr lang="en-US" sz="1200" b="1" dirty="0" err="1" smtClean="0">
                <a:solidFill>
                  <a:schemeClr val="accent1"/>
                </a:solidFill>
                <a:latin typeface="Courier" pitchFamily="49" charset="0"/>
              </a:rPr>
              <a:t>EventID</a:t>
            </a:r>
            <a:r>
              <a:rPr lang="en-US" sz="1200" b="1" dirty="0" smtClean="0">
                <a:solidFill>
                  <a:schemeClr val="accent1"/>
                </a:solidFill>
                <a:latin typeface="Courier" pitchFamily="49" charset="0"/>
              </a:rPr>
              <a:t>&gt;</a:t>
            </a:r>
            <a:r>
              <a:rPr lang="en-US" sz="1200" dirty="0" smtClean="0"/>
              <a:t> is a unique </a:t>
            </a:r>
            <a:r>
              <a:rPr lang="en-US" sz="1200" dirty="0"/>
              <a:t>16 character event ID generated for each </a:t>
            </a:r>
            <a:r>
              <a:rPr lang="en-US" sz="1200" dirty="0" smtClean="0"/>
              <a:t>interface </a:t>
            </a:r>
            <a:r>
              <a:rPr lang="en-US" sz="1200" dirty="0"/>
              <a:t>request This ID is used to identify a resent request </a:t>
            </a:r>
            <a:r>
              <a:rPr lang="en-US" sz="1200" dirty="0" smtClean="0"/>
              <a:t>(</a:t>
            </a:r>
            <a:r>
              <a:rPr lang="en-US" sz="1200" b="1" dirty="0">
                <a:solidFill>
                  <a:schemeClr val="accent1"/>
                </a:solidFill>
                <a:latin typeface="Courier" pitchFamily="49" charset="0"/>
              </a:rPr>
              <a:t>&lt;</a:t>
            </a:r>
            <a:r>
              <a:rPr lang="en-US" sz="1200" b="1" dirty="0" err="1">
                <a:solidFill>
                  <a:schemeClr val="accent1"/>
                </a:solidFill>
                <a:latin typeface="Courier" pitchFamily="49" charset="0"/>
              </a:rPr>
              <a:t>EventID</a:t>
            </a:r>
            <a:r>
              <a:rPr lang="en-US" sz="1200" b="1" dirty="0">
                <a:solidFill>
                  <a:schemeClr val="accent1"/>
                </a:solidFill>
                <a:latin typeface="Courier" pitchFamily="49" charset="0"/>
              </a:rPr>
              <a:t>&gt;</a:t>
            </a:r>
            <a:r>
              <a:rPr lang="en-US" sz="1200" dirty="0"/>
              <a:t> </a:t>
            </a:r>
            <a:r>
              <a:rPr lang="en-US" sz="1200" dirty="0" smtClean="0"/>
              <a:t>is </a:t>
            </a:r>
            <a:r>
              <a:rPr lang="en-US" sz="1200" dirty="0"/>
              <a:t>as in the original request), from a new request issued due to force or retry </a:t>
            </a:r>
            <a:r>
              <a:rPr lang="en-US" sz="1200" dirty="0" smtClean="0"/>
              <a:t>(</a:t>
            </a:r>
            <a:r>
              <a:rPr lang="en-US" sz="1200" b="1" dirty="0">
                <a:solidFill>
                  <a:schemeClr val="accent1"/>
                </a:solidFill>
                <a:latin typeface="Courier" pitchFamily="49" charset="0"/>
              </a:rPr>
              <a:t>&lt;</a:t>
            </a:r>
            <a:r>
              <a:rPr lang="en-US" sz="1200" b="1" dirty="0" err="1">
                <a:solidFill>
                  <a:schemeClr val="accent1"/>
                </a:solidFill>
                <a:latin typeface="Courier" pitchFamily="49" charset="0"/>
              </a:rPr>
              <a:t>EventID</a:t>
            </a:r>
            <a:r>
              <a:rPr lang="en-US" sz="1200" b="1" dirty="0">
                <a:solidFill>
                  <a:schemeClr val="accent1"/>
                </a:solidFill>
                <a:latin typeface="Courier" pitchFamily="49" charset="0"/>
              </a:rPr>
              <a:t>&gt;</a:t>
            </a:r>
            <a:r>
              <a:rPr lang="en-US" sz="1200" dirty="0"/>
              <a:t> </a:t>
            </a:r>
            <a:r>
              <a:rPr lang="en-US" sz="1200" dirty="0" smtClean="0"/>
              <a:t>quotes </a:t>
            </a:r>
            <a:r>
              <a:rPr lang="en-US" sz="1200" dirty="0"/>
              <a:t>a new value). </a:t>
            </a:r>
            <a:endParaRPr lang="en-US" sz="1200" dirty="0" smtClean="0"/>
          </a:p>
          <a:p>
            <a:endParaRPr lang="en-US" sz="1100" dirty="0" smtClean="0"/>
          </a:p>
          <a:p>
            <a:r>
              <a:rPr lang="en-US" sz="1100" dirty="0" smtClean="0"/>
              <a:t>This </a:t>
            </a:r>
            <a:r>
              <a:rPr lang="en-US" sz="1100" dirty="0"/>
              <a:t>ID is generated only for interface requests that are configured to be stored in </a:t>
            </a:r>
            <a:r>
              <a:rPr lang="en-US" sz="1050" b="1" dirty="0"/>
              <a:t>MESSAGE_EXTERNAL_INTERACTION</a:t>
            </a:r>
            <a:r>
              <a:rPr lang="en-US" sz="1100" dirty="0"/>
              <a:t>, and only for those for which the </a:t>
            </a:r>
            <a:r>
              <a:rPr lang="en-US" sz="1050" b="1" dirty="0"/>
              <a:t>INTERFACE_TYPES.EVENT_ID_GENERATION</a:t>
            </a:r>
            <a:r>
              <a:rPr lang="en-US" sz="1100" dirty="0"/>
              <a:t> is configured with 1 in the </a:t>
            </a:r>
            <a:r>
              <a:rPr lang="en-US" sz="1050" b="1" dirty="0"/>
              <a:t>INTERFACE_TYPE</a:t>
            </a:r>
            <a:r>
              <a:rPr lang="en-US" sz="1100" dirty="0"/>
              <a:t> entry defined for this request</a:t>
            </a:r>
            <a:endParaRPr lang="he-IL" sz="1100"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18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053697" y="1250579"/>
            <a:ext cx="1759842"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200" b="1" dirty="0" smtClean="0"/>
              <a:t>pain, </a:t>
            </a:r>
            <a:r>
              <a:rPr lang="en-US" sz="1200" b="1" dirty="0" err="1" smtClean="0"/>
              <a:t>pacs</a:t>
            </a:r>
            <a:r>
              <a:rPr lang="en-US" sz="1200" b="1" dirty="0" smtClean="0"/>
              <a:t>, SWIFT, etc.</a:t>
            </a:r>
            <a:endParaRPr lang="he-IL" sz="12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72131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p>
          <a:p>
            <a:r>
              <a:rPr lang="en-US" sz="1200" b="1" dirty="0" smtClean="0"/>
              <a:t>pain, </a:t>
            </a:r>
            <a:r>
              <a:rPr lang="en-US" sz="1200" b="1" dirty="0" err="1" smtClean="0"/>
              <a:t>pacs</a:t>
            </a:r>
            <a:r>
              <a:rPr lang="en-US" sz="1200" b="1" dirty="0" smtClean="0"/>
              <a:t>, SWIFT etc. </a:t>
            </a:r>
            <a:endParaRPr lang="he-IL" sz="1200" b="1" dirty="0" err="1" smtClean="0"/>
          </a:p>
        </p:txBody>
      </p:sp>
    </p:spTree>
    <p:extLst>
      <p:ext uri="{BB962C8B-B14F-4D97-AF65-F5344CB8AC3E}">
        <p14:creationId xmlns:p14="http://schemas.microsoft.com/office/powerpoint/2010/main" val="74827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86F62-2954-471E-9368-38BF5704F41F}">
  <ds:schemaRefs>
    <ds:schemaRef ds:uri="http://www.w3.org/XML/1998/namespace"/>
    <ds:schemaRef ds:uri="http://purl.org/dc/elements/1.1/"/>
    <ds:schemaRef ds:uri="1913475e-a030-45ec-9e8a-a2630205b38f"/>
    <ds:schemaRef ds:uri="http://schemas.microsoft.com/office/2006/documentManagement/types"/>
    <ds:schemaRef ds:uri="http://schemas.microsoft.com/sharepoint/v3"/>
    <ds:schemaRef ds:uri="0ae7057e-292f-4fd1-bead-5494e4c66c6d"/>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17584</TotalTime>
  <Words>2024</Words>
  <Application>Microsoft Office PowerPoint</Application>
  <PresentationFormat>Widescreen</PresentationFormat>
  <Paragraphs>383</Paragraphs>
  <Slides>27</Slides>
  <Notes>21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Courier</vt:lpstr>
      <vt:lpstr>Courier New</vt:lpstr>
      <vt:lpstr>Verdana</vt:lpstr>
      <vt:lpstr>Wingdings</vt:lpstr>
      <vt:lpstr>Finastra_PowerPoint_Template_LIGHT</vt:lpstr>
      <vt:lpstr>Package</vt:lpstr>
      <vt:lpstr>Funds transfer Message</vt:lpstr>
      <vt:lpstr>AGENDA</vt:lpstr>
      <vt:lpstr>PowerPoint Presentation</vt:lpstr>
      <vt:lpstr>FNDT Message in Payment Flow</vt:lpstr>
      <vt:lpstr>FndtMsg XML Sections </vt:lpstr>
      <vt:lpstr>Fndt Msg Batch XML sections</vt:lpstr>
      <vt:lpstr>Fndt Message  - examples</vt:lpstr>
      <vt:lpstr>Fndt Msg  - header</vt:lpstr>
      <vt:lpstr>FNDT Message in Payment Flow</vt:lpstr>
      <vt:lpstr>transaction attribute fields</vt:lpstr>
      <vt:lpstr>CONNECTIONS TO bank’s systems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104</cp:revision>
  <cp:lastPrinted>2017-06-06T14:07:14Z</cp:lastPrinted>
  <dcterms:created xsi:type="dcterms:W3CDTF">2017-06-27T19:04:38Z</dcterms:created>
  <dcterms:modified xsi:type="dcterms:W3CDTF">2017-07-18T13:06:46Z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