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p:scale>
          <a:sx n="100" d="100"/>
          <a:sy n="100" d="100"/>
        </p:scale>
        <p:origin x="168" y="27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06/07/2017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06/07/2017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06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06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06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06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06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a:t>
            </a:r>
            <a:r>
              <a:rPr lang="en-GB" b="0" dirty="0" smtClean="0"/>
              <a:t>Team</a:t>
            </a:r>
          </a:p>
          <a:p>
            <a:pPr lvl="1"/>
            <a:r>
              <a:rPr lang="en-GB" dirty="0" smtClean="0"/>
              <a:t>July </a:t>
            </a:r>
            <a:r>
              <a:rPr lang="en-GB" dirty="0" smtClean="0"/>
              <a:t>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a:t>
                      </a:r>
                      <a:r>
                        <a:rPr lang="en-US" sz="1200" dirty="0" smtClean="0"/>
                        <a:t>P_USER_STATE_MONITOR </a:t>
                      </a:r>
                      <a:r>
                        <a:rPr lang="en-US" sz="1200" baseline="0" dirty="0" smtClean="0"/>
                        <a:t> with </a:t>
                      </a:r>
                      <a:r>
                        <a:rPr lang="en-US" sz="1200" dirty="0" smtClean="0"/>
                        <a:t>MU_ prefix </a:t>
                      </a:r>
                      <a:r>
                        <a:rPr lang="en-US" sz="1200" dirty="0" smtClean="0"/>
                        <a:t>)</a:t>
                      </a:r>
                    </a:p>
                    <a:p>
                      <a:pPr algn="l" rtl="0"/>
                      <a:r>
                        <a:rPr lang="en-US" sz="1200" dirty="0" smtClean="0"/>
                        <a:t>Workflow monitors – internal monitors in the code that track the transaction processing flow (</a:t>
                      </a:r>
                      <a:r>
                        <a:rPr lang="en-US" sz="1200" dirty="0" smtClean="0"/>
                        <a:t>P_SERVICE_STATE_MONITOR </a:t>
                      </a:r>
                      <a:r>
                        <a:rPr lang="en-US" sz="1200" baseline="0" dirty="0" smtClean="0"/>
                        <a:t> with </a:t>
                      </a:r>
                      <a:r>
                        <a:rPr lang="en-US" sz="1200" dirty="0" smtClean="0"/>
                        <a:t>MF_ prefix </a:t>
                      </a:r>
                      <a:r>
                        <a:rPr lang="en-US" sz="1200" dirty="0" smtClean="0"/>
                        <a:t>)</a:t>
                      </a:r>
                    </a:p>
                    <a:p>
                      <a:pPr algn="l" rtl="0"/>
                      <a:r>
                        <a:rPr lang="en-US" sz="1200" dirty="0" smtClean="0"/>
                        <a:t>Interface monitors that monitor interface interactions (</a:t>
                      </a:r>
                      <a:r>
                        <a:rPr lang="en-US" sz="1200" dirty="0" smtClean="0"/>
                        <a:t>P_INTERFACE_STATE_MONITOR  with MI_ prefix </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Monitor </a:t>
                      </a:r>
                      <a:r>
                        <a:rPr lang="en-US" sz="1600" dirty="0" smtClean="0"/>
                        <a:t>User</a:t>
                      </a:r>
                      <a:r>
                        <a:rPr lang="en-US" sz="1600" dirty="0" smtClean="0"/>
                        <a:t> </a:t>
                      </a:r>
                    </a:p>
                    <a:p>
                      <a:pPr algn="l" rtl="0"/>
                      <a:r>
                        <a:rPr lang="en-US" sz="1600" dirty="0" smtClean="0"/>
                        <a:t>Monitor </a:t>
                      </a:r>
                      <a:r>
                        <a:rPr lang="en-US" sz="1600" dirty="0" smtClean="0"/>
                        <a:t>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11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06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endParaRPr lang="en-GB" dirty="0" smtClean="0">
              <a:solidFill>
                <a:schemeClr val="accent1"/>
              </a:solidFill>
            </a:endParaRPr>
          </a:p>
          <a:p>
            <a:pPr lvl="1"/>
            <a:r>
              <a:rPr lang="en-US" dirty="0" err="1"/>
              <a:t>Fndt</a:t>
            </a:r>
            <a:r>
              <a:rPr lang="en-US" dirty="0"/>
              <a:t> Message Format </a:t>
            </a:r>
            <a:r>
              <a:rPr lang="en-GB" dirty="0" smtClean="0"/>
              <a:t>– </a:t>
            </a:r>
            <a:r>
              <a:rPr lang="en-GB" dirty="0" smtClean="0"/>
              <a:t>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06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a:t>
            </a:r>
            <a:r>
              <a:rPr lang="en-US" dirty="0" smtClean="0"/>
              <a:t>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D7186F62-2954-471E-9368-38BF5704F41F}">
  <ds:schemaRefs>
    <ds:schemaRef ds:uri="http://schemas.microsoft.com/office/2006/documentManagement/types"/>
    <ds:schemaRef ds:uri="http://purl.org/dc/elements/1.1/"/>
    <ds:schemaRef ds:uri="http://www.w3.org/XML/1998/namespace"/>
    <ds:schemaRef ds:uri="0ae7057e-292f-4fd1-bead-5494e4c66c6d"/>
    <ds:schemaRef ds:uri="http://schemas.microsoft.com/sharepoint/v3"/>
    <ds:schemaRef ds:uri="http://purl.org/dc/dcmitype/"/>
    <ds:schemaRef ds:uri="http://schemas.openxmlformats.org/package/2006/metadata/core-properties"/>
    <ds:schemaRef ds:uri="http://schemas.microsoft.com/office/infopath/2007/PartnerControls"/>
    <ds:schemaRef ds:uri="1913475e-a030-45ec-9e8a-a2630205b38f"/>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11373</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2017-07-12T06:21:44Z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