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256" r:id="rId5"/>
    <p:sldId id="258" r:id="rId6"/>
    <p:sldId id="261" r:id="rId7"/>
    <p:sldId id="276" r:id="rId8"/>
    <p:sldId id="271" r:id="rId9"/>
    <p:sldId id="285" r:id="rId10"/>
    <p:sldId id="283" r:id="rId11"/>
    <p:sldId id="284" r:id="rId12"/>
    <p:sldId id="286" r:id="rId13"/>
    <p:sldId id="282" r:id="rId14"/>
    <p:sldId id="259" r:id="rId15"/>
    <p:sldId id="262" r:id="rId16"/>
    <p:sldId id="267" r:id="rId17"/>
    <p:sldId id="269" r:id="rId18"/>
    <p:sldId id="270" r:id="rId19"/>
    <p:sldId id="272" r:id="rId20"/>
    <p:sldId id="277" r:id="rId21"/>
    <p:sldId id="279" r:id="rId22"/>
    <p:sldId id="266" r:id="rId23"/>
    <p:sldId id="273" r:id="rId24"/>
    <p:sldId id="274" r:id="rId25"/>
    <p:sldId id="275" r:id="rId26"/>
    <p:sldId id="280" r:id="rId27"/>
    <p:sldId id="281" r:id="rId28"/>
    <p:sldId id="263" r:id="rId29"/>
    <p:sldId id="26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3" autoAdjust="0"/>
    <p:restoredTop sz="93441" autoAdjust="0"/>
  </p:normalViewPr>
  <p:slideViewPr>
    <p:cSldViewPr snapToGrid="0" showGuides="1">
      <p:cViewPr varScale="1">
        <p:scale>
          <a:sx n="109" d="100"/>
          <a:sy n="109" d="100"/>
        </p:scale>
        <p:origin x="552" y="96"/>
      </p:cViewPr>
      <p:guideLst>
        <p:guide pos="3840"/>
        <p:guide orient="horz" pos="216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3DE84-D7B3-4797-B14D-77424657396D}" type="datetimeFigureOut">
              <a:rPr lang="en-GB" smtClean="0"/>
              <a:t>12/07/2017</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97EC-6BB0-461C-B045-D257C6C8821E}" type="datetimeFigureOut">
              <a:rPr lang="en-GB" smtClean="0"/>
              <a:t>12/07/2017</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4</a:t>
            </a:fld>
            <a:endParaRPr lang="en-GB" dirty="0"/>
          </a:p>
        </p:txBody>
      </p:sp>
    </p:spTree>
    <p:extLst>
      <p:ext uri="{BB962C8B-B14F-4D97-AF65-F5344CB8AC3E}">
        <p14:creationId xmlns:p14="http://schemas.microsoft.com/office/powerpoint/2010/main" val="1414625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15</a:t>
            </a:fld>
            <a:endParaRPr lang="en-GB" dirty="0"/>
          </a:p>
        </p:txBody>
      </p:sp>
    </p:spTree>
    <p:extLst>
      <p:ext uri="{BB962C8B-B14F-4D97-AF65-F5344CB8AC3E}">
        <p14:creationId xmlns:p14="http://schemas.microsoft.com/office/powerpoint/2010/main" val="873221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16</a:t>
            </a:fld>
            <a:endParaRPr lang="en-GB" dirty="0"/>
          </a:p>
        </p:txBody>
      </p:sp>
    </p:spTree>
    <p:extLst>
      <p:ext uri="{BB962C8B-B14F-4D97-AF65-F5344CB8AC3E}">
        <p14:creationId xmlns:p14="http://schemas.microsoft.com/office/powerpoint/2010/main" val="4085190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17</a:t>
            </a:fld>
            <a:endParaRPr lang="en-GB" dirty="0"/>
          </a:p>
        </p:txBody>
      </p:sp>
    </p:spTree>
    <p:extLst>
      <p:ext uri="{BB962C8B-B14F-4D97-AF65-F5344CB8AC3E}">
        <p14:creationId xmlns:p14="http://schemas.microsoft.com/office/powerpoint/2010/main" val="1212637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18</a:t>
            </a:fld>
            <a:endParaRPr lang="en-GB" dirty="0"/>
          </a:p>
        </p:txBody>
      </p:sp>
    </p:spTree>
    <p:extLst>
      <p:ext uri="{BB962C8B-B14F-4D97-AF65-F5344CB8AC3E}">
        <p14:creationId xmlns:p14="http://schemas.microsoft.com/office/powerpoint/2010/main" val="1464950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20</a:t>
            </a:fld>
            <a:endParaRPr lang="en-GB" dirty="0"/>
          </a:p>
        </p:txBody>
      </p:sp>
    </p:spTree>
    <p:extLst>
      <p:ext uri="{BB962C8B-B14F-4D97-AF65-F5344CB8AC3E}">
        <p14:creationId xmlns:p14="http://schemas.microsoft.com/office/powerpoint/2010/main" val="848044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21</a:t>
            </a:fld>
            <a:endParaRPr lang="en-GB" dirty="0"/>
          </a:p>
        </p:txBody>
      </p:sp>
    </p:spTree>
    <p:extLst>
      <p:ext uri="{BB962C8B-B14F-4D97-AF65-F5344CB8AC3E}">
        <p14:creationId xmlns:p14="http://schemas.microsoft.com/office/powerpoint/2010/main" val="1879979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22</a:t>
            </a:fld>
            <a:endParaRPr lang="en-GB" dirty="0"/>
          </a:p>
        </p:txBody>
      </p:sp>
    </p:spTree>
    <p:extLst>
      <p:ext uri="{BB962C8B-B14F-4D97-AF65-F5344CB8AC3E}">
        <p14:creationId xmlns:p14="http://schemas.microsoft.com/office/powerpoint/2010/main" val="1690319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23</a:t>
            </a:fld>
            <a:endParaRPr lang="en-GB" dirty="0"/>
          </a:p>
        </p:txBody>
      </p:sp>
    </p:spTree>
    <p:extLst>
      <p:ext uri="{BB962C8B-B14F-4D97-AF65-F5344CB8AC3E}">
        <p14:creationId xmlns:p14="http://schemas.microsoft.com/office/powerpoint/2010/main" val="4036938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24</a:t>
            </a:fld>
            <a:endParaRPr lang="en-GB" dirty="0"/>
          </a:p>
        </p:txBody>
      </p:sp>
    </p:spTree>
    <p:extLst>
      <p:ext uri="{BB962C8B-B14F-4D97-AF65-F5344CB8AC3E}">
        <p14:creationId xmlns:p14="http://schemas.microsoft.com/office/powerpoint/2010/main" val="2157700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25</a:t>
            </a:fld>
            <a:endParaRPr lang="en-GB" dirty="0"/>
          </a:p>
        </p:txBody>
      </p:sp>
    </p:spTree>
    <p:extLst>
      <p:ext uri="{BB962C8B-B14F-4D97-AF65-F5344CB8AC3E}">
        <p14:creationId xmlns:p14="http://schemas.microsoft.com/office/powerpoint/2010/main" val="2047158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5</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26</a:t>
            </a:fld>
            <a:endParaRPr lang="en-GB" dirty="0"/>
          </a:p>
        </p:txBody>
      </p:sp>
    </p:spTree>
    <p:extLst>
      <p:ext uri="{BB962C8B-B14F-4D97-AF65-F5344CB8AC3E}">
        <p14:creationId xmlns:p14="http://schemas.microsoft.com/office/powerpoint/2010/main" val="409211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6</a:t>
            </a:fld>
            <a:endParaRPr lang="en-GB" dirty="0"/>
          </a:p>
        </p:txBody>
      </p:sp>
    </p:spTree>
    <p:extLst>
      <p:ext uri="{BB962C8B-B14F-4D97-AF65-F5344CB8AC3E}">
        <p14:creationId xmlns:p14="http://schemas.microsoft.com/office/powerpoint/2010/main" val="1049723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7</a:t>
            </a:fld>
            <a:endParaRPr lang="en-GB" dirty="0"/>
          </a:p>
        </p:txBody>
      </p:sp>
    </p:spTree>
    <p:extLst>
      <p:ext uri="{BB962C8B-B14F-4D97-AF65-F5344CB8AC3E}">
        <p14:creationId xmlns:p14="http://schemas.microsoft.com/office/powerpoint/2010/main" val="4164888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8</a:t>
            </a:fld>
            <a:endParaRPr lang="en-GB" dirty="0"/>
          </a:p>
        </p:txBody>
      </p:sp>
    </p:spTree>
    <p:extLst>
      <p:ext uri="{BB962C8B-B14F-4D97-AF65-F5344CB8AC3E}">
        <p14:creationId xmlns:p14="http://schemas.microsoft.com/office/powerpoint/2010/main" val="416375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9</a:t>
            </a:fld>
            <a:endParaRPr lang="en-GB" dirty="0"/>
          </a:p>
        </p:txBody>
      </p:sp>
    </p:spTree>
    <p:extLst>
      <p:ext uri="{BB962C8B-B14F-4D97-AF65-F5344CB8AC3E}">
        <p14:creationId xmlns:p14="http://schemas.microsoft.com/office/powerpoint/2010/main" val="1861009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12</a:t>
            </a:fld>
            <a:endParaRPr lang="en-GB" dirty="0"/>
          </a:p>
        </p:txBody>
      </p:sp>
    </p:spTree>
    <p:extLst>
      <p:ext uri="{BB962C8B-B14F-4D97-AF65-F5344CB8AC3E}">
        <p14:creationId xmlns:p14="http://schemas.microsoft.com/office/powerpoint/2010/main" val="3795159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13</a:t>
            </a:fld>
            <a:endParaRPr lang="en-GB" dirty="0"/>
          </a:p>
        </p:txBody>
      </p:sp>
    </p:spTree>
    <p:extLst>
      <p:ext uri="{BB962C8B-B14F-4D97-AF65-F5344CB8AC3E}">
        <p14:creationId xmlns:p14="http://schemas.microsoft.com/office/powerpoint/2010/main" val="3141367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14</a:t>
            </a:fld>
            <a:endParaRPr lang="en-GB" dirty="0"/>
          </a:p>
        </p:txBody>
      </p:sp>
    </p:spTree>
    <p:extLst>
      <p:ext uri="{BB962C8B-B14F-4D97-AF65-F5344CB8AC3E}">
        <p14:creationId xmlns:p14="http://schemas.microsoft.com/office/powerpoint/2010/main" val="21290828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2E7AA2F-F619-4723-B6E7-545F24B9918D}" type="datetime4">
              <a:rPr lang="en-GB" smtClean="0"/>
              <a:t>12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A4201E0-34F3-46A7-AE44-D99163B13904}" type="datetime4">
              <a:rPr lang="en-GB" smtClean="0"/>
              <a:t>12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AE0867-24A8-448F-B507-CC8586AA6B96}" type="datetime4">
              <a:rPr lang="en-GB" smtClean="0"/>
              <a:t>12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54BE1DED-F17D-40BA-964F-A1C8DEDCEF61}" type="datetime4">
              <a:rPr lang="en-GB" smtClean="0"/>
              <a:t>12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D9FBC6CA-9941-44FF-B65D-C7A23CB5A4BE}" type="datetime4">
              <a:rPr lang="en-GB" smtClean="0"/>
              <a:pPr/>
              <a:t>12 July 2017</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73304B-F8FC-4BC7-8FE8-C50BC87E1FAB}" type="datetime4">
              <a:rPr lang="en-GB" smtClean="0"/>
              <a:t>12 July 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C3DF-C1B2-4C30-9BDA-F5EE790E7213}" type="datetime4">
              <a:rPr lang="en-GB" smtClean="0"/>
              <a:t>12 July 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7A1E630C-C3F3-4A66-A20B-F3CE4CC3331D}" type="datetime4">
              <a:rPr lang="en-GB" smtClean="0"/>
              <a:t>12 July 2017</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D22C19FE-D082-4640-BFED-203C0E583774}" type="datetime4">
              <a:rPr lang="en-GB" smtClean="0"/>
              <a:t>12 July 2017</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Lst>
  <p:hf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Funds transfer Message</a:t>
            </a:r>
            <a:endParaRPr lang="en-GB" dirty="0"/>
          </a:p>
        </p:txBody>
      </p:sp>
      <p:sp>
        <p:nvSpPr>
          <p:cNvPr id="5" name="Subtitle 4"/>
          <p:cNvSpPr>
            <a:spLocks noGrp="1"/>
          </p:cNvSpPr>
          <p:nvPr>
            <p:ph type="subTitle" idx="1"/>
          </p:nvPr>
        </p:nvSpPr>
        <p:spPr/>
        <p:txBody>
          <a:bodyPr/>
          <a:lstStyle/>
          <a:p>
            <a:r>
              <a:rPr lang="en-US" dirty="0"/>
              <a:t>Technical - Overview</a:t>
            </a:r>
            <a:endParaRPr lang="en-GB" dirty="0"/>
          </a:p>
        </p:txBody>
      </p:sp>
      <p:sp>
        <p:nvSpPr>
          <p:cNvPr id="6" name="Text Placeholder 5"/>
          <p:cNvSpPr>
            <a:spLocks noGrp="1"/>
          </p:cNvSpPr>
          <p:nvPr>
            <p:ph type="body" sz="quarter" idx="10"/>
          </p:nvPr>
        </p:nvSpPr>
        <p:spPr/>
        <p:txBody>
          <a:bodyPr/>
          <a:lstStyle/>
          <a:p>
            <a:r>
              <a:rPr lang="en-GB" b="0" dirty="0" smtClean="0"/>
              <a:t>Integration Team</a:t>
            </a:r>
          </a:p>
          <a:p>
            <a:pPr lvl="1"/>
            <a:r>
              <a:rPr lang="en-GB" dirty="0" smtClean="0"/>
              <a:t>July 2017</a:t>
            </a:r>
            <a:endParaRPr lang="en-GB" dirty="0"/>
          </a:p>
        </p:txBody>
      </p:sp>
    </p:spTree>
    <p:extLst>
      <p:ext uri="{BB962C8B-B14F-4D97-AF65-F5344CB8AC3E}">
        <p14:creationId xmlns:p14="http://schemas.microsoft.com/office/powerpoint/2010/main" val="8299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attribute fields</a:t>
            </a:r>
            <a:endParaRPr lang="he-IL"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88727873"/>
              </p:ext>
            </p:extLst>
          </p:nvPr>
        </p:nvGraphicFramePr>
        <p:xfrm>
          <a:off x="624621" y="1001399"/>
          <a:ext cx="9991127" cy="5405120"/>
        </p:xfrm>
        <a:graphic>
          <a:graphicData uri="http://schemas.openxmlformats.org/drawingml/2006/table">
            <a:tbl>
              <a:tblPr rtl="1" firstRow="1" bandRow="1">
                <a:tableStyleId>{5C22544A-7EE6-4342-B048-85BDC9FD1C3A}</a:tableStyleId>
              </a:tblPr>
              <a:tblGrid>
                <a:gridCol w="6566262"/>
                <a:gridCol w="2368000"/>
                <a:gridCol w="1056865"/>
              </a:tblGrid>
              <a:tr h="370840">
                <a:tc>
                  <a:txBody>
                    <a:bodyPr/>
                    <a:lstStyle/>
                    <a:p>
                      <a:pPr algn="l" rtl="0"/>
                      <a:r>
                        <a:rPr lang="en-US" dirty="0" smtClean="0"/>
                        <a:t>Explanation </a:t>
                      </a:r>
                      <a:endParaRPr lang="he-IL" dirty="0"/>
                    </a:p>
                  </a:txBody>
                  <a:tcPr/>
                </a:tc>
                <a:tc>
                  <a:txBody>
                    <a:bodyPr/>
                    <a:lstStyle/>
                    <a:p>
                      <a:pPr algn="l" rtl="0"/>
                      <a:r>
                        <a:rPr lang="en-US" dirty="0" smtClean="0"/>
                        <a:t>Meaning</a:t>
                      </a:r>
                      <a:endParaRPr lang="he-IL" dirty="0"/>
                    </a:p>
                  </a:txBody>
                  <a:tcPr/>
                </a:tc>
                <a:tc>
                  <a:txBody>
                    <a:bodyPr/>
                    <a:lstStyle/>
                    <a:p>
                      <a:pPr algn="l" rtl="0"/>
                      <a:r>
                        <a:rPr lang="en-US" dirty="0" smtClean="0"/>
                        <a:t>Prefix</a:t>
                      </a:r>
                      <a:endParaRPr lang="he-IL" dirty="0"/>
                    </a:p>
                  </a:txBody>
                  <a:tcPr/>
                </a:tc>
              </a:tr>
              <a:tr h="370840">
                <a:tc>
                  <a:txBody>
                    <a:bodyPr/>
                    <a:lstStyle/>
                    <a:p>
                      <a:pPr algn="l" rtl="0"/>
                      <a:r>
                        <a:rPr lang="en-US" sz="1200" dirty="0" smtClean="0"/>
                        <a:t>Place holder in the tree view that hold the relevant associated information. </a:t>
                      </a:r>
                    </a:p>
                    <a:p>
                      <a:pPr algn="l" rtl="0"/>
                      <a:r>
                        <a:rPr lang="en-US" sz="1200" i="1" dirty="0" smtClean="0"/>
                        <a:t>E</a:t>
                      </a:r>
                      <a:r>
                        <a:rPr lang="en-US" sz="1200" i="1" kern="1200" dirty="0" smtClean="0">
                          <a:solidFill>
                            <a:schemeClr val="dk1"/>
                          </a:solidFill>
                          <a:latin typeface="+mn-lt"/>
                          <a:ea typeface="+mn-ea"/>
                          <a:cs typeface="+mn-cs"/>
                        </a:rPr>
                        <a:t>xample</a:t>
                      </a:r>
                      <a:r>
                        <a:rPr lang="en-US" sz="1200" i="1" dirty="0" smtClean="0"/>
                        <a:t>: T_PARTIES holds all of the transaction parties</a:t>
                      </a:r>
                      <a:endParaRPr lang="he-IL" sz="1200" i="1" dirty="0"/>
                    </a:p>
                  </a:txBody>
                  <a:tcPr/>
                </a:tc>
                <a:tc>
                  <a:txBody>
                    <a:bodyPr/>
                    <a:lstStyle/>
                    <a:p>
                      <a:pPr algn="l" rtl="0"/>
                      <a:r>
                        <a:rPr lang="en-US" sz="1600" dirty="0" smtClean="0"/>
                        <a:t>Tree</a:t>
                      </a:r>
                      <a:endParaRPr lang="he-IL" sz="1600" dirty="0"/>
                    </a:p>
                  </a:txBody>
                  <a:tcPr/>
                </a:tc>
                <a:tc>
                  <a:txBody>
                    <a:bodyPr/>
                    <a:lstStyle/>
                    <a:p>
                      <a:pPr algn="l" rtl="0"/>
                      <a:r>
                        <a:rPr lang="en-US" b="1" dirty="0" smtClean="0"/>
                        <a:t>T_ </a:t>
                      </a:r>
                      <a:endParaRPr lang="he-IL" b="1" dirty="0"/>
                    </a:p>
                  </a:txBody>
                  <a:tcPr/>
                </a:tc>
              </a:tr>
              <a:tr h="370840">
                <a:tc>
                  <a:txBody>
                    <a:bodyPr/>
                    <a:lstStyle/>
                    <a:p>
                      <a:pPr algn="l" rtl="0"/>
                      <a:r>
                        <a:rPr lang="en-US" sz="1200" kern="1200" dirty="0" smtClean="0">
                          <a:solidFill>
                            <a:schemeClr val="dk1"/>
                          </a:solidFill>
                          <a:latin typeface="+mn-lt"/>
                          <a:ea typeface="+mn-ea"/>
                          <a:cs typeface="+mn-cs"/>
                        </a:rPr>
                        <a:t>ISO information that is stored in an XML structure in the XML_MSG </a:t>
                      </a:r>
                      <a:endParaRPr lang="he-IL" sz="1200" kern="1200" dirty="0">
                        <a:solidFill>
                          <a:schemeClr val="dk1"/>
                        </a:solidFill>
                        <a:latin typeface="+mn-lt"/>
                        <a:ea typeface="+mn-ea"/>
                        <a:cs typeface="+mn-cs"/>
                      </a:endParaRPr>
                    </a:p>
                  </a:txBody>
                  <a:tcPr/>
                </a:tc>
                <a:tc>
                  <a:txBody>
                    <a:bodyPr/>
                    <a:lstStyle/>
                    <a:p>
                      <a:pPr algn="l" rtl="0"/>
                      <a:r>
                        <a:rPr lang="en-US" sz="1600" dirty="0" smtClean="0"/>
                        <a:t>XML</a:t>
                      </a:r>
                      <a:endParaRPr lang="he-IL" sz="1600" dirty="0"/>
                    </a:p>
                  </a:txBody>
                  <a:tcPr/>
                </a:tc>
                <a:tc>
                  <a:txBody>
                    <a:bodyPr/>
                    <a:lstStyle/>
                    <a:p>
                      <a:pPr algn="l" rtl="0"/>
                      <a:r>
                        <a:rPr lang="en-US" b="1" dirty="0" smtClean="0"/>
                        <a:t>X_ </a:t>
                      </a:r>
                      <a:endParaRPr lang="he-IL" b="1" dirty="0"/>
                    </a:p>
                  </a:txBody>
                  <a:tcPr/>
                </a:tc>
              </a:tr>
              <a:tr h="370840">
                <a:tc>
                  <a:txBody>
                    <a:bodyPr/>
                    <a:lstStyle/>
                    <a:p>
                      <a:pPr algn="l" rtl="0"/>
                      <a:r>
                        <a:rPr lang="en-US" sz="1200" kern="1200" dirty="0" smtClean="0">
                          <a:solidFill>
                            <a:schemeClr val="dk1"/>
                          </a:solidFill>
                          <a:latin typeface="+mn-lt"/>
                          <a:ea typeface="+mn-ea"/>
                          <a:cs typeface="+mn-cs"/>
                        </a:rPr>
                        <a:t>Copy of the originally received XML transaction () information that is stored in an XML structure in ORIG_XML_MSG </a:t>
                      </a:r>
                      <a:endParaRPr lang="he-IL" sz="1200" kern="1200" dirty="0">
                        <a:solidFill>
                          <a:schemeClr val="dk1"/>
                        </a:solidFill>
                        <a:latin typeface="+mn-lt"/>
                        <a:ea typeface="+mn-ea"/>
                        <a:cs typeface="+mn-cs"/>
                      </a:endParaRPr>
                    </a:p>
                  </a:txBody>
                  <a:tcPr/>
                </a:tc>
                <a:tc>
                  <a:txBody>
                    <a:bodyPr/>
                    <a:lstStyle/>
                    <a:p>
                      <a:pPr algn="l" rtl="0"/>
                      <a:r>
                        <a:rPr lang="en-US" sz="1600" dirty="0" smtClean="0"/>
                        <a:t>Original XML</a:t>
                      </a:r>
                      <a:endParaRPr lang="he-IL" sz="1600" dirty="0"/>
                    </a:p>
                  </a:txBody>
                  <a:tcPr/>
                </a:tc>
                <a:tc>
                  <a:txBody>
                    <a:bodyPr/>
                    <a:lstStyle/>
                    <a:p>
                      <a:pPr algn="l" rtl="0"/>
                      <a:r>
                        <a:rPr lang="en-US" b="1" dirty="0" smtClean="0"/>
                        <a:t>OX_ </a:t>
                      </a:r>
                      <a:endParaRPr lang="he-IL" b="1" dirty="0"/>
                    </a:p>
                  </a:txBody>
                  <a:tcPr/>
                </a:tc>
              </a:tr>
              <a:tr h="370840">
                <a:tc>
                  <a:txBody>
                    <a:bodyPr/>
                    <a:lstStyle/>
                    <a:p>
                      <a:pPr algn="l" rtl="0"/>
                      <a:r>
                        <a:rPr lang="en-US" sz="1200" dirty="0" smtClean="0"/>
                        <a:t>Prefix used if there is more than one way to receive specific data. </a:t>
                      </a:r>
                    </a:p>
                    <a:p>
                      <a:pPr algn="l" rtl="0"/>
                      <a:r>
                        <a:rPr lang="en-US" sz="1200" i="1" dirty="0" smtClean="0"/>
                        <a:t>Example: OX_CDTR_AGT_BIC_1OR or OX_CDTR_AGT_BIC_2AND. GPP copies the data into OC_CDTR_AGT_BIC to facilitate determining whether creditor agent BIC was provided or not. Relevant only for originally received attributes.</a:t>
                      </a:r>
                      <a:endParaRPr lang="he-IL" sz="1200" i="1" kern="1200" dirty="0">
                        <a:solidFill>
                          <a:schemeClr val="dk1"/>
                        </a:solidFill>
                        <a:latin typeface="+mn-lt"/>
                        <a:ea typeface="+mn-ea"/>
                        <a:cs typeface="+mn-cs"/>
                      </a:endParaRPr>
                    </a:p>
                  </a:txBody>
                  <a:tcPr/>
                </a:tc>
                <a:tc>
                  <a:txBody>
                    <a:bodyPr/>
                    <a:lstStyle/>
                    <a:p>
                      <a:pPr algn="l" rtl="0"/>
                      <a:r>
                        <a:rPr lang="en-US" sz="1600" dirty="0" smtClean="0"/>
                        <a:t>Original Copy of XML field </a:t>
                      </a:r>
                      <a:endParaRPr lang="he-IL" sz="1600" dirty="0"/>
                    </a:p>
                  </a:txBody>
                  <a:tcPr/>
                </a:tc>
                <a:tc>
                  <a:txBody>
                    <a:bodyPr/>
                    <a:lstStyle/>
                    <a:p>
                      <a:pPr algn="l" rtl="0"/>
                      <a:r>
                        <a:rPr lang="en-US" b="1" dirty="0" smtClean="0"/>
                        <a:t>OC_ </a:t>
                      </a:r>
                      <a:endParaRPr lang="he-IL" b="1" dirty="0"/>
                    </a:p>
                  </a:txBody>
                  <a:tcPr/>
                </a:tc>
              </a:tr>
              <a:tr h="370840">
                <a:tc>
                  <a:txBody>
                    <a:bodyPr/>
                    <a:lstStyle/>
                    <a:p>
                      <a:pPr algn="l" rtl="0"/>
                      <a:r>
                        <a:rPr lang="en-US" sz="1200" dirty="0" smtClean="0"/>
                        <a:t>GPP extension field for transaction data that cannot be placed in the ISO standard format. </a:t>
                      </a:r>
                      <a:r>
                        <a:rPr lang="en-US" sz="1200" i="1" dirty="0" smtClean="0"/>
                        <a:t>Examples of commonly used attributes: P_MID, P_OFFICE. </a:t>
                      </a:r>
                      <a:endParaRPr lang="he-IL" sz="1200" i="1" kern="1200" dirty="0">
                        <a:solidFill>
                          <a:schemeClr val="dk1"/>
                        </a:solidFill>
                        <a:latin typeface="+mn-lt"/>
                        <a:ea typeface="+mn-ea"/>
                        <a:cs typeface="+mn-cs"/>
                      </a:endParaRPr>
                    </a:p>
                  </a:txBody>
                  <a:tcPr/>
                </a:tc>
                <a:tc>
                  <a:txBody>
                    <a:bodyPr/>
                    <a:lstStyle/>
                    <a:p>
                      <a:pPr algn="l" rtl="0"/>
                      <a:r>
                        <a:rPr lang="en-US" sz="1600" dirty="0" smtClean="0"/>
                        <a:t>Process</a:t>
                      </a:r>
                      <a:endParaRPr lang="he-IL" sz="1600" dirty="0"/>
                    </a:p>
                  </a:txBody>
                  <a:tcPr/>
                </a:tc>
                <a:tc>
                  <a:txBody>
                    <a:bodyPr/>
                    <a:lstStyle/>
                    <a:p>
                      <a:pPr algn="l" rtl="0"/>
                      <a:r>
                        <a:rPr lang="en-US" b="1" dirty="0" smtClean="0"/>
                        <a:t>P_ </a:t>
                      </a:r>
                      <a:endParaRPr lang="he-IL" b="1" dirty="0"/>
                    </a:p>
                  </a:txBody>
                  <a:tcPr/>
                </a:tc>
              </a:tr>
              <a:tr h="370840">
                <a:tc>
                  <a:txBody>
                    <a:bodyPr/>
                    <a:lstStyle/>
                    <a:p>
                      <a:pPr algn="l" rtl="0"/>
                      <a:r>
                        <a:rPr lang="en-US" sz="1200" dirty="0" smtClean="0"/>
                        <a:t>Derived attribute that are taken from the static data profile that is associated with transaction details. </a:t>
                      </a:r>
                      <a:r>
                        <a:rPr lang="en-US" sz="1200" i="1" dirty="0" smtClean="0"/>
                        <a:t>Examples: F_CDT_MOP_NM is the credit MOP name derived from the credit MOP value. F_MOP_NM is associated with the debit MOP.</a:t>
                      </a:r>
                      <a:r>
                        <a:rPr lang="en-US" sz="1200" dirty="0" smtClean="0"/>
                        <a:t> </a:t>
                      </a:r>
                      <a:endParaRPr lang="he-IL" sz="1200" kern="1200" dirty="0">
                        <a:solidFill>
                          <a:schemeClr val="dk1"/>
                        </a:solidFill>
                        <a:latin typeface="+mn-lt"/>
                        <a:ea typeface="+mn-ea"/>
                        <a:cs typeface="+mn-cs"/>
                      </a:endParaRPr>
                    </a:p>
                  </a:txBody>
                  <a:tcPr/>
                </a:tc>
                <a:tc>
                  <a:txBody>
                    <a:bodyPr/>
                    <a:lstStyle/>
                    <a:p>
                      <a:pPr algn="l" rtl="0"/>
                      <a:r>
                        <a:rPr lang="en-US" sz="1600" dirty="0" smtClean="0"/>
                        <a:t>GPP derived transaction attribute</a:t>
                      </a:r>
                      <a:endParaRPr lang="he-IL" sz="1600" dirty="0"/>
                    </a:p>
                  </a:txBody>
                  <a:tcPr/>
                </a:tc>
                <a:tc>
                  <a:txBody>
                    <a:bodyPr/>
                    <a:lstStyle/>
                    <a:p>
                      <a:pPr algn="l" rtl="0"/>
                      <a:r>
                        <a:rPr lang="en-US" b="1" dirty="0" smtClean="0"/>
                        <a:t>F_ </a:t>
                      </a:r>
                      <a:endParaRPr lang="he-IL" b="1" dirty="0"/>
                    </a:p>
                  </a:txBody>
                  <a:tcPr/>
                </a:tc>
              </a:tr>
              <a:tr h="370840">
                <a:tc>
                  <a:txBody>
                    <a:bodyPr/>
                    <a:lstStyle/>
                    <a:p>
                      <a:pPr algn="l" rtl="0"/>
                      <a:r>
                        <a:rPr lang="en-US" sz="1200" dirty="0" smtClean="0"/>
                        <a:t>Derived attributes that are calculated ‘on the fly’ while the GPP service is calculating the information. Derived fields cannot be used as a condition in business rules as the</a:t>
                      </a:r>
                      <a:r>
                        <a:rPr lang="en-US" sz="1200" baseline="0" dirty="0" smtClean="0"/>
                        <a:t>y are not stored</a:t>
                      </a:r>
                      <a:r>
                        <a:rPr lang="en-US" sz="1200" dirty="0" smtClean="0"/>
                        <a:t>.</a:t>
                      </a:r>
                      <a:endParaRPr lang="he-IL" sz="1200" kern="1200" dirty="0">
                        <a:solidFill>
                          <a:schemeClr val="dk1"/>
                        </a:solidFill>
                        <a:latin typeface="+mn-lt"/>
                        <a:ea typeface="+mn-ea"/>
                        <a:cs typeface="+mn-cs"/>
                      </a:endParaRPr>
                    </a:p>
                  </a:txBody>
                  <a:tcPr/>
                </a:tc>
                <a:tc>
                  <a:txBody>
                    <a:bodyPr/>
                    <a:lstStyle/>
                    <a:p>
                      <a:pPr algn="l" rtl="0"/>
                      <a:r>
                        <a:rPr lang="en-US" sz="1600" dirty="0" smtClean="0"/>
                        <a:t>Derived</a:t>
                      </a:r>
                      <a:endParaRPr lang="he-IL" sz="1600" dirty="0"/>
                    </a:p>
                  </a:txBody>
                  <a:tcPr/>
                </a:tc>
                <a:tc>
                  <a:txBody>
                    <a:bodyPr/>
                    <a:lstStyle/>
                    <a:p>
                      <a:pPr algn="l" rtl="0"/>
                      <a:r>
                        <a:rPr lang="en-US" b="1" dirty="0" smtClean="0"/>
                        <a:t>D_ </a:t>
                      </a:r>
                      <a:endParaRPr lang="he-IL" b="1" dirty="0"/>
                    </a:p>
                  </a:txBody>
                  <a:tcPr/>
                </a:tc>
              </a:tr>
              <a:tr h="370840">
                <a:tc>
                  <a:txBody>
                    <a:bodyPr/>
                    <a:lstStyle/>
                    <a:p>
                      <a:pPr algn="l" rtl="0"/>
                      <a:r>
                        <a:rPr lang="en-US" sz="1200" dirty="0" smtClean="0"/>
                        <a:t>User monitors that track the user action over the user interface, such as, forcing a transaction out of the insufficient funds queue (filed P_USER_STATE_MONITOR </a:t>
                      </a:r>
                      <a:r>
                        <a:rPr lang="en-US" sz="1200" baseline="0" dirty="0" smtClean="0"/>
                        <a:t> with </a:t>
                      </a:r>
                      <a:r>
                        <a:rPr lang="en-US" sz="1200" dirty="0" smtClean="0"/>
                        <a:t>MU_ prefix )</a:t>
                      </a:r>
                    </a:p>
                    <a:p>
                      <a:pPr algn="l" rtl="0"/>
                      <a:r>
                        <a:rPr lang="en-US" sz="1200" dirty="0" smtClean="0"/>
                        <a:t>Workflow monitors – internal monitors in the code that track the transaction processing flow (P_SERVICE_STATE_MONITOR </a:t>
                      </a:r>
                      <a:r>
                        <a:rPr lang="en-US" sz="1200" baseline="0" dirty="0" smtClean="0"/>
                        <a:t> with </a:t>
                      </a:r>
                      <a:r>
                        <a:rPr lang="en-US" sz="1200" dirty="0" smtClean="0"/>
                        <a:t>MF_ prefix )</a:t>
                      </a:r>
                    </a:p>
                    <a:p>
                      <a:pPr algn="l" rtl="0"/>
                      <a:r>
                        <a:rPr lang="en-US" sz="1200" dirty="0" smtClean="0"/>
                        <a:t>Interface monitors that monitor interface interactions (P_INTERFACE_STATE_MONITOR  with MI_ prefix )</a:t>
                      </a:r>
                      <a:endParaRPr lang="he-IL" sz="1200" kern="1200" dirty="0">
                        <a:solidFill>
                          <a:schemeClr val="dk1"/>
                        </a:solidFill>
                        <a:latin typeface="+mn-lt"/>
                        <a:ea typeface="+mn-ea"/>
                        <a:cs typeface="+mn-cs"/>
                      </a:endParaRPr>
                    </a:p>
                  </a:txBody>
                  <a:tcPr/>
                </a:tc>
                <a:tc>
                  <a:txBody>
                    <a:bodyPr/>
                    <a:lstStyle/>
                    <a:p>
                      <a:pPr algn="l" rtl="0"/>
                      <a:r>
                        <a:rPr lang="en-US" sz="1600" dirty="0" smtClean="0"/>
                        <a:t>Monitor User </a:t>
                      </a:r>
                    </a:p>
                    <a:p>
                      <a:pPr algn="l" rtl="0"/>
                      <a:r>
                        <a:rPr lang="en-US" sz="1600" dirty="0" smtClean="0"/>
                        <a:t>Monitor Flow (service) </a:t>
                      </a:r>
                    </a:p>
                    <a:p>
                      <a:pPr algn="l" rtl="0"/>
                      <a:r>
                        <a:rPr lang="en-US" sz="1600" dirty="0" smtClean="0"/>
                        <a:t>Monitor Interface</a:t>
                      </a:r>
                      <a:endParaRPr lang="he-IL" sz="1600" dirty="0"/>
                    </a:p>
                  </a:txBody>
                  <a:tcPr/>
                </a:tc>
                <a:tc>
                  <a:txBody>
                    <a:bodyPr/>
                    <a:lstStyle/>
                    <a:p>
                      <a:pPr algn="l" rtl="0"/>
                      <a:r>
                        <a:rPr lang="en-US" b="1" dirty="0" smtClean="0"/>
                        <a:t>MU </a:t>
                      </a:r>
                    </a:p>
                    <a:p>
                      <a:pPr algn="l" rtl="0"/>
                      <a:r>
                        <a:rPr lang="en-US" b="1" dirty="0" smtClean="0"/>
                        <a:t>MF </a:t>
                      </a:r>
                    </a:p>
                    <a:p>
                      <a:pPr algn="l" rtl="0"/>
                      <a:r>
                        <a:rPr lang="en-US" b="1" dirty="0" smtClean="0"/>
                        <a:t>MI </a:t>
                      </a:r>
                      <a:endParaRPr lang="he-IL" b="1" dirty="0"/>
                    </a:p>
                  </a:txBody>
                  <a:tcPr/>
                </a:tc>
              </a:tr>
            </a:tbl>
          </a:graphicData>
        </a:graphic>
      </p:graphicFrame>
      <p:sp>
        <p:nvSpPr>
          <p:cNvPr id="4" name="Date Placeholder 3"/>
          <p:cNvSpPr>
            <a:spLocks noGrp="1"/>
          </p:cNvSpPr>
          <p:nvPr>
            <p:ph type="dt" sz="half" idx="10"/>
          </p:nvPr>
        </p:nvSpPr>
        <p:spPr/>
        <p:txBody>
          <a:bodyPr/>
          <a:lstStyle/>
          <a:p>
            <a:fld id="{2A4201E0-34F3-46A7-AE44-D99163B13904}" type="datetime4">
              <a:rPr lang="en-GB" smtClean="0"/>
              <a:t>12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10</a:t>
            </a:fld>
            <a:endParaRPr lang="en-GB" dirty="0"/>
          </a:p>
        </p:txBody>
      </p:sp>
    </p:spTree>
    <p:extLst>
      <p:ext uri="{BB962C8B-B14F-4D97-AF65-F5344CB8AC3E}">
        <p14:creationId xmlns:p14="http://schemas.microsoft.com/office/powerpoint/2010/main" val="1292319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Behavior</a:t>
            </a:r>
            <a:endParaRPr lang="en-GB" dirty="0"/>
          </a:p>
        </p:txBody>
      </p:sp>
      <p:sp>
        <p:nvSpPr>
          <p:cNvPr id="4" name="Date Placeholder 3"/>
          <p:cNvSpPr>
            <a:spLocks noGrp="1"/>
          </p:cNvSpPr>
          <p:nvPr>
            <p:ph type="dt" sz="half" idx="10"/>
          </p:nvPr>
        </p:nvSpPr>
        <p:spPr/>
        <p:txBody>
          <a:bodyPr/>
          <a:lstStyle/>
          <a:p>
            <a:fld id="{EF132C05-E887-4B50-8D8B-AC34AF4881EA}" type="datetime4">
              <a:rPr lang="en-GB" smtClean="0"/>
              <a:pPr/>
              <a:t>12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11</a:t>
            </a:fld>
            <a:endParaRPr lang="en-GB" dirty="0"/>
          </a:p>
        </p:txBody>
      </p:sp>
    </p:spTree>
    <p:extLst>
      <p:ext uri="{BB962C8B-B14F-4D97-AF65-F5344CB8AC3E}">
        <p14:creationId xmlns:p14="http://schemas.microsoft.com/office/powerpoint/2010/main" val="152962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1862" b="0" i="0" u="none" strike="noStrike" kern="1200" spc="0" baseline="0">
                <a:solidFill>
                  <a:prstClr val="black">
                    <a:lumMod val="65000"/>
                    <a:lumOff val="35000"/>
                  </a:prstClr>
                </a:solidFill>
                <a:latin typeface="+mn-lt"/>
                <a:ea typeface="+mn-ea"/>
                <a:cs typeface="+mn-cs"/>
              </a:defRPr>
            </a:pPr>
            <a:r>
              <a:rPr lang="en-US" b="1" dirty="0">
                <a:solidFill>
                  <a:schemeClr val="accent1"/>
                </a:solidFill>
              </a:rPr>
              <a:t>Incoming interface type</a:t>
            </a:r>
          </a:p>
          <a:p>
            <a:r>
              <a:rPr lang="en-US" dirty="0" smtClean="0"/>
              <a:t>GPP </a:t>
            </a:r>
            <a:r>
              <a:rPr lang="en-US" dirty="0"/>
              <a:t>functions as the server: it gets the request and returns the response. </a:t>
            </a:r>
            <a:endParaRPr lang="en-US" dirty="0" smtClean="0"/>
          </a:p>
          <a:p>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Outgoing interface type </a:t>
            </a:r>
          </a:p>
          <a:p>
            <a:r>
              <a:rPr lang="en-US" dirty="0" smtClean="0"/>
              <a:t>GPP </a:t>
            </a:r>
            <a:r>
              <a:rPr lang="en-US" dirty="0"/>
              <a:t>functions as the client: it sends the request and may or may not get a response. </a:t>
            </a:r>
            <a:endParaRPr lang="en-US" dirty="0" smtClean="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12</a:t>
            </a:fld>
            <a:endParaRPr lang="en-GB" dirty="0"/>
          </a:p>
        </p:txBody>
      </p:sp>
      <p:sp>
        <p:nvSpPr>
          <p:cNvPr id="11" name="Title 1"/>
          <p:cNvSpPr>
            <a:spLocks noGrp="1"/>
          </p:cNvSpPr>
          <p:nvPr>
            <p:ph type="title"/>
          </p:nvPr>
        </p:nvSpPr>
        <p:spPr>
          <a:xfrm>
            <a:off x="623888" y="175846"/>
            <a:ext cx="9692420" cy="668216"/>
          </a:xfrm>
        </p:spPr>
        <p:txBody>
          <a:bodyPr/>
          <a:lstStyle/>
          <a:p>
            <a:r>
              <a:rPr lang="en-US" dirty="0"/>
              <a:t>Request Direction</a:t>
            </a:r>
            <a:endParaRPr lang="en-GB" dirty="0"/>
          </a:p>
        </p:txBody>
      </p:sp>
      <p:sp>
        <p:nvSpPr>
          <p:cNvPr id="13" name="Rounded Rectangle 12"/>
          <p:cNvSpPr/>
          <p:nvPr/>
        </p:nvSpPr>
        <p:spPr>
          <a:xfrm>
            <a:off x="9175644" y="1998482"/>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0" name="Right Arrow 29"/>
          <p:cNvSpPr/>
          <p:nvPr/>
        </p:nvSpPr>
        <p:spPr>
          <a:xfrm>
            <a:off x="8473433" y="2130458"/>
            <a:ext cx="702210"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1" name="Rounded Rectangle 30"/>
          <p:cNvSpPr/>
          <p:nvPr/>
        </p:nvSpPr>
        <p:spPr>
          <a:xfrm>
            <a:off x="6967892" y="329281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6" name="Right Arrow 35"/>
          <p:cNvSpPr/>
          <p:nvPr/>
        </p:nvSpPr>
        <p:spPr>
          <a:xfrm>
            <a:off x="8870773" y="3445134"/>
            <a:ext cx="563577"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7" name="Rectangle 36"/>
          <p:cNvSpPr/>
          <p:nvPr/>
        </p:nvSpPr>
        <p:spPr>
          <a:xfrm>
            <a:off x="6967892" y="2109917"/>
            <a:ext cx="1505540" cy="369332"/>
          </a:xfrm>
          <a:prstGeom prst="rect">
            <a:avLst/>
          </a:prstGeom>
        </p:spPr>
        <p:txBody>
          <a:bodyPr wrap="none">
            <a:spAutoFit/>
          </a:bodyPr>
          <a:lstStyle/>
          <a:p>
            <a:r>
              <a:rPr lang="en-US" b="1" dirty="0">
                <a:solidFill>
                  <a:schemeClr val="accent1"/>
                </a:solidFill>
              </a:rPr>
              <a:t>‘I’</a:t>
            </a:r>
            <a:r>
              <a:rPr lang="en-US" dirty="0"/>
              <a:t> </a:t>
            </a:r>
            <a:r>
              <a:rPr lang="en-US" dirty="0" smtClean="0"/>
              <a:t>- incoming</a:t>
            </a:r>
            <a:endParaRPr lang="he-IL" dirty="0"/>
          </a:p>
        </p:txBody>
      </p:sp>
      <p:sp>
        <p:nvSpPr>
          <p:cNvPr id="38" name="Rectangle 37"/>
          <p:cNvSpPr/>
          <p:nvPr/>
        </p:nvSpPr>
        <p:spPr>
          <a:xfrm>
            <a:off x="9434350" y="3419219"/>
            <a:ext cx="1582484" cy="369332"/>
          </a:xfrm>
          <a:prstGeom prst="rect">
            <a:avLst/>
          </a:prstGeom>
        </p:spPr>
        <p:txBody>
          <a:bodyPr wrap="none">
            <a:spAutoFit/>
          </a:bodyPr>
          <a:lstStyle/>
          <a:p>
            <a:r>
              <a:rPr lang="en-US" b="1" dirty="0">
                <a:solidFill>
                  <a:schemeClr val="accent1"/>
                </a:solidFill>
              </a:rPr>
              <a:t>‘O’</a:t>
            </a:r>
            <a:r>
              <a:rPr lang="en-US" dirty="0"/>
              <a:t> </a:t>
            </a:r>
            <a:r>
              <a:rPr lang="en-US" dirty="0" smtClean="0"/>
              <a:t>- outgoing</a:t>
            </a:r>
            <a:endParaRPr lang="he-IL" dirty="0"/>
          </a:p>
        </p:txBody>
      </p:sp>
    </p:spTree>
    <p:extLst>
      <p:ext uri="{BB962C8B-B14F-4D97-AF65-F5344CB8AC3E}">
        <p14:creationId xmlns:p14="http://schemas.microsoft.com/office/powerpoint/2010/main" val="410139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Synchronous </a:t>
            </a:r>
            <a:r>
              <a:rPr lang="en-US" sz="1862" b="1" dirty="0">
                <a:solidFill>
                  <a:schemeClr val="accent1"/>
                </a:solidFill>
              </a:rPr>
              <a:t>model </a:t>
            </a:r>
          </a:p>
          <a:p>
            <a:r>
              <a:rPr lang="en-US" dirty="0" smtClean="0"/>
              <a:t>Valid </a:t>
            </a:r>
            <a:r>
              <a:rPr lang="en-US" dirty="0"/>
              <a:t>for incoming and outgoing types. GPP waits for a response before continuing the flow. </a:t>
            </a:r>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Asynchronous model</a:t>
            </a:r>
          </a:p>
          <a:p>
            <a:r>
              <a:rPr lang="en-US" dirty="0" smtClean="0"/>
              <a:t>GPP </a:t>
            </a:r>
            <a:r>
              <a:rPr lang="en-US" dirty="0"/>
              <a:t>parks the payment in a certain ‘Wait status’, as defined in the interface metadata. When a response is accepted, flow continues</a:t>
            </a:r>
            <a:r>
              <a:rPr lang="en-US" dirty="0" smtClean="0"/>
              <a:t>.</a:t>
            </a:r>
          </a:p>
          <a:p>
            <a:r>
              <a:rPr lang="en-US" dirty="0">
                <a:solidFill>
                  <a:schemeClr val="accent1"/>
                </a:solidFill>
              </a:rPr>
              <a:t>Message Wait Status </a:t>
            </a:r>
            <a:r>
              <a:rPr lang="en-US" dirty="0" smtClean="0"/>
              <a:t>is status </a:t>
            </a:r>
            <a:r>
              <a:rPr lang="en-US" dirty="0"/>
              <a:t>in which the message is parked while waiting for the response. </a:t>
            </a:r>
            <a:endParaRPr lang="en-GB" dirty="0" smtClean="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13</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Interface model</a:t>
            </a:r>
            <a:endParaRPr lang="en-GB" dirty="0"/>
          </a:p>
        </p:txBody>
      </p:sp>
      <p:cxnSp>
        <p:nvCxnSpPr>
          <p:cNvPr id="17" name="Straight Connector 16"/>
          <p:cNvCxnSpPr/>
          <p:nvPr/>
        </p:nvCxnSpPr>
        <p:spPr>
          <a:xfrm>
            <a:off x="11062337" y="1972398"/>
            <a:ext cx="0" cy="883924"/>
          </a:xfrm>
          <a:prstGeom prst="line">
            <a:avLst/>
          </a:prstGeom>
          <a:ln w="25400" cmpd="sng">
            <a:prstDash val="sysDas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9293461" y="2471996"/>
            <a:ext cx="1768876" cy="1885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9293461" y="3332738"/>
            <a:ext cx="1768876" cy="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9293461" y="3396853"/>
            <a:ext cx="1768876" cy="18854"/>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9293461" y="3774863"/>
            <a:ext cx="1768876" cy="1885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914296" y="3459899"/>
            <a:ext cx="505685" cy="245096"/>
          </a:xfrm>
          <a:prstGeom prst="rect">
            <a:avLst/>
          </a:prstGeom>
          <a:noFill/>
        </p:spPr>
        <p:txBody>
          <a:bodyPr wrap="square" lIns="0" tIns="0" rIns="0" bIns="0" rtlCol="1">
            <a:noAutofit/>
          </a:bodyPr>
          <a:lstStyle/>
          <a:p>
            <a:pPr algn="ctr"/>
            <a:r>
              <a:rPr lang="en-US" sz="1400" b="1" i="1" dirty="0" smtClean="0">
                <a:solidFill>
                  <a:schemeClr val="accent1"/>
                </a:solidFill>
              </a:rPr>
              <a:t>wait</a:t>
            </a:r>
            <a:endParaRPr lang="he-IL" sz="1400" b="1" i="1" dirty="0" err="1" smtClean="0">
              <a:solidFill>
                <a:schemeClr val="accent1"/>
              </a:solidFill>
            </a:endParaRPr>
          </a:p>
        </p:txBody>
      </p:sp>
      <p:sp>
        <p:nvSpPr>
          <p:cNvPr id="32" name="Rounded Rectangle 31"/>
          <p:cNvSpPr/>
          <p:nvPr/>
        </p:nvSpPr>
        <p:spPr>
          <a:xfrm>
            <a:off x="7398672" y="2093848"/>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3" name="Rounded Rectangle 32"/>
          <p:cNvSpPr/>
          <p:nvPr/>
        </p:nvSpPr>
        <p:spPr>
          <a:xfrm>
            <a:off x="7369060" y="3233028"/>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34" name="Straight Arrow Connector 33"/>
          <p:cNvCxnSpPr/>
          <p:nvPr/>
        </p:nvCxnSpPr>
        <p:spPr>
          <a:xfrm flipH="1" flipV="1">
            <a:off x="9301555" y="2312656"/>
            <a:ext cx="1768876" cy="18854"/>
          </a:xfrm>
          <a:prstGeom prst="straightConnector1">
            <a:avLst/>
          </a:prstGeom>
          <a:ln>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1070431" y="3111577"/>
            <a:ext cx="0" cy="883924"/>
          </a:xfrm>
          <a:prstGeom prst="line">
            <a:avLst/>
          </a:prstGeom>
          <a:ln w="25400" cmpd="sng">
            <a:prstDash val="sysDash"/>
          </a:ln>
        </p:spPr>
        <p:style>
          <a:lnRef idx="1">
            <a:schemeClr val="accent1"/>
          </a:lnRef>
          <a:fillRef idx="0">
            <a:schemeClr val="accent1"/>
          </a:fillRef>
          <a:effectRef idx="0">
            <a:schemeClr val="accent1"/>
          </a:effectRef>
          <a:fontRef idx="minor">
            <a:schemeClr val="tx1"/>
          </a:fontRef>
        </p:style>
      </p:cxnSp>
      <p:sp>
        <p:nvSpPr>
          <p:cNvPr id="20" name="Text Placeholder 3"/>
          <p:cNvSpPr>
            <a:spLocks noGrp="1"/>
          </p:cNvSpPr>
          <p:nvPr>
            <p:ph type="body" sz="quarter" idx="13"/>
          </p:nvPr>
        </p:nvSpPr>
        <p:spPr>
          <a:xfrm>
            <a:off x="623888" y="928318"/>
            <a:ext cx="9692420" cy="268922"/>
          </a:xfrm>
        </p:spPr>
        <p:txBody>
          <a:bodyPr/>
          <a:lstStyle/>
          <a:p>
            <a:r>
              <a:rPr lang="en-US" dirty="0"/>
              <a:t>Wait Behavior</a:t>
            </a:r>
            <a:endParaRPr lang="en-GB" dirty="0"/>
          </a:p>
        </p:txBody>
      </p:sp>
    </p:spTree>
    <p:extLst>
      <p:ext uri="{BB962C8B-B14F-4D97-AF65-F5344CB8AC3E}">
        <p14:creationId xmlns:p14="http://schemas.microsoft.com/office/powerpoint/2010/main" val="70729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604264"/>
            <a:ext cx="5364163" cy="4563550"/>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b="1" dirty="0" smtClean="0">
                <a:solidFill>
                  <a:schemeClr val="accent1"/>
                </a:solidFill>
              </a:rPr>
              <a:t>Active status</a:t>
            </a:r>
            <a:endParaRPr lang="en-US" b="1" dirty="0">
              <a:solidFill>
                <a:schemeClr val="accent1"/>
              </a:solidFill>
            </a:endParaRPr>
          </a:p>
          <a:p>
            <a:r>
              <a:rPr lang="en-US" dirty="0" smtClean="0"/>
              <a:t>GPP communicate thru the interface. This is the default status.</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Not active status</a:t>
            </a:r>
            <a:endParaRPr lang="en-US" sz="1862" b="1" dirty="0">
              <a:solidFill>
                <a:schemeClr val="accent1"/>
              </a:solidFill>
            </a:endParaRPr>
          </a:p>
          <a:p>
            <a:r>
              <a:rPr lang="en-US" dirty="0" smtClean="0"/>
              <a:t>GPP does not communicate thru the interface</a:t>
            </a:r>
            <a:r>
              <a:rPr lang="en-US" dirty="0"/>
              <a:t>. </a:t>
            </a:r>
            <a:r>
              <a:rPr lang="en-US" dirty="0" smtClean="0"/>
              <a:t>Status </a:t>
            </a:r>
            <a:r>
              <a:rPr lang="en-US" dirty="0"/>
              <a:t>is set automatically, </a:t>
            </a:r>
            <a:r>
              <a:rPr lang="en-US" dirty="0" smtClean="0"/>
              <a:t>when </a:t>
            </a:r>
            <a:r>
              <a:rPr lang="en-US" dirty="0"/>
              <a:t>GPP identifies that there is a problem in communicating with the interface. </a:t>
            </a:r>
            <a:endParaRPr lang="en-US" dirty="0" smtClean="0"/>
          </a:p>
          <a:p>
            <a:r>
              <a:rPr lang="en-US" sz="1862" b="1" dirty="0">
                <a:solidFill>
                  <a:schemeClr val="accent1"/>
                </a:solidFill>
              </a:rPr>
              <a:t>Stop After </a:t>
            </a:r>
            <a:r>
              <a:rPr lang="en-US" sz="1862" b="1" dirty="0" smtClean="0">
                <a:solidFill>
                  <a:schemeClr val="accent1"/>
                </a:solidFill>
              </a:rPr>
              <a:t>Connectivity Exception</a:t>
            </a:r>
            <a:endParaRPr lang="en-US" sz="1862" b="1" dirty="0">
              <a:solidFill>
                <a:schemeClr val="accent1"/>
              </a:solidFill>
            </a:endParaRPr>
          </a:p>
          <a:p>
            <a:r>
              <a:rPr lang="en-US" dirty="0" smtClean="0"/>
              <a:t>Number </a:t>
            </a:r>
            <a:r>
              <a:rPr lang="en-US" dirty="0"/>
              <a:t>of consecutive request transmission exceptions after which the interface is marked as inactive.</a:t>
            </a:r>
            <a:endParaRPr lang="en-US" dirty="0" smtClean="0"/>
          </a:p>
          <a:p>
            <a:endParaRPr lang="en-US" sz="1400" i="1" dirty="0" smtClean="0"/>
          </a:p>
          <a:p>
            <a:r>
              <a:rPr lang="en-US" sz="1400" i="1" dirty="0" smtClean="0"/>
              <a:t>Note: </a:t>
            </a:r>
            <a:r>
              <a:rPr lang="en-US" sz="1400" dirty="0" smtClean="0"/>
              <a:t>Switch to active is </a:t>
            </a:r>
            <a:r>
              <a:rPr lang="en-US" sz="1400" dirty="0"/>
              <a:t>done manually by a GPP </a:t>
            </a:r>
            <a:r>
              <a:rPr lang="en-US" sz="1400" dirty="0" smtClean="0"/>
              <a:t>user. </a:t>
            </a:r>
          </a:p>
          <a:p>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14</a:t>
            </a:fld>
            <a:endParaRPr lang="en-GB" dirty="0"/>
          </a:p>
        </p:txBody>
      </p:sp>
      <p:sp>
        <p:nvSpPr>
          <p:cNvPr id="11" name="Title 1"/>
          <p:cNvSpPr>
            <a:spLocks noGrp="1"/>
          </p:cNvSpPr>
          <p:nvPr>
            <p:ph type="title"/>
          </p:nvPr>
        </p:nvSpPr>
        <p:spPr>
          <a:xfrm>
            <a:off x="623888" y="175846"/>
            <a:ext cx="9692420" cy="668216"/>
          </a:xfrm>
        </p:spPr>
        <p:txBody>
          <a:bodyPr/>
          <a:lstStyle/>
          <a:p>
            <a:r>
              <a:rPr lang="en-US" dirty="0"/>
              <a:t>Interface Status</a:t>
            </a:r>
            <a:endParaRPr lang="en-GB" dirty="0"/>
          </a:p>
        </p:txBody>
      </p:sp>
      <p:sp>
        <p:nvSpPr>
          <p:cNvPr id="13" name="Rounded Rectangle 12"/>
          <p:cNvSpPr/>
          <p:nvPr/>
        </p:nvSpPr>
        <p:spPr>
          <a:xfrm>
            <a:off x="9175642" y="2678920"/>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0" name="Right Arrow 29"/>
          <p:cNvSpPr/>
          <p:nvPr/>
        </p:nvSpPr>
        <p:spPr>
          <a:xfrm>
            <a:off x="8380427" y="2810896"/>
            <a:ext cx="795213"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7" name="Rectangle 36"/>
          <p:cNvSpPr/>
          <p:nvPr/>
        </p:nvSpPr>
        <p:spPr>
          <a:xfrm>
            <a:off x="7280855" y="2800625"/>
            <a:ext cx="1031051" cy="369332"/>
          </a:xfrm>
          <a:prstGeom prst="rect">
            <a:avLst/>
          </a:prstGeom>
        </p:spPr>
        <p:txBody>
          <a:bodyPr wrap="none">
            <a:spAutoFit/>
          </a:bodyPr>
          <a:lstStyle/>
          <a:p>
            <a:r>
              <a:rPr lang="en-US" b="1" dirty="0" smtClean="0">
                <a:solidFill>
                  <a:schemeClr val="accent1"/>
                </a:solidFill>
              </a:rPr>
              <a:t>ACTIVE</a:t>
            </a:r>
            <a:endParaRPr lang="he-IL" b="1" dirty="0">
              <a:solidFill>
                <a:schemeClr val="accent1"/>
              </a:solidFill>
            </a:endParaRPr>
          </a:p>
        </p:txBody>
      </p:sp>
      <p:sp>
        <p:nvSpPr>
          <p:cNvPr id="38" name="Rectangle 37"/>
          <p:cNvSpPr/>
          <p:nvPr/>
        </p:nvSpPr>
        <p:spPr>
          <a:xfrm>
            <a:off x="6682527" y="4150457"/>
            <a:ext cx="1697901" cy="369332"/>
          </a:xfrm>
          <a:prstGeom prst="rect">
            <a:avLst/>
          </a:prstGeom>
        </p:spPr>
        <p:txBody>
          <a:bodyPr wrap="none">
            <a:spAutoFit/>
          </a:bodyPr>
          <a:lstStyle/>
          <a:p>
            <a:r>
              <a:rPr lang="en-US" b="1" dirty="0" smtClean="0">
                <a:solidFill>
                  <a:schemeClr val="accent1"/>
                </a:solidFill>
              </a:rPr>
              <a:t>NOT_ACTIVE</a:t>
            </a:r>
            <a:endParaRPr lang="he-IL" b="1" dirty="0">
              <a:solidFill>
                <a:schemeClr val="accent1"/>
              </a:solidFill>
            </a:endParaRPr>
          </a:p>
        </p:txBody>
      </p:sp>
      <p:sp>
        <p:nvSpPr>
          <p:cNvPr id="12" name="Rounded Rectangle 11"/>
          <p:cNvSpPr/>
          <p:nvPr/>
        </p:nvSpPr>
        <p:spPr>
          <a:xfrm>
            <a:off x="9175644" y="4039022"/>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4" name="Right Arrow 13"/>
          <p:cNvSpPr/>
          <p:nvPr/>
        </p:nvSpPr>
        <p:spPr>
          <a:xfrm>
            <a:off x="8380429" y="4170998"/>
            <a:ext cx="795213" cy="348791"/>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2" name="Multiply 1"/>
          <p:cNvSpPr/>
          <p:nvPr/>
        </p:nvSpPr>
        <p:spPr>
          <a:xfrm>
            <a:off x="8446418" y="4039022"/>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Tree>
    <p:extLst>
      <p:ext uri="{BB962C8B-B14F-4D97-AF65-F5344CB8AC3E}">
        <p14:creationId xmlns:p14="http://schemas.microsoft.com/office/powerpoint/2010/main" val="171287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519079"/>
            <a:ext cx="6378311" cy="5110992"/>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STOP_UNTIL_ACTIVE</a:t>
            </a:r>
            <a:r>
              <a:rPr lang="en-US" dirty="0"/>
              <a:t> </a:t>
            </a:r>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600" dirty="0" smtClean="0"/>
              <a:t>Do </a:t>
            </a:r>
            <a:r>
              <a:rPr lang="en-US" sz="1600" dirty="0"/>
              <a:t>not create a request, stop the flow, and change the payment message status as defined in the ‘Message Stop Status.’ </a:t>
            </a:r>
            <a:r>
              <a:rPr lang="en-US" sz="1600" dirty="0" smtClean="0"/>
              <a:t>Send request when reactivated. </a:t>
            </a:r>
            <a:r>
              <a:rPr lang="en-US" sz="1400" dirty="0">
                <a:solidFill>
                  <a:schemeClr val="accent2"/>
                </a:solidFill>
              </a:rPr>
              <a:t>Example is ‘Account Lookup’ for posting interface.</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STORE</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Creates the request and saves it </a:t>
            </a:r>
            <a:r>
              <a:rPr lang="en-US" sz="1600" dirty="0" smtClean="0">
                <a:solidFill>
                  <a:prstClr val="black">
                    <a:lumMod val="65000"/>
                    <a:lumOff val="35000"/>
                  </a:prstClr>
                </a:solidFill>
              </a:rPr>
              <a:t>in database, </a:t>
            </a:r>
            <a:r>
              <a:rPr lang="en-US" sz="1600" dirty="0">
                <a:solidFill>
                  <a:prstClr val="black">
                    <a:lumMod val="65000"/>
                    <a:lumOff val="35000"/>
                  </a:prstClr>
                </a:solidFill>
              </a:rPr>
              <a:t>payment message continues with the flow. </a:t>
            </a:r>
            <a:r>
              <a:rPr lang="en-US" sz="1600" dirty="0"/>
              <a:t>Send request when reactivated. </a:t>
            </a:r>
            <a:r>
              <a:rPr lang="en-US" sz="1400" dirty="0" smtClean="0">
                <a:solidFill>
                  <a:schemeClr val="accent2"/>
                </a:solidFill>
              </a:rPr>
              <a:t>Example is </a:t>
            </a:r>
            <a:r>
              <a:rPr lang="en-US" sz="1400" dirty="0">
                <a:solidFill>
                  <a:schemeClr val="accent2"/>
                </a:solidFill>
              </a:rPr>
              <a:t>‘Stop Posting’ for the posting </a:t>
            </a:r>
            <a:r>
              <a:rPr lang="en-US" sz="1400" dirty="0" smtClean="0">
                <a:solidFill>
                  <a:schemeClr val="accent2"/>
                </a:solidFill>
              </a:rPr>
              <a:t>interface.</a:t>
            </a:r>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SKIP</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Payment message continues with the flow and system does not create or send a request. </a:t>
            </a:r>
            <a:r>
              <a:rPr lang="en-US" sz="1400" dirty="0">
                <a:solidFill>
                  <a:schemeClr val="accent2"/>
                </a:solidFill>
              </a:rPr>
              <a:t>Example </a:t>
            </a:r>
            <a:r>
              <a:rPr lang="en-US" sz="1400" dirty="0" smtClean="0">
                <a:solidFill>
                  <a:schemeClr val="accent2"/>
                </a:solidFill>
              </a:rPr>
              <a:t>is ‘</a:t>
            </a:r>
            <a:r>
              <a:rPr lang="en-US" sz="1400" dirty="0">
                <a:solidFill>
                  <a:schemeClr val="accent2"/>
                </a:solidFill>
              </a:rPr>
              <a:t>Sanctions Checking’ for posting interface.</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PERMANENT_STOP</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Stop the flow and change the message status as defined in the ‘</a:t>
            </a:r>
            <a:r>
              <a:rPr lang="en-US" sz="1600" dirty="0">
                <a:solidFill>
                  <a:schemeClr val="accent1"/>
                </a:solidFill>
              </a:rPr>
              <a:t>Message Stop Status</a:t>
            </a:r>
            <a:r>
              <a:rPr lang="en-US" sz="1600" dirty="0">
                <a:solidFill>
                  <a:prstClr val="black">
                    <a:lumMod val="65000"/>
                    <a:lumOff val="35000"/>
                  </a:prstClr>
                </a:solidFill>
              </a:rPr>
              <a:t>’, no request is created. </a:t>
            </a:r>
            <a:r>
              <a:rPr lang="en-US" sz="1600" dirty="0" smtClean="0">
                <a:solidFill>
                  <a:prstClr val="black">
                    <a:lumMod val="65000"/>
                    <a:lumOff val="35000"/>
                  </a:prstClr>
                </a:solidFill>
              </a:rPr>
              <a:t>Does not send request when reactivated.</a:t>
            </a:r>
            <a:endParaRPr lang="en-US" sz="1400" i="1" dirty="0" smtClean="0"/>
          </a:p>
          <a:p>
            <a:r>
              <a:rPr lang="en-US" sz="1400" i="1" dirty="0" smtClean="0"/>
              <a:t>Note: </a:t>
            </a:r>
            <a:r>
              <a:rPr lang="en-US" sz="1400" dirty="0"/>
              <a:t>Only one inactive behavior type can be applied per interface. </a:t>
            </a:r>
            <a:endParaRPr lang="en-US" sz="1400" dirty="0" smtClean="0"/>
          </a:p>
          <a:p>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15</a:t>
            </a:fld>
            <a:endParaRPr lang="en-GB" dirty="0"/>
          </a:p>
        </p:txBody>
      </p:sp>
      <p:sp>
        <p:nvSpPr>
          <p:cNvPr id="11" name="Title 1"/>
          <p:cNvSpPr>
            <a:spLocks noGrp="1"/>
          </p:cNvSpPr>
          <p:nvPr>
            <p:ph type="title"/>
          </p:nvPr>
        </p:nvSpPr>
        <p:spPr>
          <a:xfrm>
            <a:off x="623888" y="175846"/>
            <a:ext cx="9692420" cy="668216"/>
          </a:xfrm>
        </p:spPr>
        <p:txBody>
          <a:bodyPr/>
          <a:lstStyle/>
          <a:p>
            <a:r>
              <a:rPr lang="en-US" dirty="0"/>
              <a:t>Contingency Mode</a:t>
            </a:r>
            <a:endParaRPr lang="en-GB" dirty="0"/>
          </a:p>
        </p:txBody>
      </p:sp>
      <p:sp>
        <p:nvSpPr>
          <p:cNvPr id="30" name="Right Arrow 29"/>
          <p:cNvSpPr/>
          <p:nvPr/>
        </p:nvSpPr>
        <p:spPr>
          <a:xfrm rot="10800000">
            <a:off x="8900776" y="3393306"/>
            <a:ext cx="795213" cy="348791"/>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8" name="Rectangle 37"/>
          <p:cNvSpPr/>
          <p:nvPr/>
        </p:nvSpPr>
        <p:spPr>
          <a:xfrm>
            <a:off x="7285003" y="3050927"/>
            <a:ext cx="1697901" cy="369332"/>
          </a:xfrm>
          <a:prstGeom prst="rect">
            <a:avLst/>
          </a:prstGeom>
        </p:spPr>
        <p:txBody>
          <a:bodyPr wrap="none">
            <a:spAutoFit/>
          </a:bodyPr>
          <a:lstStyle/>
          <a:p>
            <a:r>
              <a:rPr lang="en-US" b="1" dirty="0" smtClean="0">
                <a:solidFill>
                  <a:schemeClr val="accent1"/>
                </a:solidFill>
              </a:rPr>
              <a:t>NOT_ACTIVE</a:t>
            </a:r>
            <a:endParaRPr lang="he-IL" b="1" dirty="0">
              <a:solidFill>
                <a:schemeClr val="accent1"/>
              </a:solidFill>
            </a:endParaRPr>
          </a:p>
        </p:txBody>
      </p:sp>
      <p:sp>
        <p:nvSpPr>
          <p:cNvPr id="12" name="Rounded Rectangle 11"/>
          <p:cNvSpPr/>
          <p:nvPr/>
        </p:nvSpPr>
        <p:spPr>
          <a:xfrm>
            <a:off x="9820412" y="2655477"/>
            <a:ext cx="1894787" cy="1419098"/>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4" name="Right Arrow 13"/>
          <p:cNvSpPr/>
          <p:nvPr/>
        </p:nvSpPr>
        <p:spPr>
          <a:xfrm>
            <a:off x="9010345" y="2787453"/>
            <a:ext cx="795213" cy="348791"/>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2" name="Multiply 1"/>
          <p:cNvSpPr/>
          <p:nvPr/>
        </p:nvSpPr>
        <p:spPr>
          <a:xfrm>
            <a:off x="9081566" y="2623752"/>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15" name="Multiply 14"/>
          <p:cNvSpPr/>
          <p:nvPr/>
        </p:nvSpPr>
        <p:spPr>
          <a:xfrm>
            <a:off x="9077788" y="3247189"/>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cxnSp>
        <p:nvCxnSpPr>
          <p:cNvPr id="7" name="Straight Arrow Connector 6"/>
          <p:cNvCxnSpPr/>
          <p:nvPr/>
        </p:nvCxnSpPr>
        <p:spPr>
          <a:xfrm>
            <a:off x="9360592" y="3888212"/>
            <a:ext cx="0" cy="874520"/>
          </a:xfrm>
          <a:prstGeom prst="straightConnector1">
            <a:avLst/>
          </a:prstGeom>
          <a:ln w="25400"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Flowchart: Magnetic Disk 7"/>
          <p:cNvSpPr/>
          <p:nvPr/>
        </p:nvSpPr>
        <p:spPr>
          <a:xfrm>
            <a:off x="9115607" y="4872587"/>
            <a:ext cx="489969" cy="612742"/>
          </a:xfrm>
          <a:prstGeom prst="flowChartMagneticDisk">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9" name="Rectangle 8"/>
          <p:cNvSpPr/>
          <p:nvPr/>
        </p:nvSpPr>
        <p:spPr>
          <a:xfrm>
            <a:off x="7705206" y="5627125"/>
            <a:ext cx="3876382" cy="307777"/>
          </a:xfrm>
          <a:prstGeom prst="rect">
            <a:avLst/>
          </a:prstGeom>
        </p:spPr>
        <p:txBody>
          <a:bodyPr wrap="none">
            <a:spAutoFit/>
          </a:bodyPr>
          <a:lstStyle/>
          <a:p>
            <a:r>
              <a:rPr lang="en-US" sz="1400" dirty="0">
                <a:solidFill>
                  <a:prstClr val="black">
                    <a:lumMod val="65000"/>
                    <a:lumOff val="35000"/>
                  </a:prstClr>
                </a:solidFill>
              </a:rPr>
              <a:t>MESSAGE_EXTERNAL_INTERACTION table</a:t>
            </a:r>
            <a:endParaRPr lang="he-IL" sz="1400" dirty="0"/>
          </a:p>
        </p:txBody>
      </p:sp>
      <p:sp>
        <p:nvSpPr>
          <p:cNvPr id="18" name="Text Placeholder 3"/>
          <p:cNvSpPr>
            <a:spLocks noGrp="1"/>
          </p:cNvSpPr>
          <p:nvPr>
            <p:ph type="body" sz="quarter" idx="13"/>
          </p:nvPr>
        </p:nvSpPr>
        <p:spPr>
          <a:xfrm>
            <a:off x="623888" y="928318"/>
            <a:ext cx="9692420" cy="268922"/>
          </a:xfrm>
        </p:spPr>
        <p:txBody>
          <a:bodyPr/>
          <a:lstStyle/>
          <a:p>
            <a:r>
              <a:rPr lang="en-GB" dirty="0" smtClean="0"/>
              <a:t>Not Active behaviour</a:t>
            </a:r>
            <a:endParaRPr lang="en-GB" dirty="0"/>
          </a:p>
        </p:txBody>
      </p:sp>
    </p:spTree>
    <p:extLst>
      <p:ext uri="{BB962C8B-B14F-4D97-AF65-F5344CB8AC3E}">
        <p14:creationId xmlns:p14="http://schemas.microsoft.com/office/powerpoint/2010/main" val="382210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2063616"/>
            <a:ext cx="5812901" cy="4054380"/>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dirty="0" smtClean="0"/>
              <a:t>This </a:t>
            </a:r>
            <a:r>
              <a:rPr lang="en-US" sz="1862" dirty="0"/>
              <a:t>monitor defines the interface status per payment message. </a:t>
            </a:r>
            <a:endParaRPr lang="en-US" sz="1862" dirty="0" smtClean="0"/>
          </a:p>
          <a:p>
            <a:pPr>
              <a:defRPr sz="1862" b="0" i="0" u="none" strike="noStrike" kern="1200" spc="0" baseline="0">
                <a:solidFill>
                  <a:prstClr val="black">
                    <a:lumMod val="65000"/>
                    <a:lumOff val="35000"/>
                  </a:prstClr>
                </a:solidFill>
                <a:latin typeface="+mn-lt"/>
                <a:ea typeface="+mn-ea"/>
                <a:cs typeface="+mn-cs"/>
              </a:defRPr>
            </a:pPr>
            <a:r>
              <a:rPr lang="en-US" sz="1862" dirty="0" smtClean="0"/>
              <a:t>Examples </a:t>
            </a:r>
            <a:r>
              <a:rPr lang="en-US" sz="1862" dirty="0"/>
              <a:t>of possible monitor values: </a:t>
            </a:r>
            <a:endParaRPr lang="en-US" sz="1862" dirty="0" smtClean="0"/>
          </a:p>
          <a:p>
            <a:pPr marL="411163" indent="-411163">
              <a:spcBef>
                <a:spcPts val="1500"/>
              </a:spcBef>
              <a:buSzPct val="150000"/>
              <a:buBlip>
                <a:blip r:embed="rId3"/>
              </a:buBlip>
            </a:pPr>
            <a:r>
              <a:rPr lang="en-US" sz="1600" b="1" dirty="0" smtClean="0">
                <a:solidFill>
                  <a:schemeClr val="accent2"/>
                </a:solidFill>
              </a:rPr>
              <a:t>H -</a:t>
            </a:r>
            <a:r>
              <a:rPr lang="en-US" sz="1600" dirty="0" smtClean="0"/>
              <a:t> </a:t>
            </a:r>
            <a:r>
              <a:rPr lang="en-US" sz="1600" dirty="0"/>
              <a:t>Hold (i.e. when Not Active Behavior is set to ‘STOP’) </a:t>
            </a:r>
          </a:p>
          <a:p>
            <a:pPr marL="411163" indent="-411163">
              <a:spcBef>
                <a:spcPts val="1500"/>
              </a:spcBef>
              <a:buSzPct val="150000"/>
              <a:buBlip>
                <a:blip r:embed="rId3"/>
              </a:buBlip>
            </a:pPr>
            <a:r>
              <a:rPr lang="en-US" sz="1600" b="1" dirty="0" smtClean="0">
                <a:solidFill>
                  <a:schemeClr val="accent2"/>
                </a:solidFill>
              </a:rPr>
              <a:t>W -</a:t>
            </a:r>
            <a:r>
              <a:rPr lang="en-US" sz="1600" dirty="0" smtClean="0"/>
              <a:t> </a:t>
            </a:r>
            <a:r>
              <a:rPr lang="en-US" sz="1600" dirty="0"/>
              <a:t>Wait (i.e. when Not Active Behavior is set to ‘STORE’) </a:t>
            </a:r>
          </a:p>
          <a:p>
            <a:pPr marL="411163" indent="-411163">
              <a:spcBef>
                <a:spcPts val="1500"/>
              </a:spcBef>
              <a:buSzPct val="150000"/>
              <a:buBlip>
                <a:blip r:embed="rId3"/>
              </a:buBlip>
            </a:pPr>
            <a:r>
              <a:rPr lang="en-US" sz="1600" b="1" dirty="0" smtClean="0">
                <a:solidFill>
                  <a:schemeClr val="accent2"/>
                </a:solidFill>
              </a:rPr>
              <a:t>S -</a:t>
            </a:r>
            <a:r>
              <a:rPr lang="en-US" sz="1600" dirty="0" smtClean="0"/>
              <a:t> </a:t>
            </a:r>
            <a:r>
              <a:rPr lang="en-US" sz="1600" dirty="0"/>
              <a:t>Skipped (i.e. when Not Active Behavior is set to ‘SKIP’) </a:t>
            </a:r>
          </a:p>
          <a:p>
            <a:pPr marL="411163" indent="-411163">
              <a:spcBef>
                <a:spcPts val="1500"/>
              </a:spcBef>
              <a:buSzPct val="150000"/>
              <a:buBlip>
                <a:blip r:embed="rId3"/>
              </a:buBlip>
            </a:pPr>
            <a:r>
              <a:rPr lang="en-US" sz="1600" b="1" dirty="0" smtClean="0">
                <a:solidFill>
                  <a:schemeClr val="accent2"/>
                </a:solidFill>
              </a:rPr>
              <a:t>P –</a:t>
            </a:r>
            <a:r>
              <a:rPr lang="en-US" sz="1600" dirty="0" smtClean="0"/>
              <a:t> Processed</a:t>
            </a:r>
          </a:p>
          <a:p>
            <a:pPr marL="411163" indent="-411163">
              <a:spcBef>
                <a:spcPts val="1500"/>
              </a:spcBef>
              <a:buSzPct val="150000"/>
              <a:buBlip>
                <a:blip r:embed="rId3"/>
              </a:buBlip>
            </a:pPr>
            <a:r>
              <a:rPr lang="en-US" sz="1600" b="1" dirty="0">
                <a:solidFill>
                  <a:schemeClr val="accent2"/>
                </a:solidFill>
              </a:rPr>
              <a:t>X –</a:t>
            </a:r>
            <a:r>
              <a:rPr lang="en-US" sz="1600" dirty="0" smtClean="0"/>
              <a:t> default value</a:t>
            </a:r>
          </a:p>
          <a:p>
            <a:pPr>
              <a:spcBef>
                <a:spcPts val="1500"/>
              </a:spcBef>
              <a:buSzPct val="150000"/>
            </a:pP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16</a:t>
            </a:fld>
            <a:endParaRPr lang="en-GB" dirty="0"/>
          </a:p>
        </p:txBody>
      </p:sp>
      <p:sp>
        <p:nvSpPr>
          <p:cNvPr id="11" name="Title 1"/>
          <p:cNvSpPr>
            <a:spLocks noGrp="1"/>
          </p:cNvSpPr>
          <p:nvPr>
            <p:ph type="title"/>
          </p:nvPr>
        </p:nvSpPr>
        <p:spPr>
          <a:xfrm>
            <a:off x="623888" y="175846"/>
            <a:ext cx="9692420" cy="668216"/>
          </a:xfrm>
        </p:spPr>
        <p:txBody>
          <a:bodyPr/>
          <a:lstStyle/>
          <a:p>
            <a:r>
              <a:rPr lang="en-US" dirty="0"/>
              <a:t>Interface Monitor Index</a:t>
            </a:r>
            <a:endParaRPr lang="en-GB" dirty="0"/>
          </a:p>
        </p:txBody>
      </p:sp>
      <p:sp>
        <p:nvSpPr>
          <p:cNvPr id="20" name="Text Placeholder 3"/>
          <p:cNvSpPr>
            <a:spLocks noGrp="1"/>
          </p:cNvSpPr>
          <p:nvPr>
            <p:ph type="body" sz="quarter" idx="13"/>
          </p:nvPr>
        </p:nvSpPr>
        <p:spPr>
          <a:xfrm>
            <a:off x="623888" y="928318"/>
            <a:ext cx="9692420" cy="268922"/>
          </a:xfrm>
        </p:spPr>
        <p:txBody>
          <a:bodyPr/>
          <a:lstStyle/>
          <a:p>
            <a:r>
              <a:rPr lang="en-US" dirty="0" smtClean="0"/>
              <a:t>Track over the interface status</a:t>
            </a:r>
            <a:endParaRPr lang="en-GB" dirty="0"/>
          </a:p>
        </p:txBody>
      </p:sp>
      <p:sp>
        <p:nvSpPr>
          <p:cNvPr id="2" name="TextBox 1"/>
          <p:cNvSpPr txBox="1"/>
          <p:nvPr/>
        </p:nvSpPr>
        <p:spPr>
          <a:xfrm>
            <a:off x="7268066" y="2049692"/>
            <a:ext cx="4609707" cy="2418616"/>
          </a:xfrm>
          <a:prstGeom prst="rect">
            <a:avLst/>
          </a:prstGeom>
          <a:noFill/>
        </p:spPr>
        <p:txBody>
          <a:bodyPr wrap="square" lIns="0" tIns="0" rIns="0" bIns="0" rtlCol="1">
            <a:noAutofit/>
          </a:bodyPr>
          <a:lstStyle/>
          <a:p>
            <a:pPr>
              <a:spcBef>
                <a:spcPts val="1500"/>
              </a:spcBef>
              <a:buSzPct val="150000"/>
            </a:pPr>
            <a:r>
              <a:rPr lang="en-US" i="1" dirty="0" smtClean="0"/>
              <a:t>Database location </a:t>
            </a:r>
            <a:r>
              <a:rPr lang="en-US" sz="1400" b="1" dirty="0" smtClean="0">
                <a:solidFill>
                  <a:schemeClr val="accent2"/>
                </a:solidFill>
              </a:rPr>
              <a:t>MINF.P_INTERFACE_STATE_MONITOR</a:t>
            </a:r>
            <a:r>
              <a:rPr lang="en-US" dirty="0" smtClean="0"/>
              <a:t> </a:t>
            </a:r>
          </a:p>
          <a:p>
            <a:pPr>
              <a:spcBef>
                <a:spcPts val="1500"/>
              </a:spcBef>
              <a:buSzPct val="150000"/>
            </a:pPr>
            <a:endParaRPr lang="en-US" i="1" dirty="0" smtClean="0"/>
          </a:p>
          <a:p>
            <a:pPr>
              <a:spcBef>
                <a:spcPts val="1500"/>
              </a:spcBef>
              <a:buSzPct val="150000"/>
            </a:pPr>
            <a:r>
              <a:rPr lang="en-US" i="1" dirty="0" smtClean="0"/>
              <a:t>Example</a:t>
            </a:r>
            <a:endParaRPr lang="en-US" i="1" dirty="0"/>
          </a:p>
          <a:p>
            <a:pPr>
              <a:spcBef>
                <a:spcPts val="1500"/>
              </a:spcBef>
              <a:buSzPct val="150000"/>
            </a:pPr>
            <a:endParaRPr lang="en-US" i="1" dirty="0" smtClean="0"/>
          </a:p>
          <a:p>
            <a:pPr>
              <a:spcBef>
                <a:spcPts val="1500"/>
              </a:spcBef>
              <a:buSzPct val="150000"/>
            </a:pPr>
            <a:r>
              <a:rPr lang="en-GB" sz="1400" b="1" dirty="0" smtClean="0">
                <a:solidFill>
                  <a:schemeClr val="accent2"/>
                </a:solidFill>
              </a:rPr>
              <a:t>XPXXXXXXXXBBXXXXXPXXXXXXXXXXXXXXXXXXXX</a:t>
            </a:r>
            <a:endParaRPr lang="en-GB" sz="1200" dirty="0">
              <a:solidFill>
                <a:schemeClr val="accent2"/>
              </a:solidFill>
            </a:endParaRPr>
          </a:p>
        </p:txBody>
      </p:sp>
      <p:cxnSp>
        <p:nvCxnSpPr>
          <p:cNvPr id="10" name="Straight Arrow Connector 9"/>
          <p:cNvCxnSpPr/>
          <p:nvPr/>
        </p:nvCxnSpPr>
        <p:spPr>
          <a:xfrm flipV="1">
            <a:off x="7315201" y="4402320"/>
            <a:ext cx="0" cy="339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428322" y="3817858"/>
            <a:ext cx="9426" cy="367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72140" y="3601042"/>
            <a:ext cx="914400" cy="914400"/>
          </a:xfrm>
          <a:prstGeom prst="rect">
            <a:avLst/>
          </a:prstGeom>
          <a:noFill/>
        </p:spPr>
        <p:txBody>
          <a:bodyPr wrap="none" lIns="0" tIns="0" rIns="0" bIns="0" rtlCol="1">
            <a:noAutofit/>
          </a:bodyPr>
          <a:lstStyle/>
          <a:p>
            <a:endParaRPr lang="he-IL" dirty="0" err="1" smtClean="0">
              <a:solidFill>
                <a:schemeClr val="tx2"/>
              </a:solidFill>
            </a:endParaRPr>
          </a:p>
        </p:txBody>
      </p:sp>
      <p:sp>
        <p:nvSpPr>
          <p:cNvPr id="15" name="TextBox 14"/>
          <p:cNvSpPr txBox="1"/>
          <p:nvPr/>
        </p:nvSpPr>
        <p:spPr>
          <a:xfrm>
            <a:off x="7433035" y="3629322"/>
            <a:ext cx="1074655" cy="282804"/>
          </a:xfrm>
          <a:prstGeom prst="rect">
            <a:avLst/>
          </a:prstGeom>
          <a:noFill/>
        </p:spPr>
        <p:txBody>
          <a:bodyPr wrap="square" lIns="0" tIns="0" rIns="0" bIns="0" rtlCol="1">
            <a:noAutofit/>
          </a:bodyPr>
          <a:lstStyle/>
          <a:p>
            <a:r>
              <a:rPr lang="en-US" sz="1200" b="1" dirty="0" smtClean="0">
                <a:solidFill>
                  <a:schemeClr val="accent1"/>
                </a:solidFill>
              </a:rPr>
              <a:t>Posting status</a:t>
            </a:r>
            <a:endParaRPr lang="he-IL" sz="1200" b="1" dirty="0" err="1" smtClean="0">
              <a:solidFill>
                <a:schemeClr val="accent1"/>
              </a:solidFill>
            </a:endParaRPr>
          </a:p>
        </p:txBody>
      </p:sp>
      <p:sp>
        <p:nvSpPr>
          <p:cNvPr id="30" name="TextBox 29"/>
          <p:cNvSpPr txBox="1"/>
          <p:nvPr/>
        </p:nvSpPr>
        <p:spPr>
          <a:xfrm>
            <a:off x="7329340" y="4755825"/>
            <a:ext cx="1178350" cy="282804"/>
          </a:xfrm>
          <a:prstGeom prst="rect">
            <a:avLst/>
          </a:prstGeom>
          <a:noFill/>
        </p:spPr>
        <p:txBody>
          <a:bodyPr wrap="square" lIns="0" tIns="0" rIns="0" bIns="0" rtlCol="1">
            <a:noAutofit/>
          </a:bodyPr>
          <a:lstStyle/>
          <a:p>
            <a:r>
              <a:rPr lang="en-US" sz="1200" b="1" dirty="0" smtClean="0">
                <a:solidFill>
                  <a:schemeClr val="accent1"/>
                </a:solidFill>
              </a:rPr>
              <a:t>Advising status</a:t>
            </a:r>
            <a:endParaRPr lang="he-IL" sz="1200" b="1" dirty="0" err="1" smtClean="0">
              <a:solidFill>
                <a:schemeClr val="accent1"/>
              </a:solidFill>
            </a:endParaRPr>
          </a:p>
        </p:txBody>
      </p:sp>
    </p:spTree>
    <p:extLst>
      <p:ext uri="{BB962C8B-B14F-4D97-AF65-F5344CB8AC3E}">
        <p14:creationId xmlns:p14="http://schemas.microsoft.com/office/powerpoint/2010/main" val="382611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FROM SWIFT to local clearing </a:t>
            </a:r>
            <a:r>
              <a:rPr lang="en-US" dirty="0" err="1" smtClean="0"/>
              <a:t>ack</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17</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a:stCxn id="57" idx="2"/>
            <a:endCxn id="67" idx="0"/>
          </p:cNvCxnSpPr>
          <p:nvPr/>
        </p:nvCxnSpPr>
        <p:spPr>
          <a:xfrm>
            <a:off x="3699523" y="5254884"/>
            <a:ext cx="0" cy="533979"/>
          </a:xfrm>
          <a:prstGeom prst="straightConnector1">
            <a:avLst/>
          </a:prstGeom>
          <a:solidFill>
            <a:schemeClr val="bg2"/>
          </a:solidFill>
          <a:ln>
            <a:solidFill>
              <a:schemeClr val="accent2">
                <a:lumMod val="40000"/>
                <a:lumOff val="60000"/>
                <a:alpha val="44000"/>
              </a:schemeClr>
            </a:solidFill>
          </a:ln>
        </p:spPr>
      </p:cxnSp>
      <p:pic>
        <p:nvPicPr>
          <p:cNvPr id="29" name="Picture 28"/>
          <p:cNvPicPr>
            <a:picLocks noChangeAspect="1"/>
          </p:cNvPicPr>
          <p:nvPr/>
        </p:nvPicPr>
        <p:blipFill>
          <a:blip r:embed="rId3"/>
          <a:stretch>
            <a:fillRect/>
          </a:stretch>
        </p:blipFill>
        <p:spPr>
          <a:xfrm>
            <a:off x="2500452" y="1992181"/>
            <a:ext cx="2876550" cy="1495425"/>
          </a:xfrm>
          <a:prstGeom prst="rect">
            <a:avLst/>
          </a:prstGeom>
          <a:ln w="28575">
            <a:solidFill>
              <a:schemeClr val="accent2"/>
            </a:solidFill>
          </a:ln>
        </p:spPr>
      </p:pic>
      <p:pic>
        <p:nvPicPr>
          <p:cNvPr id="32" name="Picture 31"/>
          <p:cNvPicPr>
            <a:picLocks noChangeAspect="1"/>
          </p:cNvPicPr>
          <p:nvPr/>
        </p:nvPicPr>
        <p:blipFill>
          <a:blip r:embed="rId4"/>
          <a:stretch>
            <a:fillRect/>
          </a:stretch>
        </p:blipFill>
        <p:spPr>
          <a:xfrm>
            <a:off x="2486225" y="4142018"/>
            <a:ext cx="2847975" cy="1533525"/>
          </a:xfrm>
          <a:prstGeom prst="rect">
            <a:avLst/>
          </a:prstGeom>
          <a:ln w="28575">
            <a:solidFill>
              <a:schemeClr val="accent2"/>
            </a:solidFill>
          </a:ln>
        </p:spPr>
      </p:pic>
    </p:spTree>
    <p:extLst>
      <p:ext uri="{BB962C8B-B14F-4D97-AF65-F5344CB8AC3E}">
        <p14:creationId xmlns:p14="http://schemas.microsoft.com/office/powerpoint/2010/main" val="11139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Asynchronous </a:t>
            </a:r>
            <a:r>
              <a:rPr lang="en-US" dirty="0" smtClean="0"/>
              <a:t>model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18</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solidFill>
            <a:schemeClr val="bg2"/>
          </a:solidFill>
          <a:ln>
            <a:solidFill>
              <a:schemeClr val="accent2">
                <a:lumMod val="40000"/>
                <a:lumOff val="60000"/>
                <a:alpha val="44000"/>
              </a:schemeClr>
            </a:solidFill>
          </a:ln>
        </p:spPr>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solidFill>
            <a:schemeClr val="bg2"/>
          </a:solidFill>
          <a:ln>
            <a:solidFill>
              <a:schemeClr val="accent2">
                <a:lumMod val="40000"/>
                <a:lumOff val="60000"/>
                <a:alpha val="44000"/>
              </a:schemeClr>
            </a:solidFill>
          </a:ln>
        </p:spPr>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accent2"/>
          </a:solidFill>
          <a:ln>
            <a:solidFill>
              <a:schemeClr val="accent2">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p:nvPr/>
        </p:nvCxnSpPr>
        <p:spPr>
          <a:xfrm>
            <a:off x="3410140" y="5254883"/>
            <a:ext cx="0" cy="53397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2513087" y="4676847"/>
            <a:ext cx="8467725" cy="533400"/>
          </a:xfrm>
          <a:prstGeom prst="rect">
            <a:avLst/>
          </a:prstGeom>
          <a:ln w="28575">
            <a:solidFill>
              <a:schemeClr val="accent2"/>
            </a:solidFill>
          </a:ln>
        </p:spPr>
      </p:pic>
      <p:sp>
        <p:nvSpPr>
          <p:cNvPr id="39" name="Text Placeholder 3"/>
          <p:cNvSpPr>
            <a:spLocks noGrp="1"/>
          </p:cNvSpPr>
          <p:nvPr>
            <p:ph type="body" sz="quarter" idx="13"/>
          </p:nvPr>
        </p:nvSpPr>
        <p:spPr>
          <a:xfrm>
            <a:off x="623888" y="928317"/>
            <a:ext cx="9692420" cy="687165"/>
          </a:xfrm>
        </p:spPr>
        <p:txBody>
          <a:bodyPr/>
          <a:lstStyle/>
          <a:p>
            <a:r>
              <a:rPr lang="en-US" sz="1800" b="0" dirty="0" smtClean="0"/>
              <a:t>GPP send accounting information  to Accounting Server, route payment message to MP_WAIT status until response will be received. </a:t>
            </a:r>
            <a:endParaRPr lang="en-GB" sz="1800" b="0" dirty="0"/>
          </a:p>
        </p:txBody>
      </p:sp>
    </p:spTree>
    <p:extLst>
      <p:ext uri="{BB962C8B-B14F-4D97-AF65-F5344CB8AC3E}">
        <p14:creationId xmlns:p14="http://schemas.microsoft.com/office/powerpoint/2010/main" val="287915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and Response</a:t>
            </a:r>
            <a:endParaRPr lang="en-GB" dirty="0"/>
          </a:p>
        </p:txBody>
      </p:sp>
      <p:sp>
        <p:nvSpPr>
          <p:cNvPr id="4" name="Date Placeholder 3"/>
          <p:cNvSpPr>
            <a:spLocks noGrp="1"/>
          </p:cNvSpPr>
          <p:nvPr>
            <p:ph type="dt" sz="half" idx="10"/>
          </p:nvPr>
        </p:nvSpPr>
        <p:spPr/>
        <p:txBody>
          <a:bodyPr/>
          <a:lstStyle/>
          <a:p>
            <a:fld id="{EF132C05-E887-4B50-8D8B-AC34AF4881EA}" type="datetime4">
              <a:rPr lang="en-GB" smtClean="0"/>
              <a:pPr/>
              <a:t>12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19</a:t>
            </a:fld>
            <a:endParaRPr lang="en-GB" dirty="0"/>
          </a:p>
        </p:txBody>
      </p:sp>
    </p:spTree>
    <p:extLst>
      <p:ext uri="{BB962C8B-B14F-4D97-AF65-F5344CB8AC3E}">
        <p14:creationId xmlns:p14="http://schemas.microsoft.com/office/powerpoint/2010/main" val="40324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lstStyle/>
          <a:p>
            <a:pPr lvl="0"/>
            <a:r>
              <a:rPr lang="en-US" dirty="0" smtClean="0"/>
              <a:t>Overview</a:t>
            </a:r>
            <a:endParaRPr lang="en-US" dirty="0"/>
          </a:p>
          <a:p>
            <a:pPr lvl="0"/>
            <a:r>
              <a:rPr lang="en-US" dirty="0" smtClean="0"/>
              <a:t>Structure Types</a:t>
            </a:r>
            <a:endParaRPr lang="en-US" dirty="0"/>
          </a:p>
          <a:p>
            <a:pPr lvl="0"/>
            <a:r>
              <a:rPr lang="en-US" dirty="0" smtClean="0"/>
              <a:t>Logical Fields</a:t>
            </a:r>
            <a:endParaRPr lang="en-US" dirty="0"/>
          </a:p>
          <a:p>
            <a:pPr lvl="0"/>
            <a:r>
              <a:rPr lang="en-US" dirty="0" smtClean="0"/>
              <a:t>Payment Data Object (aka PDO)</a:t>
            </a:r>
            <a:endParaRPr lang="en-US" dirty="0"/>
          </a:p>
          <a:p>
            <a:r>
              <a:rPr lang="en-US" dirty="0" smtClean="0"/>
              <a:t>Samples</a:t>
            </a:r>
            <a:endParaRPr lang="en-GB" dirty="0"/>
          </a:p>
        </p:txBody>
      </p:sp>
      <p:sp>
        <p:nvSpPr>
          <p:cNvPr id="4" name="Date Placeholder 3"/>
          <p:cNvSpPr>
            <a:spLocks noGrp="1"/>
          </p:cNvSpPr>
          <p:nvPr>
            <p:ph type="dt" sz="half" idx="10"/>
          </p:nvPr>
        </p:nvSpPr>
        <p:spPr/>
        <p:txBody>
          <a:bodyPr/>
          <a:lstStyle/>
          <a:p>
            <a:fld id="{6096F0BA-ECEE-44D1-ABE9-40C67B221300}" type="datetime4">
              <a:rPr lang="en-GB" smtClean="0"/>
              <a:t>12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2</a:t>
            </a:fld>
            <a:endParaRPr lang="en-GB" dirty="0"/>
          </a:p>
        </p:txBody>
      </p:sp>
    </p:spTree>
    <p:extLst>
      <p:ext uri="{BB962C8B-B14F-4D97-AF65-F5344CB8AC3E}">
        <p14:creationId xmlns:p14="http://schemas.microsoft.com/office/powerpoint/2010/main" val="194346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591551"/>
            <a:ext cx="5812901" cy="4054380"/>
          </a:xfrm>
        </p:spPr>
        <p:txBody>
          <a:bodyPr/>
          <a:lstStyle/>
          <a:p>
            <a:pPr marL="411163" indent="-411163">
              <a:spcBef>
                <a:spcPts val="1500"/>
              </a:spcBef>
              <a:buSzPct val="150000"/>
              <a:buBlip>
                <a:blip r:embed="rId3"/>
              </a:buBlip>
            </a:pPr>
            <a:r>
              <a:rPr lang="en-US" sz="1600" b="1" dirty="0">
                <a:solidFill>
                  <a:schemeClr val="accent2"/>
                </a:solidFill>
              </a:rPr>
              <a:t>MQ -</a:t>
            </a:r>
            <a:r>
              <a:rPr lang="en-US" sz="1600" dirty="0" smtClean="0"/>
              <a:t>  </a:t>
            </a:r>
            <a:r>
              <a:rPr lang="en-US" sz="1600" dirty="0"/>
              <a:t>MQ through </a:t>
            </a:r>
            <a:r>
              <a:rPr lang="en-US" sz="1600" dirty="0" smtClean="0"/>
              <a:t>JMS. </a:t>
            </a:r>
            <a:r>
              <a:rPr lang="en-US" sz="1400" dirty="0" smtClean="0"/>
              <a:t>Support </a:t>
            </a:r>
            <a:r>
              <a:rPr lang="en-US" sz="1400" dirty="0"/>
              <a:t>to BACKOUT queues upon </a:t>
            </a:r>
            <a:r>
              <a:rPr lang="en-US" sz="1400" dirty="0" smtClean="0"/>
              <a:t>failures, depending </a:t>
            </a:r>
            <a:r>
              <a:rPr lang="en-US" sz="1400" dirty="0"/>
              <a:t>upon load on particular channel, number of listeners can be configured.</a:t>
            </a:r>
          </a:p>
          <a:p>
            <a:pPr marL="411163" indent="-411163">
              <a:spcBef>
                <a:spcPts val="1500"/>
              </a:spcBef>
              <a:buSzPct val="150000"/>
              <a:buBlip>
                <a:blip r:embed="rId3"/>
              </a:buBlip>
            </a:pPr>
            <a:r>
              <a:rPr lang="en-US" sz="1600" b="1" dirty="0">
                <a:solidFill>
                  <a:schemeClr val="accent2"/>
                </a:solidFill>
              </a:rPr>
              <a:t>WEB_SERVICE -</a:t>
            </a:r>
            <a:r>
              <a:rPr lang="en-US" sz="1600" dirty="0" smtClean="0"/>
              <a:t> </a:t>
            </a:r>
            <a:r>
              <a:rPr lang="en-US" sz="1600" dirty="0"/>
              <a:t>SOAP over HTTP. </a:t>
            </a:r>
            <a:r>
              <a:rPr lang="en-US" sz="1400" dirty="0"/>
              <a:t>Support for Soap 1.1 and Soap 1.2, security from server side as well as from client side, WS-Security</a:t>
            </a:r>
          </a:p>
          <a:p>
            <a:pPr marL="411163" indent="-411163">
              <a:spcBef>
                <a:spcPts val="1500"/>
              </a:spcBef>
              <a:buSzPct val="150000"/>
              <a:buBlip>
                <a:blip r:embed="rId3"/>
              </a:buBlip>
            </a:pPr>
            <a:r>
              <a:rPr lang="en-US" sz="1600" b="1" dirty="0">
                <a:solidFill>
                  <a:schemeClr val="accent2"/>
                </a:solidFill>
              </a:rPr>
              <a:t>SOAP_JMS -</a:t>
            </a:r>
            <a:r>
              <a:rPr lang="en-US" sz="1600" dirty="0" smtClean="0"/>
              <a:t> </a:t>
            </a:r>
            <a:r>
              <a:rPr lang="en-US" sz="1600" dirty="0"/>
              <a:t>SOAP over JMS </a:t>
            </a:r>
          </a:p>
          <a:p>
            <a:pPr marL="411163" indent="-411163">
              <a:spcBef>
                <a:spcPts val="1500"/>
              </a:spcBef>
              <a:buSzPct val="150000"/>
              <a:buBlip>
                <a:blip r:embed="rId3"/>
              </a:buBlip>
            </a:pPr>
            <a:r>
              <a:rPr lang="en-US" sz="1600" b="1" dirty="0">
                <a:solidFill>
                  <a:schemeClr val="accent2"/>
                </a:solidFill>
              </a:rPr>
              <a:t>FILE -</a:t>
            </a:r>
            <a:r>
              <a:rPr lang="en-US" sz="1600" dirty="0" smtClean="0"/>
              <a:t> </a:t>
            </a:r>
            <a:r>
              <a:rPr lang="en-US" sz="1600" dirty="0"/>
              <a:t>File drop</a:t>
            </a:r>
            <a:endParaRPr lang="en-US" sz="1600" dirty="0" smtClean="0"/>
          </a:p>
          <a:p>
            <a:pPr marL="411163" indent="-411163">
              <a:spcBef>
                <a:spcPts val="1500"/>
              </a:spcBef>
              <a:buSzPct val="150000"/>
              <a:buBlip>
                <a:blip r:embed="rId3"/>
              </a:buBlip>
            </a:pPr>
            <a:r>
              <a:rPr lang="nn-NO" sz="1600" b="1" dirty="0">
                <a:solidFill>
                  <a:schemeClr val="accent2"/>
                </a:solidFill>
              </a:rPr>
              <a:t>MQFTE1 -</a:t>
            </a:r>
            <a:r>
              <a:rPr lang="nn-NO" sz="1600" dirty="0" smtClean="0"/>
              <a:t> </a:t>
            </a:r>
            <a:r>
              <a:rPr lang="nn-NO" sz="1600" dirty="0"/>
              <a:t>File transfer over </a:t>
            </a:r>
            <a:r>
              <a:rPr lang="nn-NO" sz="1600" dirty="0" smtClean="0"/>
              <a:t>MQ. </a:t>
            </a:r>
            <a:r>
              <a:rPr lang="en-US" sz="1400" dirty="0"/>
              <a:t>MQFTE server is required at bank </a:t>
            </a:r>
            <a:r>
              <a:rPr lang="en-US" sz="1400" dirty="0" smtClean="0"/>
              <a:t>side</a:t>
            </a:r>
          </a:p>
          <a:p>
            <a:pPr marL="411163" indent="-411163">
              <a:spcBef>
                <a:spcPts val="1500"/>
              </a:spcBef>
              <a:buSzPct val="150000"/>
              <a:buBlip>
                <a:blip r:embed="rId3"/>
              </a:buBlip>
            </a:pPr>
            <a:r>
              <a:rPr lang="en-US" sz="1600" b="1" dirty="0">
                <a:solidFill>
                  <a:schemeClr val="accent2"/>
                </a:solidFill>
              </a:rPr>
              <a:t>Email -</a:t>
            </a:r>
            <a:r>
              <a:rPr lang="en-US" sz="1400" dirty="0" smtClean="0"/>
              <a:t>  </a:t>
            </a:r>
            <a:r>
              <a:rPr lang="en-US" sz="1600" dirty="0"/>
              <a:t>Message with String attachment</a:t>
            </a:r>
          </a:p>
          <a:p>
            <a:pPr marL="411163" indent="-411163">
              <a:spcBef>
                <a:spcPts val="1500"/>
              </a:spcBef>
              <a:buSzPct val="150000"/>
              <a:buBlip>
                <a:blip r:embed="rId3"/>
              </a:buBlip>
            </a:pPr>
            <a:r>
              <a:rPr lang="en-US" sz="1600" b="1" dirty="0">
                <a:solidFill>
                  <a:schemeClr val="accent2"/>
                </a:solidFill>
              </a:rPr>
              <a:t>SFTP2 -</a:t>
            </a:r>
            <a:r>
              <a:rPr lang="en-US" sz="1400" dirty="0" smtClean="0"/>
              <a:t> </a:t>
            </a:r>
            <a:r>
              <a:rPr lang="en-US" sz="1600" dirty="0"/>
              <a:t>Secure File Transfer</a:t>
            </a:r>
            <a:r>
              <a:rPr lang="en-US" sz="1400" dirty="0"/>
              <a:t>. SFTP server is required at bank side</a:t>
            </a:r>
          </a:p>
          <a:p>
            <a:pPr>
              <a:spcBef>
                <a:spcPts val="1500"/>
              </a:spcBef>
              <a:buSzPct val="150000"/>
            </a:pP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20</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Transport protocol</a:t>
            </a:r>
            <a:endParaRPr lang="en-GB" dirty="0"/>
          </a:p>
        </p:txBody>
      </p:sp>
      <p:sp>
        <p:nvSpPr>
          <p:cNvPr id="31" name="TextBox 30"/>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32" name="Rounded Rectangle 31"/>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3" name="Rounded Rectangle 32"/>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34" name="Straight Arrow Connector 33"/>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4"/>
          <a:stretch>
            <a:fillRect/>
          </a:stretch>
        </p:blipFill>
        <p:spPr>
          <a:xfrm>
            <a:off x="6999880" y="2754457"/>
            <a:ext cx="3080258" cy="492507"/>
          </a:xfrm>
          <a:prstGeom prst="rect">
            <a:avLst/>
          </a:prstGeom>
        </p:spPr>
      </p:pic>
      <p:pic>
        <p:nvPicPr>
          <p:cNvPr id="37" name="Picture 36"/>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289622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Connection Point</a:t>
            </a:r>
            <a:endParaRPr lang="en-GB" dirty="0"/>
          </a:p>
        </p:txBody>
      </p:sp>
      <p:sp>
        <p:nvSpPr>
          <p:cNvPr id="3" name="Content Placeholder 2"/>
          <p:cNvSpPr>
            <a:spLocks noGrp="1"/>
          </p:cNvSpPr>
          <p:nvPr>
            <p:ph idx="1"/>
          </p:nvPr>
        </p:nvSpPr>
        <p:spPr>
          <a:xfrm>
            <a:off x="623888" y="2604665"/>
            <a:ext cx="5364163" cy="2138177"/>
          </a:xfrm>
        </p:spPr>
        <p:txBody>
          <a:bodyPr/>
          <a:lstStyle/>
          <a:p>
            <a:pPr marL="411163" indent="-411163">
              <a:spcBef>
                <a:spcPts val="1500"/>
              </a:spcBef>
              <a:buSzPct val="150000"/>
              <a:buBlip>
                <a:blip r:embed="rId3"/>
              </a:buBlip>
            </a:pPr>
            <a:r>
              <a:rPr lang="en-US" sz="1600" dirty="0"/>
              <a:t>JNDI</a:t>
            </a:r>
            <a:r>
              <a:rPr lang="en-US" sz="1600" dirty="0" smtClean="0"/>
              <a:t> </a:t>
            </a:r>
            <a:r>
              <a:rPr lang="en-US" sz="1600" dirty="0"/>
              <a:t>name for the JMS resource (for </a:t>
            </a:r>
            <a:r>
              <a:rPr lang="en-US" sz="1600" dirty="0">
                <a:solidFill>
                  <a:schemeClr val="accent2"/>
                </a:solidFill>
              </a:rPr>
              <a:t>MQ</a:t>
            </a:r>
            <a:r>
              <a:rPr lang="en-US" sz="1600" dirty="0"/>
              <a:t> or </a:t>
            </a:r>
            <a:r>
              <a:rPr lang="en-US" sz="1600" dirty="0">
                <a:solidFill>
                  <a:schemeClr val="accent2"/>
                </a:solidFill>
              </a:rPr>
              <a:t>SOAP _JMS</a:t>
            </a:r>
            <a:r>
              <a:rPr lang="en-US" sz="1600" dirty="0" smtClean="0"/>
              <a:t>)</a:t>
            </a:r>
            <a:endParaRPr lang="en-US" sz="1400" dirty="0"/>
          </a:p>
          <a:p>
            <a:pPr marL="411163" indent="-411163">
              <a:spcBef>
                <a:spcPts val="1500"/>
              </a:spcBef>
              <a:buSzPct val="150000"/>
              <a:buBlip>
                <a:blip r:embed="rId3"/>
              </a:buBlip>
            </a:pPr>
            <a:r>
              <a:rPr lang="en-US" sz="1600" dirty="0"/>
              <a:t>Queue name (for </a:t>
            </a:r>
            <a:r>
              <a:rPr lang="en-US" sz="1600" dirty="0">
                <a:solidFill>
                  <a:schemeClr val="accent2"/>
                </a:solidFill>
              </a:rPr>
              <a:t>MQ</a:t>
            </a:r>
            <a:r>
              <a:rPr lang="en-US" sz="1600" dirty="0"/>
              <a:t>) </a:t>
            </a:r>
            <a:endParaRPr lang="en-US" sz="1600" dirty="0" smtClean="0"/>
          </a:p>
          <a:p>
            <a:pPr marL="411163" indent="-411163">
              <a:spcBef>
                <a:spcPts val="1500"/>
              </a:spcBef>
              <a:buSzPct val="150000"/>
              <a:buBlip>
                <a:blip r:embed="rId3"/>
              </a:buBlip>
            </a:pPr>
            <a:r>
              <a:rPr lang="en-US" sz="1600" dirty="0"/>
              <a:t>Web service end point (for </a:t>
            </a:r>
            <a:r>
              <a:rPr lang="en-US" sz="1600" dirty="0">
                <a:solidFill>
                  <a:schemeClr val="accent2"/>
                </a:solidFill>
              </a:rPr>
              <a:t>WEB_SERVICE</a:t>
            </a:r>
            <a:r>
              <a:rPr lang="en-US" sz="1600" dirty="0"/>
              <a:t> and </a:t>
            </a:r>
            <a:r>
              <a:rPr lang="en-US" sz="1600" dirty="0">
                <a:solidFill>
                  <a:schemeClr val="accent2"/>
                </a:solidFill>
              </a:rPr>
              <a:t>SOAP _JMS</a:t>
            </a:r>
            <a:r>
              <a:rPr lang="en-US" sz="1600" dirty="0" smtClean="0"/>
              <a:t>)</a:t>
            </a:r>
          </a:p>
          <a:p>
            <a:pPr marL="411163" indent="-411163">
              <a:spcBef>
                <a:spcPts val="1500"/>
              </a:spcBef>
              <a:buSzPct val="150000"/>
              <a:buBlip>
                <a:blip r:embed="rId3"/>
              </a:buBlip>
            </a:pPr>
            <a:r>
              <a:rPr lang="en-US" sz="1600" dirty="0"/>
              <a:t>Folder path (for </a:t>
            </a:r>
            <a:r>
              <a:rPr lang="en-US" sz="1600" dirty="0">
                <a:solidFill>
                  <a:schemeClr val="accent2"/>
                </a:solidFill>
              </a:rPr>
              <a:t>FILE</a:t>
            </a:r>
            <a:r>
              <a:rPr lang="en-US" sz="1600" dirty="0"/>
              <a:t> or </a:t>
            </a:r>
            <a:r>
              <a:rPr lang="en-US" sz="1600" dirty="0">
                <a:solidFill>
                  <a:schemeClr val="accent2"/>
                </a:solidFill>
              </a:rPr>
              <a:t>SFTP</a:t>
            </a:r>
            <a:r>
              <a:rPr lang="en-US" sz="1600" dirty="0"/>
              <a:t>)</a:t>
            </a:r>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21</a:t>
            </a:fld>
            <a:endParaRPr lang="en-GB" dirty="0"/>
          </a:p>
        </p:txBody>
      </p:sp>
      <p:sp>
        <p:nvSpPr>
          <p:cNvPr id="2" name="Text Placeholder 1"/>
          <p:cNvSpPr>
            <a:spLocks noGrp="1"/>
          </p:cNvSpPr>
          <p:nvPr>
            <p:ph type="body" sz="quarter" idx="13"/>
          </p:nvPr>
        </p:nvSpPr>
        <p:spPr/>
        <p:txBody>
          <a:bodyPr/>
          <a:lstStyle/>
          <a:p>
            <a:r>
              <a:rPr lang="en-US" dirty="0"/>
              <a:t>The actual connection point to the external systems </a:t>
            </a:r>
            <a:endParaRPr lang="he-IL" dirty="0"/>
          </a:p>
        </p:txBody>
      </p:sp>
      <p:sp>
        <p:nvSpPr>
          <p:cNvPr id="15" name="TextBox 14"/>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16" name="Rounded Rectangle 15"/>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7" name="Rounded Rectangle 16"/>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18" name="Straight Arrow Connector 17"/>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4"/>
          <a:stretch>
            <a:fillRect/>
          </a:stretch>
        </p:blipFill>
        <p:spPr>
          <a:xfrm>
            <a:off x="6999880" y="2754457"/>
            <a:ext cx="3080258" cy="492507"/>
          </a:xfrm>
          <a:prstGeom prst="rect">
            <a:avLst/>
          </a:prstGeom>
        </p:spPr>
      </p:pic>
      <p:pic>
        <p:nvPicPr>
          <p:cNvPr id="25" name="Picture 24"/>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100618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Format </a:t>
            </a:r>
            <a:r>
              <a:rPr lang="en-US" dirty="0"/>
              <a:t>Type</a:t>
            </a:r>
            <a:endParaRPr lang="en-GB" dirty="0"/>
          </a:p>
        </p:txBody>
      </p:sp>
      <p:sp>
        <p:nvSpPr>
          <p:cNvPr id="3" name="Content Placeholder 2"/>
          <p:cNvSpPr>
            <a:spLocks noGrp="1"/>
          </p:cNvSpPr>
          <p:nvPr>
            <p:ph idx="1"/>
          </p:nvPr>
        </p:nvSpPr>
        <p:spPr>
          <a:xfrm>
            <a:off x="623888" y="1563700"/>
            <a:ext cx="5364163" cy="4469455"/>
          </a:xfrm>
        </p:spPr>
        <p:txBody>
          <a:bodyPr/>
          <a:lstStyle/>
          <a:p>
            <a:pPr marL="411163" indent="-411163">
              <a:spcBef>
                <a:spcPts val="1500"/>
              </a:spcBef>
              <a:buSzPct val="150000"/>
              <a:buBlip>
                <a:blip r:embed="rId3"/>
              </a:buBlip>
            </a:pPr>
            <a:r>
              <a:rPr lang="en-US" sz="1600" b="1" dirty="0" smtClean="0">
                <a:solidFill>
                  <a:schemeClr val="accent2"/>
                </a:solidFill>
              </a:rPr>
              <a:t>FULL - </a:t>
            </a:r>
            <a:r>
              <a:rPr lang="en-US" sz="1600" dirty="0" smtClean="0"/>
              <a:t>full (all existing message information) </a:t>
            </a:r>
            <a:r>
              <a:rPr lang="en-US" sz="1600" b="1" dirty="0" smtClean="0">
                <a:solidFill>
                  <a:schemeClr val="accent1"/>
                </a:solidFill>
              </a:rPr>
              <a:t>Funds Transfer Message </a:t>
            </a:r>
            <a:r>
              <a:rPr lang="en-US" sz="1600" dirty="0" smtClean="0"/>
              <a:t>is sent out in XML format</a:t>
            </a:r>
          </a:p>
          <a:p>
            <a:pPr marL="411163" indent="-411163">
              <a:spcBef>
                <a:spcPts val="1500"/>
              </a:spcBef>
              <a:buSzPct val="150000"/>
              <a:buBlip>
                <a:blip r:embed="rId3"/>
              </a:buBlip>
            </a:pPr>
            <a:r>
              <a:rPr lang="en-US" sz="1600" b="1" dirty="0">
                <a:solidFill>
                  <a:schemeClr val="accent2"/>
                </a:solidFill>
              </a:rPr>
              <a:t>JSON –</a:t>
            </a:r>
            <a:r>
              <a:rPr lang="en-US" sz="1600" dirty="0" smtClean="0"/>
              <a:t> just </a:t>
            </a:r>
            <a:r>
              <a:rPr lang="en-US" sz="1600" b="1" dirty="0">
                <a:solidFill>
                  <a:schemeClr val="accent1"/>
                </a:solidFill>
              </a:rPr>
              <a:t>Funds Transfer Message </a:t>
            </a:r>
            <a:r>
              <a:rPr lang="en-US" sz="1600" dirty="0"/>
              <a:t>is sent out in </a:t>
            </a:r>
            <a:r>
              <a:rPr lang="en-US" sz="1600" dirty="0" smtClean="0"/>
              <a:t>JSON format</a:t>
            </a:r>
          </a:p>
          <a:p>
            <a:pPr marL="411163" indent="-411163">
              <a:spcBef>
                <a:spcPts val="1500"/>
              </a:spcBef>
              <a:buSzPct val="150000"/>
              <a:buBlip>
                <a:blip r:embed="rId3"/>
              </a:buBlip>
            </a:pPr>
            <a:r>
              <a:rPr lang="en-US" sz="1600" dirty="0" smtClean="0"/>
              <a:t>A </a:t>
            </a:r>
            <a:r>
              <a:rPr lang="en-US" sz="1600" b="1" dirty="0">
                <a:solidFill>
                  <a:schemeClr val="accent2"/>
                </a:solidFill>
              </a:rPr>
              <a:t>subset</a:t>
            </a:r>
            <a:r>
              <a:rPr lang="en-US" sz="1600" dirty="0"/>
              <a:t> of </a:t>
            </a:r>
            <a:r>
              <a:rPr lang="en-US" sz="1600" b="1" dirty="0">
                <a:solidFill>
                  <a:schemeClr val="accent1"/>
                </a:solidFill>
              </a:rPr>
              <a:t>Funds Transfer </a:t>
            </a:r>
            <a:r>
              <a:rPr lang="en-US" sz="1600" b="1" dirty="0" smtClean="0">
                <a:solidFill>
                  <a:schemeClr val="accent1"/>
                </a:solidFill>
              </a:rPr>
              <a:t>Message</a:t>
            </a:r>
            <a:r>
              <a:rPr lang="en-US" sz="1600" dirty="0" smtClean="0"/>
              <a:t> (only a part of existing messages information) is </a:t>
            </a:r>
            <a:r>
              <a:rPr lang="en-US" sz="1600" dirty="0"/>
              <a:t>sent out in the </a:t>
            </a:r>
            <a:r>
              <a:rPr lang="en-US" sz="1600" dirty="0" smtClean="0"/>
              <a:t>request </a:t>
            </a:r>
          </a:p>
          <a:p>
            <a:pPr marL="576263" lvl="1" indent="-411163">
              <a:spcBef>
                <a:spcPts val="1500"/>
              </a:spcBef>
              <a:buSzPct val="150000"/>
              <a:buBlip>
                <a:blip r:embed="rId3"/>
              </a:buBlip>
            </a:pPr>
            <a:r>
              <a:rPr lang="en-US" sz="1400" dirty="0" smtClean="0"/>
              <a:t>ACK_NOTIFY</a:t>
            </a:r>
          </a:p>
          <a:p>
            <a:pPr marL="576263" lvl="1" indent="-411163">
              <a:spcBef>
                <a:spcPts val="1500"/>
              </a:spcBef>
              <a:buSzPct val="150000"/>
              <a:buBlip>
                <a:blip r:embed="rId3"/>
              </a:buBlip>
            </a:pPr>
            <a:r>
              <a:rPr lang="en-US" sz="1400" dirty="0" smtClean="0"/>
              <a:t>Pain_012</a:t>
            </a:r>
          </a:p>
          <a:p>
            <a:pPr marL="576263" lvl="1" indent="-411163">
              <a:spcBef>
                <a:spcPts val="1500"/>
              </a:spcBef>
              <a:buSzPct val="150000"/>
              <a:buBlip>
                <a:blip r:embed="rId3"/>
              </a:buBlip>
            </a:pPr>
            <a:r>
              <a:rPr lang="en-US" sz="1400" dirty="0"/>
              <a:t>CDB_OUT_CR_DEFAULT / CDB_OUT_DR_DEFAULT</a:t>
            </a:r>
            <a:endParaRPr lang="en-US" sz="1400" dirty="0" smtClean="0"/>
          </a:p>
          <a:p>
            <a:pPr marL="411163" indent="-411163">
              <a:spcBef>
                <a:spcPts val="1500"/>
              </a:spcBef>
              <a:buSzPct val="150000"/>
              <a:buBlip>
                <a:blip r:embed="rId3"/>
              </a:buBlip>
            </a:pPr>
            <a:r>
              <a:rPr lang="en-US" sz="1600" b="1" dirty="0" smtClean="0">
                <a:solidFill>
                  <a:schemeClr val="accent2"/>
                </a:solidFill>
              </a:rPr>
              <a:t>PROPRIETRY - </a:t>
            </a:r>
            <a:r>
              <a:rPr lang="en-US" sz="1600" dirty="0" smtClean="0"/>
              <a:t> </a:t>
            </a:r>
            <a:r>
              <a:rPr lang="en-US" sz="1600" dirty="0"/>
              <a:t>A proprietary structure defined for a specific customer </a:t>
            </a:r>
            <a:r>
              <a:rPr lang="en-US" sz="1600" dirty="0" smtClean="0"/>
              <a:t>. And now </a:t>
            </a:r>
            <a:r>
              <a:rPr lang="en-US" sz="1600" b="1" dirty="0">
                <a:solidFill>
                  <a:schemeClr val="accent1"/>
                </a:solidFill>
              </a:rPr>
              <a:t>Funds Transfer Message</a:t>
            </a:r>
            <a:r>
              <a:rPr lang="en-US" sz="1600" dirty="0"/>
              <a:t> </a:t>
            </a:r>
            <a:r>
              <a:rPr lang="en-US" sz="1600" dirty="0" smtClean="0"/>
              <a:t>mapped into </a:t>
            </a:r>
            <a:r>
              <a:rPr lang="en-US" sz="1600" dirty="0"/>
              <a:t>the customer specific proprietary structured (handled by </a:t>
            </a:r>
            <a:r>
              <a:rPr lang="en-US" sz="1600" dirty="0" smtClean="0"/>
              <a:t>code and </a:t>
            </a:r>
            <a:r>
              <a:rPr lang="en-US" sz="1600" dirty="0" smtClean="0">
                <a:sym typeface="Wingdings" panose="05000000000000000000" pitchFamily="2" charset="2"/>
              </a:rPr>
              <a:t> </a:t>
            </a:r>
            <a:r>
              <a:rPr lang="en-US" sz="1600" dirty="0" smtClean="0"/>
              <a:t>)</a:t>
            </a: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22</a:t>
            </a:fld>
            <a:endParaRPr lang="en-GB" dirty="0"/>
          </a:p>
        </p:txBody>
      </p:sp>
      <p:sp>
        <p:nvSpPr>
          <p:cNvPr id="8" name="TextBox 7"/>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21" name="Rounded Rectangle 20"/>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22" name="Rounded Rectangle 21"/>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24" name="Straight Arrow Connector 23"/>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4"/>
          <a:stretch>
            <a:fillRect/>
          </a:stretch>
        </p:blipFill>
        <p:spPr>
          <a:xfrm>
            <a:off x="6999880" y="2754457"/>
            <a:ext cx="3080258" cy="492507"/>
          </a:xfrm>
          <a:prstGeom prst="rect">
            <a:avLst/>
          </a:prstGeom>
        </p:spPr>
      </p:pic>
      <p:pic>
        <p:nvPicPr>
          <p:cNvPr id="7" name="Picture 6"/>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23185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FROM SWIFT to local clearing </a:t>
            </a:r>
            <a:r>
              <a:rPr lang="en-US" dirty="0" err="1" smtClean="0"/>
              <a:t>ack</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23</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a:stCxn id="57" idx="2"/>
            <a:endCxn id="67" idx="0"/>
          </p:cNvCxnSpPr>
          <p:nvPr/>
        </p:nvCxnSpPr>
        <p:spPr>
          <a:xfrm>
            <a:off x="3699523" y="5254884"/>
            <a:ext cx="0" cy="533979"/>
          </a:xfrm>
          <a:prstGeom prst="straightConnector1">
            <a:avLst/>
          </a:prstGeom>
          <a:solidFill>
            <a:schemeClr val="bg2"/>
          </a:solidFill>
          <a:ln>
            <a:solidFill>
              <a:schemeClr val="accent2">
                <a:lumMod val="40000"/>
                <a:lumOff val="60000"/>
                <a:alpha val="44000"/>
              </a:schemeClr>
            </a:solidFill>
          </a:ln>
        </p:spPr>
      </p:cxnSp>
      <p:pic>
        <p:nvPicPr>
          <p:cNvPr id="2" name="Picture 1"/>
          <p:cNvPicPr>
            <a:picLocks noChangeAspect="1"/>
          </p:cNvPicPr>
          <p:nvPr/>
        </p:nvPicPr>
        <p:blipFill>
          <a:blip r:embed="rId3"/>
          <a:stretch>
            <a:fillRect/>
          </a:stretch>
        </p:blipFill>
        <p:spPr>
          <a:xfrm>
            <a:off x="2554479" y="1948104"/>
            <a:ext cx="2847975" cy="1666875"/>
          </a:xfrm>
          <a:prstGeom prst="rect">
            <a:avLst/>
          </a:prstGeom>
          <a:ln w="28575">
            <a:solidFill>
              <a:schemeClr val="accent2"/>
            </a:solidFill>
          </a:ln>
        </p:spPr>
      </p:pic>
      <p:pic>
        <p:nvPicPr>
          <p:cNvPr id="3" name="Picture 2"/>
          <p:cNvPicPr>
            <a:picLocks noChangeAspect="1"/>
          </p:cNvPicPr>
          <p:nvPr/>
        </p:nvPicPr>
        <p:blipFill>
          <a:blip r:embed="rId4"/>
          <a:stretch>
            <a:fillRect/>
          </a:stretch>
        </p:blipFill>
        <p:spPr>
          <a:xfrm>
            <a:off x="2564004" y="4040076"/>
            <a:ext cx="2838450" cy="1657350"/>
          </a:xfrm>
          <a:prstGeom prst="rect">
            <a:avLst/>
          </a:prstGeom>
          <a:ln w="28575">
            <a:solidFill>
              <a:schemeClr val="accent2"/>
            </a:solidFill>
          </a:ln>
        </p:spPr>
      </p:pic>
    </p:spTree>
    <p:extLst>
      <p:ext uri="{BB962C8B-B14F-4D97-AF65-F5344CB8AC3E}">
        <p14:creationId xmlns:p14="http://schemas.microsoft.com/office/powerpoint/2010/main" val="2058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Asynchronous </a:t>
            </a:r>
            <a:r>
              <a:rPr lang="en-US" dirty="0" smtClean="0"/>
              <a:t>model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24</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solidFill>
            <a:schemeClr val="bg2"/>
          </a:solidFill>
          <a:ln>
            <a:solidFill>
              <a:schemeClr val="accent2">
                <a:lumMod val="40000"/>
                <a:lumOff val="60000"/>
                <a:alpha val="44000"/>
              </a:schemeClr>
            </a:solidFill>
          </a:ln>
        </p:spPr>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solidFill>
            <a:schemeClr val="bg2"/>
          </a:solidFill>
          <a:ln>
            <a:solidFill>
              <a:schemeClr val="accent2">
                <a:lumMod val="40000"/>
                <a:lumOff val="60000"/>
                <a:alpha val="44000"/>
              </a:schemeClr>
            </a:solidFill>
          </a:ln>
        </p:spPr>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accent2"/>
          </a:solidFill>
          <a:ln>
            <a:solidFill>
              <a:schemeClr val="accent2">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p:nvPr/>
        </p:nvCxnSpPr>
        <p:spPr>
          <a:xfrm>
            <a:off x="3410140" y="5254883"/>
            <a:ext cx="0" cy="53397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39" name="Text Placeholder 3"/>
          <p:cNvSpPr>
            <a:spLocks noGrp="1"/>
          </p:cNvSpPr>
          <p:nvPr>
            <p:ph type="body" sz="quarter" idx="13"/>
          </p:nvPr>
        </p:nvSpPr>
        <p:spPr>
          <a:xfrm>
            <a:off x="623888" y="928317"/>
            <a:ext cx="9692420" cy="687165"/>
          </a:xfrm>
        </p:spPr>
        <p:txBody>
          <a:bodyPr/>
          <a:lstStyle/>
          <a:p>
            <a:r>
              <a:rPr lang="en-US" sz="1800" b="0" dirty="0" smtClean="0"/>
              <a:t>GPP send accounting information  to Accounting Server, route payment message to </a:t>
            </a:r>
            <a:r>
              <a:rPr lang="en-US" sz="1800" b="0" dirty="0" smtClean="0">
                <a:solidFill>
                  <a:schemeClr val="accent1"/>
                </a:solidFill>
              </a:rPr>
              <a:t>MP_WAIT</a:t>
            </a:r>
            <a:r>
              <a:rPr lang="en-US" sz="1800" b="0" dirty="0" smtClean="0"/>
              <a:t> status until response will be received. </a:t>
            </a:r>
            <a:endParaRPr lang="en-GB" sz="1800" b="0" dirty="0"/>
          </a:p>
        </p:txBody>
      </p:sp>
      <p:pic>
        <p:nvPicPr>
          <p:cNvPr id="4" name="Picture 3"/>
          <p:cNvPicPr>
            <a:picLocks noChangeAspect="1"/>
          </p:cNvPicPr>
          <p:nvPr/>
        </p:nvPicPr>
        <p:blipFill>
          <a:blip r:embed="rId3"/>
          <a:stretch>
            <a:fillRect/>
          </a:stretch>
        </p:blipFill>
        <p:spPr>
          <a:xfrm>
            <a:off x="519744" y="4578606"/>
            <a:ext cx="11001375" cy="676275"/>
          </a:xfrm>
          <a:prstGeom prst="rect">
            <a:avLst/>
          </a:prstGeom>
          <a:ln w="28575">
            <a:solidFill>
              <a:schemeClr val="accent2"/>
            </a:solidFill>
          </a:ln>
        </p:spPr>
      </p:pic>
    </p:spTree>
    <p:extLst>
      <p:ext uri="{BB962C8B-B14F-4D97-AF65-F5344CB8AC3E}">
        <p14:creationId xmlns:p14="http://schemas.microsoft.com/office/powerpoint/2010/main" val="59261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Profile</a:t>
            </a:r>
            <a:endParaRPr lang="en-GB" dirty="0"/>
          </a:p>
        </p:txBody>
      </p:sp>
      <p:sp>
        <p:nvSpPr>
          <p:cNvPr id="3" name="Content Placeholder 2"/>
          <p:cNvSpPr>
            <a:spLocks noGrp="1"/>
          </p:cNvSpPr>
          <p:nvPr>
            <p:ph idx="1"/>
          </p:nvPr>
        </p:nvSpPr>
        <p:spPr>
          <a:xfrm>
            <a:off x="623887" y="1792800"/>
            <a:ext cx="5364163" cy="3184553"/>
          </a:xfrm>
        </p:spPr>
        <p:txBody>
          <a:bodyPr/>
          <a:lstStyle/>
          <a:p>
            <a:r>
              <a:rPr lang="en-US" dirty="0"/>
              <a:t>The </a:t>
            </a:r>
            <a:r>
              <a:rPr lang="en-US" b="1" dirty="0">
                <a:solidFill>
                  <a:schemeClr val="accent1"/>
                </a:solidFill>
              </a:rPr>
              <a:t>Interface profile</a:t>
            </a:r>
            <a:r>
              <a:rPr lang="en-US" dirty="0"/>
              <a:t> in the user interface specifies, for example, the inactivity status, where payments are parked if the service is inactive, and the number of malfunction events that automate the service to Inactive status</a:t>
            </a:r>
            <a:endParaRPr lang="en-GB" dirty="0"/>
          </a:p>
          <a:p>
            <a:endParaRPr lang="en-US" dirty="0" smtClean="0"/>
          </a:p>
          <a:p>
            <a:r>
              <a:rPr lang="en-US" sz="1600" i="1" dirty="0" smtClean="0"/>
              <a:t>Note</a:t>
            </a:r>
            <a:r>
              <a:rPr lang="en-US" sz="1600" dirty="0"/>
              <a:t>: The only attributes that are open to GPP users are the </a:t>
            </a:r>
            <a:r>
              <a:rPr lang="en-US" sz="1600" b="1" dirty="0">
                <a:solidFill>
                  <a:schemeClr val="accent1"/>
                </a:solidFill>
              </a:rPr>
              <a:t>interface status</a:t>
            </a:r>
            <a:r>
              <a:rPr lang="en-US" sz="1600" dirty="0"/>
              <a:t> and the </a:t>
            </a:r>
            <a:r>
              <a:rPr lang="en-US" sz="1600" b="1" dirty="0">
                <a:solidFill>
                  <a:schemeClr val="accent1"/>
                </a:solidFill>
              </a:rPr>
              <a:t>interface connection</a:t>
            </a:r>
            <a:r>
              <a:rPr lang="en-US" sz="1600" dirty="0"/>
              <a:t> point.</a:t>
            </a:r>
            <a:endParaRPr lang="en-GB" sz="1600" dirty="0" smtClean="0"/>
          </a:p>
        </p:txBody>
      </p:sp>
      <p:sp>
        <p:nvSpPr>
          <p:cNvPr id="5" name="Date Placeholder 4"/>
          <p:cNvSpPr>
            <a:spLocks noGrp="1"/>
          </p:cNvSpPr>
          <p:nvPr>
            <p:ph type="dt" sz="half" idx="10"/>
          </p:nvPr>
        </p:nvSpPr>
        <p:spPr/>
        <p:txBody>
          <a:bodyPr/>
          <a:lstStyle/>
          <a:p>
            <a:fld id="{F50B903D-5BEF-4D88-93B1-45489230976E}"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25</a:t>
            </a:fld>
            <a:endParaRPr lang="en-GB" dirty="0"/>
          </a:p>
        </p:txBody>
      </p:sp>
      <p:sp>
        <p:nvSpPr>
          <p:cNvPr id="13" name="Text Placeholder 12"/>
          <p:cNvSpPr>
            <a:spLocks noGrp="1"/>
          </p:cNvSpPr>
          <p:nvPr>
            <p:ph type="body" sz="quarter" idx="13"/>
          </p:nvPr>
        </p:nvSpPr>
        <p:spPr/>
        <p:txBody>
          <a:bodyPr/>
          <a:lstStyle/>
          <a:p>
            <a:r>
              <a:rPr lang="en-US" dirty="0" smtClean="0"/>
              <a:t>User Interface Setup</a:t>
            </a:r>
            <a:endParaRPr lang="he-IL" dirty="0"/>
          </a:p>
        </p:txBody>
      </p:sp>
      <p:pic>
        <p:nvPicPr>
          <p:cNvPr id="7" name="Picture 6"/>
          <p:cNvPicPr>
            <a:picLocks noChangeAspect="1"/>
          </p:cNvPicPr>
          <p:nvPr/>
        </p:nvPicPr>
        <p:blipFill>
          <a:blip r:embed="rId3"/>
          <a:stretch>
            <a:fillRect/>
          </a:stretch>
        </p:blipFill>
        <p:spPr>
          <a:xfrm>
            <a:off x="6815579" y="1242445"/>
            <a:ext cx="4750345" cy="5150976"/>
          </a:xfrm>
          <a:prstGeom prst="rect">
            <a:avLst/>
          </a:prstGeom>
          <a:ln w="19050">
            <a:solidFill>
              <a:schemeClr val="accent2"/>
            </a:solidFill>
          </a:ln>
        </p:spPr>
      </p:pic>
    </p:spTree>
    <p:extLst>
      <p:ext uri="{BB962C8B-B14F-4D97-AF65-F5344CB8AC3E}">
        <p14:creationId xmlns:p14="http://schemas.microsoft.com/office/powerpoint/2010/main" val="110988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3" name="Subtitle 2"/>
          <p:cNvSpPr>
            <a:spLocks noGrp="1"/>
          </p:cNvSpPr>
          <p:nvPr>
            <p:ph type="subTitle" idx="1"/>
          </p:nvPr>
        </p:nvSpPr>
        <p:spPr/>
        <p:txBody>
          <a:bodyPr/>
          <a:lstStyle/>
          <a:p>
            <a:r>
              <a:rPr lang="en-GB" dirty="0" smtClean="0"/>
              <a:t>Alex Perman</a:t>
            </a:r>
          </a:p>
          <a:p>
            <a:r>
              <a:rPr lang="en-GB" b="0" dirty="0" smtClean="0"/>
              <a:t>Integration Team</a:t>
            </a:r>
            <a:endParaRPr lang="en-GB" b="0" dirty="0"/>
          </a:p>
        </p:txBody>
      </p:sp>
      <p:sp>
        <p:nvSpPr>
          <p:cNvPr id="4" name="Date Placeholder 3"/>
          <p:cNvSpPr>
            <a:spLocks noGrp="1"/>
          </p:cNvSpPr>
          <p:nvPr>
            <p:ph type="dt" sz="half" idx="10"/>
          </p:nvPr>
        </p:nvSpPr>
        <p:spPr/>
        <p:txBody>
          <a:bodyPr/>
          <a:lstStyle/>
          <a:p>
            <a:fld id="{D98A2CEC-3088-437B-B321-33BEC7D93FCD}" type="datetime4">
              <a:rPr lang="en-GB" smtClean="0"/>
              <a:pPr/>
              <a:t>12 July 2017</a:t>
            </a:fld>
            <a:endParaRPr lang="en-GB" dirty="0"/>
          </a:p>
        </p:txBody>
      </p:sp>
      <p:sp>
        <p:nvSpPr>
          <p:cNvPr id="8" name="Text Placeholder 7"/>
          <p:cNvSpPr>
            <a:spLocks noGrp="1"/>
          </p:cNvSpPr>
          <p:nvPr>
            <p:ph type="body" sz="quarter" idx="11"/>
          </p:nvPr>
        </p:nvSpPr>
        <p:spPr/>
        <p:txBody>
          <a:bodyPr/>
          <a:lstStyle/>
          <a:p>
            <a:r>
              <a:rPr lang="en-GB" dirty="0" smtClean="0"/>
              <a:t>alexander.perman@finastra.com</a:t>
            </a:r>
          </a:p>
          <a:p>
            <a:endParaRPr lang="en-GB" dirty="0"/>
          </a:p>
        </p:txBody>
      </p:sp>
    </p:spTree>
    <p:extLst>
      <p:ext uri="{BB962C8B-B14F-4D97-AF65-F5344CB8AC3E}">
        <p14:creationId xmlns:p14="http://schemas.microsoft.com/office/powerpoint/2010/main" val="367991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1298636" y="538255"/>
            <a:ext cx="1123494" cy="878865"/>
          </a:xfrm>
        </p:spPr>
        <p:txBody>
          <a:bodyPr/>
          <a:lstStyle/>
          <a:p>
            <a:r>
              <a:rPr lang="en-GB" dirty="0" smtClean="0"/>
              <a:t>“</a:t>
            </a:r>
            <a:endParaRPr lang="en-GB" dirty="0"/>
          </a:p>
        </p:txBody>
      </p:sp>
      <p:sp>
        <p:nvSpPr>
          <p:cNvPr id="2" name="Content Placeholder 1"/>
          <p:cNvSpPr>
            <a:spLocks noGrp="1"/>
          </p:cNvSpPr>
          <p:nvPr>
            <p:ph idx="1"/>
          </p:nvPr>
        </p:nvSpPr>
        <p:spPr>
          <a:xfrm>
            <a:off x="1412631" y="1737809"/>
            <a:ext cx="8198568" cy="3857700"/>
          </a:xfrm>
        </p:spPr>
        <p:txBody>
          <a:bodyPr/>
          <a:lstStyle/>
          <a:p>
            <a:r>
              <a:rPr lang="en-US" dirty="0"/>
              <a:t>Standard interfaces were defined based on the </a:t>
            </a:r>
            <a:r>
              <a:rPr lang="en-US" dirty="0" err="1" smtClean="0"/>
              <a:t>Fndt</a:t>
            </a:r>
            <a:r>
              <a:rPr lang="en-US" dirty="0" smtClean="0"/>
              <a:t> </a:t>
            </a:r>
            <a:r>
              <a:rPr lang="en-US" dirty="0"/>
              <a:t>Message structure to streamline the process of integrating GPP with various existing systems in a bank or financial institution</a:t>
            </a:r>
            <a:r>
              <a:rPr lang="en-GB" dirty="0" smtClean="0">
                <a:solidFill>
                  <a:schemeClr val="accent1"/>
                </a:solidFill>
              </a:rPr>
              <a:t>”</a:t>
            </a:r>
          </a:p>
          <a:p>
            <a:pPr lvl="1"/>
            <a:r>
              <a:rPr lang="en-US" dirty="0" err="1"/>
              <a:t>Fndt</a:t>
            </a:r>
            <a:r>
              <a:rPr lang="en-US" dirty="0"/>
              <a:t> Message Format </a:t>
            </a:r>
            <a:r>
              <a:rPr lang="en-GB" dirty="0" smtClean="0"/>
              <a:t>– Technical Guide</a:t>
            </a:r>
            <a:endParaRPr lang="en-GB" dirty="0"/>
          </a:p>
        </p:txBody>
      </p:sp>
      <p:sp>
        <p:nvSpPr>
          <p:cNvPr id="3" name="Date Placeholder 2"/>
          <p:cNvSpPr>
            <a:spLocks noGrp="1"/>
          </p:cNvSpPr>
          <p:nvPr>
            <p:ph type="dt" sz="half" idx="10"/>
          </p:nvPr>
        </p:nvSpPr>
        <p:spPr/>
        <p:txBody>
          <a:bodyPr/>
          <a:lstStyle/>
          <a:p>
            <a:fld id="{014A5046-EA5E-455B-A3BC-352818629394}" type="datetime4">
              <a:rPr lang="en-GB" smtClean="0"/>
              <a:pPr/>
              <a:t>12 July 2017</a:t>
            </a:fld>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pPr/>
              <a:t>3</a:t>
            </a:fld>
            <a:endParaRPr lang="en-GB" dirty="0"/>
          </a:p>
        </p:txBody>
      </p:sp>
    </p:spTree>
    <p:extLst>
      <p:ext uri="{BB962C8B-B14F-4D97-AF65-F5344CB8AC3E}">
        <p14:creationId xmlns:p14="http://schemas.microsoft.com/office/powerpoint/2010/main" val="68314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FNDT Message in Payment Flow</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4</a:t>
            </a:fld>
            <a:endParaRPr lang="en-GB" dirty="0"/>
          </a:p>
        </p:txBody>
      </p:sp>
      <p:sp>
        <p:nvSpPr>
          <p:cNvPr id="9" name="TextBox 8"/>
          <p:cNvSpPr txBox="1"/>
          <p:nvPr/>
        </p:nvSpPr>
        <p:spPr>
          <a:xfrm>
            <a:off x="2157408" y="199848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Receive Payment Instruction</a:t>
            </a:r>
            <a:endParaRPr lang="he-IL" dirty="0" err="1"/>
          </a:p>
        </p:txBody>
      </p:sp>
      <p:sp>
        <p:nvSpPr>
          <p:cNvPr id="13" name="Flowchart: Predefined Process 12"/>
          <p:cNvSpPr/>
          <p:nvPr/>
        </p:nvSpPr>
        <p:spPr>
          <a:xfrm>
            <a:off x="455338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09932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53388" y="3407426"/>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24349" y="2837467"/>
            <a:ext cx="0" cy="569959"/>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934534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9345348" y="3407426"/>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a:endCxn id="22" idx="0"/>
          </p:cNvCxnSpPr>
          <p:nvPr/>
        </p:nvCxnSpPr>
        <p:spPr>
          <a:xfrm>
            <a:off x="10316309" y="2837467"/>
            <a:ext cx="0" cy="569959"/>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49368" y="1296184"/>
            <a:ext cx="433790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FX Engine</a:t>
            </a:r>
            <a:endParaRPr lang="he-IL" sz="1200" dirty="0" err="1" smtClean="0">
              <a:solidFill>
                <a:schemeClr val="bg1"/>
              </a:solidFill>
            </a:endParaRPr>
          </a:p>
        </p:txBody>
      </p:sp>
      <p:cxnSp>
        <p:nvCxnSpPr>
          <p:cNvPr id="25" name="Straight Arrow Connector 24"/>
          <p:cNvCxnSpPr>
            <a:stCxn id="21" idx="0"/>
          </p:cNvCxnSpPr>
          <p:nvPr/>
        </p:nvCxnSpPr>
        <p:spPr>
          <a:xfrm flipV="1">
            <a:off x="10316309" y="1607268"/>
            <a:ext cx="0" cy="391214"/>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7844128" y="1607268"/>
            <a:ext cx="1" cy="39435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28846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1287268" y="2417975"/>
            <a:ext cx="1" cy="2289987"/>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18083" y="187520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a:t>
            </a:r>
            <a:r>
              <a:rPr lang="en-US" sz="1200" dirty="0" smtClean="0">
                <a:solidFill>
                  <a:schemeClr val="bg1"/>
                </a:solidFill>
              </a:rPr>
              <a:t>Banking,  Branch-OTC, SWIFT, Local Clearing</a:t>
            </a:r>
            <a:endParaRPr lang="he-IL" sz="1200" dirty="0">
              <a:solidFill>
                <a:schemeClr val="bg1"/>
              </a:solidFill>
            </a:endParaRPr>
          </a:p>
        </p:txBody>
      </p:sp>
      <p:cxnSp>
        <p:nvCxnSpPr>
          <p:cNvPr id="48" name="Straight Arrow Connector 47"/>
          <p:cNvCxnSpPr>
            <a:stCxn id="47" idx="3"/>
            <a:endCxn id="9" idx="1"/>
          </p:cNvCxnSpPr>
          <p:nvPr/>
        </p:nvCxnSpPr>
        <p:spPr>
          <a:xfrm>
            <a:off x="1689312" y="2412533"/>
            <a:ext cx="468096" cy="5442"/>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89128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55338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9530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09932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402278" y="4163620"/>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SWIFT, 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1673507" y="4700948"/>
            <a:ext cx="483901" cy="7013"/>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697411"/>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Balance Inquiry</a:t>
            </a:r>
            <a:endParaRPr lang="he-IL" sz="1200" dirty="0" err="1" smtClean="0">
              <a:solidFill>
                <a:schemeClr val="bg1"/>
              </a:solidFill>
            </a:endParaRPr>
          </a:p>
        </p:txBody>
      </p:sp>
      <p:cxnSp>
        <p:nvCxnSpPr>
          <p:cNvPr id="66" name="Straight Arrow Connector 65"/>
          <p:cNvCxnSpPr>
            <a:stCxn id="55" idx="2"/>
            <a:endCxn id="65" idx="0"/>
          </p:cNvCxnSpPr>
          <p:nvPr/>
        </p:nvCxnSpPr>
        <p:spPr>
          <a:xfrm>
            <a:off x="5524349" y="512745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707564"/>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Accounting System</a:t>
            </a:r>
            <a:endParaRPr lang="he-IL" sz="1200" dirty="0" err="1" smtClean="0">
              <a:solidFill>
                <a:schemeClr val="bg1"/>
              </a:solidFill>
            </a:endParaRPr>
          </a:p>
        </p:txBody>
      </p:sp>
      <p:cxnSp>
        <p:nvCxnSpPr>
          <p:cNvPr id="68" name="Straight Arrow Connector 67"/>
          <p:cNvCxnSpPr>
            <a:stCxn id="57" idx="2"/>
            <a:endCxn id="67" idx="0"/>
          </p:cNvCxnSpPr>
          <p:nvPr/>
        </p:nvCxnSpPr>
        <p:spPr>
          <a:xfrm>
            <a:off x="3128369" y="5127453"/>
            <a:ext cx="0"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111689" y="3407426"/>
            <a:ext cx="45719" cy="45719"/>
          </a:xfrm>
          <a:prstGeom prst="rect">
            <a:avLst/>
          </a:prstGeom>
          <a:noFill/>
        </p:spPr>
        <p:txBody>
          <a:bodyPr wrap="square" lIns="0" tIns="0" rIns="0" bIns="0" rtlCol="1">
            <a:noAutofit/>
          </a:bodyPr>
          <a:lstStyle/>
          <a:p>
            <a:endParaRPr lang="he-IL" dirty="0" err="1" smtClean="0">
              <a:solidFill>
                <a:schemeClr val="tx2"/>
              </a:solidFill>
            </a:endParaRPr>
          </a:p>
        </p:txBody>
      </p:sp>
      <p:sp>
        <p:nvSpPr>
          <p:cNvPr id="39" name="TextBox 38"/>
          <p:cNvSpPr txBox="1"/>
          <p:nvPr/>
        </p:nvSpPr>
        <p:spPr>
          <a:xfrm>
            <a:off x="1122710" y="1256836"/>
            <a:ext cx="1601300" cy="444397"/>
          </a:xfrm>
          <a:prstGeom prst="rect">
            <a:avLst/>
          </a:prstGeom>
          <a:noFill/>
        </p:spPr>
        <p:txBody>
          <a:bodyPr wrap="square" lIns="0" tIns="0" rIns="0" bIns="0" rtlCol="1">
            <a:noAutofit/>
          </a:bodyPr>
          <a:lstStyle/>
          <a:p>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 </a:t>
            </a:r>
            <a:r>
              <a:rPr lang="en-US" sz="1400" dirty="0" smtClean="0"/>
              <a:t>from </a:t>
            </a:r>
            <a:r>
              <a:rPr lang="en-US" sz="1400" b="1" dirty="0" smtClean="0"/>
              <a:t>pain, </a:t>
            </a:r>
            <a:r>
              <a:rPr lang="en-US" sz="1400" b="1" dirty="0" err="1" smtClean="0"/>
              <a:t>pacs</a:t>
            </a:r>
            <a:r>
              <a:rPr lang="en-US" sz="1400" b="1" dirty="0" smtClean="0"/>
              <a:t>, SWIFT</a:t>
            </a:r>
            <a:endParaRPr lang="he-IL" sz="1400" b="1" dirty="0" err="1" smtClean="0"/>
          </a:p>
        </p:txBody>
      </p:sp>
      <p:sp>
        <p:nvSpPr>
          <p:cNvPr id="40" name="TextBox 39"/>
          <p:cNvSpPr txBox="1"/>
          <p:nvPr/>
        </p:nvSpPr>
        <p:spPr>
          <a:xfrm>
            <a:off x="8532674" y="1701233"/>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2" name="TextBox 41"/>
          <p:cNvSpPr txBox="1"/>
          <p:nvPr/>
        </p:nvSpPr>
        <p:spPr>
          <a:xfrm>
            <a:off x="5516440" y="3026381"/>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4" name="TextBox 43"/>
          <p:cNvSpPr txBox="1"/>
          <p:nvPr/>
        </p:nvSpPr>
        <p:spPr>
          <a:xfrm>
            <a:off x="9087581" y="3011728"/>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5" name="TextBox 44"/>
          <p:cNvSpPr txBox="1"/>
          <p:nvPr/>
        </p:nvSpPr>
        <p:spPr>
          <a:xfrm>
            <a:off x="5524348" y="5307684"/>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6" name="TextBox 45"/>
          <p:cNvSpPr txBox="1"/>
          <p:nvPr/>
        </p:nvSpPr>
        <p:spPr>
          <a:xfrm>
            <a:off x="3105292" y="5307682"/>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cxnSp>
        <p:nvCxnSpPr>
          <p:cNvPr id="49" name="Straight Arrow Connector 48"/>
          <p:cNvCxnSpPr/>
          <p:nvPr/>
        </p:nvCxnSpPr>
        <p:spPr>
          <a:xfrm>
            <a:off x="5343374" y="2837466"/>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33549" y="5094417"/>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343374" y="5127452"/>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0467824" y="2837465"/>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10467824" y="1607268"/>
            <a:ext cx="0" cy="391214"/>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8010374" y="1607268"/>
            <a:ext cx="0" cy="391214"/>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212239" y="3519820"/>
            <a:ext cx="1601300" cy="444397"/>
          </a:xfrm>
          <a:prstGeom prst="rect">
            <a:avLst/>
          </a:prstGeom>
          <a:noFill/>
        </p:spPr>
        <p:txBody>
          <a:bodyPr wrap="square" lIns="0" tIns="0" rIns="0" bIns="0" rtlCol="1">
            <a:noAutofit/>
          </a:bodyPr>
          <a:lstStyle/>
          <a:p>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 </a:t>
            </a:r>
            <a:r>
              <a:rPr lang="en-US" sz="1400" dirty="0" smtClean="0"/>
              <a:t>to </a:t>
            </a:r>
            <a:r>
              <a:rPr lang="en-US" sz="1400" b="1" dirty="0" smtClean="0"/>
              <a:t>pain, </a:t>
            </a:r>
            <a:r>
              <a:rPr lang="en-US" sz="1400" b="1" dirty="0" err="1" smtClean="0"/>
              <a:t>pacs</a:t>
            </a:r>
            <a:r>
              <a:rPr lang="en-US" sz="1400" b="1" dirty="0" smtClean="0"/>
              <a:t>, SWIFT</a:t>
            </a:r>
            <a:endParaRPr lang="he-IL" sz="1400" b="1" dirty="0" err="1" smtClean="0"/>
          </a:p>
        </p:txBody>
      </p:sp>
    </p:spTree>
    <p:extLst>
      <p:ext uri="{BB962C8B-B14F-4D97-AF65-F5344CB8AC3E}">
        <p14:creationId xmlns:p14="http://schemas.microsoft.com/office/powerpoint/2010/main" val="14157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FndtMsg</a:t>
            </a:r>
            <a:r>
              <a:rPr lang="en-US" dirty="0" smtClean="0"/>
              <a:t> XML Sections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5</a:t>
            </a:fld>
            <a:endParaRPr lang="en-GB" dirty="0"/>
          </a:p>
        </p:txBody>
      </p:sp>
      <p:sp>
        <p:nvSpPr>
          <p:cNvPr id="7" name="Rectangle 6"/>
          <p:cNvSpPr/>
          <p:nvPr/>
        </p:nvSpPr>
        <p:spPr>
          <a:xfrm>
            <a:off x="623888" y="1123721"/>
            <a:ext cx="9120187" cy="4789003"/>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FndtMsg</a:t>
            </a:r>
            <a:r>
              <a:rPr lang="en-US" b="1" dirty="0" smtClean="0">
                <a:solidFill>
                  <a:schemeClr val="accent2"/>
                </a:solidFill>
                <a:latin typeface="Courier" pitchFamily="49" charset="0"/>
              </a:rPr>
              <a:t>&gt;</a:t>
            </a:r>
            <a:endParaRPr lang="en-US" dirty="0" smtClean="0">
              <a:solidFill>
                <a:schemeClr val="tx2"/>
              </a:solidFill>
            </a:endParaRPr>
          </a:p>
          <a:p>
            <a:pPr marL="868363" lvl="1" indent="-411163">
              <a:lnSpc>
                <a:spcPct val="90000"/>
              </a:lnSpc>
              <a:spcBef>
                <a:spcPts val="1500"/>
              </a:spcBef>
              <a:buSzPct val="150000"/>
              <a:buBlip>
                <a:blip r:embed="rId3"/>
              </a:buBlip>
            </a:pPr>
            <a:r>
              <a:rPr lang="en-US" b="1" dirty="0" smtClean="0">
                <a:solidFill>
                  <a:schemeClr val="accent2"/>
                </a:solidFill>
                <a:latin typeface="Courier" pitchFamily="49" charset="0"/>
              </a:rPr>
              <a:t>&lt;Header</a:t>
            </a:r>
            <a:r>
              <a:rPr lang="en-US" b="1" dirty="0">
                <a:solidFill>
                  <a:schemeClr val="accent2"/>
                </a:solidFill>
                <a:latin typeface="Courier" pitchFamily="49" charset="0"/>
              </a:rPr>
              <a:t>&gt;</a:t>
            </a:r>
            <a:r>
              <a:rPr lang="en-US" dirty="0"/>
              <a:t>  </a:t>
            </a:r>
            <a:r>
              <a:rPr lang="en-US" dirty="0" smtClean="0"/>
              <a:t>general </a:t>
            </a:r>
            <a:r>
              <a:rPr lang="en-US" dirty="0"/>
              <a:t>identifying attributes </a:t>
            </a:r>
            <a:endParaRPr lang="en-US" dirty="0" smtClean="0"/>
          </a:p>
          <a:p>
            <a:pPr marL="868363" lvl="1"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Msg</a:t>
            </a:r>
            <a:r>
              <a:rPr lang="en-US" b="1" dirty="0" smtClean="0">
                <a:solidFill>
                  <a:schemeClr val="accent2"/>
                </a:solidFill>
                <a:latin typeface="Courier" pitchFamily="49" charset="0"/>
              </a:rPr>
              <a:t>&gt; </a:t>
            </a:r>
            <a:r>
              <a:rPr lang="en-US" dirty="0" smtClean="0"/>
              <a:t>transaction </a:t>
            </a:r>
            <a:r>
              <a:rPr lang="en-US" dirty="0"/>
              <a:t>message and </a:t>
            </a:r>
            <a:r>
              <a:rPr lang="en-US" dirty="0" smtClean="0"/>
              <a:t>extension	</a:t>
            </a:r>
            <a:endParaRPr lang="en-US" sz="1600" i="1"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smtClean="0">
                <a:solidFill>
                  <a:schemeClr val="accent2"/>
                </a:solidFill>
                <a:latin typeface="Courier" pitchFamily="49" charset="0"/>
              </a:rPr>
              <a:t>Pmnt</a:t>
            </a:r>
            <a:r>
              <a:rPr lang="en-US" b="1" dirty="0" smtClean="0">
                <a:solidFill>
                  <a:schemeClr val="accent2"/>
                </a:solidFill>
                <a:latin typeface="Courier" pitchFamily="49" charset="0"/>
              </a:rPr>
              <a:t>&gt; </a:t>
            </a:r>
            <a:r>
              <a:rPr lang="en-US" dirty="0" smtClean="0"/>
              <a:t>payment </a:t>
            </a:r>
            <a:r>
              <a:rPr lang="en-US" dirty="0"/>
              <a:t>quotes the transaction </a:t>
            </a:r>
            <a:r>
              <a:rPr lang="en-US" dirty="0" smtClean="0"/>
              <a:t>(</a:t>
            </a:r>
            <a:r>
              <a:rPr lang="en-US" dirty="0"/>
              <a:t>ISO based </a:t>
            </a:r>
            <a:r>
              <a:rPr lang="en-US" b="1" dirty="0"/>
              <a:t>pain</a:t>
            </a:r>
            <a:r>
              <a:rPr lang="en-US" dirty="0"/>
              <a:t>, </a:t>
            </a:r>
            <a:r>
              <a:rPr lang="en-US" b="1" dirty="0" err="1"/>
              <a:t>pacs</a:t>
            </a:r>
            <a:r>
              <a:rPr lang="en-US" dirty="0"/>
              <a:t> or SWIFT within the GPP proprietary XML structure</a:t>
            </a:r>
            <a:r>
              <a:rPr lang="en-US" dirty="0" smtClean="0"/>
              <a:t>) </a:t>
            </a:r>
          </a:p>
          <a:p>
            <a:pPr marL="1325563" lvl="2"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Extn</a:t>
            </a:r>
            <a:r>
              <a:rPr lang="en-US" b="1" dirty="0" smtClean="0">
                <a:solidFill>
                  <a:schemeClr val="accent2"/>
                </a:solidFill>
                <a:latin typeface="Courier" pitchFamily="49" charset="0"/>
              </a:rPr>
              <a:t>&gt; </a:t>
            </a:r>
            <a:r>
              <a:rPr lang="en-US" dirty="0"/>
              <a:t>GPP proprietary transaction </a:t>
            </a:r>
            <a:r>
              <a:rPr lang="en-US" dirty="0" smtClean="0"/>
              <a:t>attributes</a:t>
            </a:r>
          </a:p>
          <a:p>
            <a:pPr marL="1782763" lvl="3"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MsgFees</a:t>
            </a:r>
            <a:r>
              <a:rPr lang="en-US" b="1" dirty="0">
                <a:solidFill>
                  <a:schemeClr val="accent2"/>
                </a:solidFill>
                <a:latin typeface="Courier" pitchFamily="49" charset="0"/>
              </a:rPr>
              <a:t>&gt; </a:t>
            </a:r>
            <a:r>
              <a:rPr lang="en-US" dirty="0"/>
              <a:t>, </a:t>
            </a:r>
            <a:r>
              <a:rPr lang="en-US" b="1" dirty="0">
                <a:solidFill>
                  <a:schemeClr val="accent2"/>
                </a:solidFill>
                <a:latin typeface="Courier" pitchFamily="49" charset="0"/>
              </a:rPr>
              <a:t>&lt;</a:t>
            </a:r>
            <a:r>
              <a:rPr lang="en-US" b="1" dirty="0" err="1">
                <a:solidFill>
                  <a:schemeClr val="accent2"/>
                </a:solidFill>
                <a:latin typeface="Courier" pitchFamily="49" charset="0"/>
              </a:rPr>
              <a:t>MsgNotes</a:t>
            </a:r>
            <a:r>
              <a:rPr lang="en-US" b="1" dirty="0">
                <a:solidFill>
                  <a:schemeClr val="accent2"/>
                </a:solidFill>
                <a:latin typeface="Courier" pitchFamily="49" charset="0"/>
              </a:rPr>
              <a:t>&gt;</a:t>
            </a:r>
            <a:r>
              <a:rPr lang="en-US" dirty="0"/>
              <a:t>, </a:t>
            </a:r>
            <a:r>
              <a:rPr lang="en-US" b="1" dirty="0">
                <a:solidFill>
                  <a:schemeClr val="accent2"/>
                </a:solidFill>
                <a:latin typeface="Courier" pitchFamily="49" charset="0"/>
              </a:rPr>
              <a:t>&lt;</a:t>
            </a:r>
            <a:r>
              <a:rPr lang="en-US" b="1" dirty="0" err="1">
                <a:solidFill>
                  <a:schemeClr val="accent2"/>
                </a:solidFill>
                <a:latin typeface="Courier" pitchFamily="49" charset="0"/>
              </a:rPr>
              <a:t>MsgRates</a:t>
            </a:r>
            <a:r>
              <a:rPr lang="en-US" b="1" dirty="0">
                <a:solidFill>
                  <a:schemeClr val="accent2"/>
                </a:solidFill>
                <a:latin typeface="Courier" pitchFamily="49" charset="0"/>
              </a:rPr>
              <a:t>&gt;</a:t>
            </a:r>
            <a:r>
              <a:rPr lang="en-US" dirty="0" smtClean="0"/>
              <a:t>, etc.</a:t>
            </a: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OrigMsg</a:t>
            </a:r>
            <a:r>
              <a:rPr lang="en-US" b="1" dirty="0" smtClean="0">
                <a:solidFill>
                  <a:schemeClr val="accent2"/>
                </a:solidFill>
                <a:latin typeface="Courier" pitchFamily="49" charset="0"/>
              </a:rPr>
              <a:t>&gt; </a:t>
            </a:r>
            <a:r>
              <a:rPr lang="en-US" dirty="0" smtClean="0"/>
              <a:t>original </a:t>
            </a:r>
            <a:r>
              <a:rPr lang="en-US" dirty="0"/>
              <a:t>message </a:t>
            </a:r>
            <a:r>
              <a:rPr lang="en-US" dirty="0" smtClean="0"/>
              <a:t>(ISO based </a:t>
            </a:r>
            <a:r>
              <a:rPr lang="en-US" b="1" dirty="0" smtClean="0"/>
              <a:t>pain</a:t>
            </a:r>
            <a:r>
              <a:rPr lang="en-US" dirty="0"/>
              <a:t>,</a:t>
            </a:r>
            <a:r>
              <a:rPr lang="en-US" dirty="0" smtClean="0"/>
              <a:t> </a:t>
            </a:r>
            <a:r>
              <a:rPr lang="en-US" b="1" dirty="0" err="1"/>
              <a:t>pacs</a:t>
            </a:r>
            <a:r>
              <a:rPr lang="en-US" dirty="0"/>
              <a:t> or </a:t>
            </a:r>
            <a:r>
              <a:rPr lang="en-US" dirty="0" smtClean="0"/>
              <a:t>SWIFT </a:t>
            </a:r>
            <a:r>
              <a:rPr lang="en-US" dirty="0"/>
              <a:t>within the GPP proprietary XML </a:t>
            </a:r>
            <a:r>
              <a:rPr lang="en-US" dirty="0" smtClean="0"/>
              <a:t>structure)</a:t>
            </a:r>
            <a:endParaRPr lang="en-US" b="1" dirty="0">
              <a:solidFill>
                <a:schemeClr val="accent2"/>
              </a:solidFill>
              <a:latin typeface="Courier" pitchFamily="49" charset="0"/>
            </a:endParaRP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ResponseDetails</a:t>
            </a:r>
            <a:r>
              <a:rPr lang="en-US" b="1" dirty="0" smtClean="0">
                <a:solidFill>
                  <a:schemeClr val="accent2"/>
                </a:solidFill>
                <a:latin typeface="Courier" pitchFamily="49" charset="0"/>
              </a:rPr>
              <a:t>&gt; </a:t>
            </a:r>
            <a:r>
              <a:rPr lang="en-US" dirty="0" smtClean="0"/>
              <a:t>applicable </a:t>
            </a:r>
            <a:r>
              <a:rPr lang="en-US" dirty="0"/>
              <a:t>for Interface </a:t>
            </a:r>
            <a:r>
              <a:rPr lang="en-US" dirty="0" smtClean="0"/>
              <a:t>Responses</a:t>
            </a:r>
          </a:p>
          <a:p>
            <a:pPr lvl="1">
              <a:lnSpc>
                <a:spcPct val="90000"/>
              </a:lnSpc>
              <a:spcBef>
                <a:spcPts val="1500"/>
              </a:spcBef>
              <a:buSzPct val="150000"/>
            </a:pPr>
            <a:r>
              <a:rPr lang="en-US" sz="1600" i="1" u="sng" dirty="0" smtClean="0"/>
              <a:t>Note</a:t>
            </a:r>
            <a:r>
              <a:rPr lang="en-US" sz="1600" i="1" dirty="0" smtClean="0"/>
              <a:t>: </a:t>
            </a:r>
            <a:r>
              <a:rPr lang="en-US" sz="1600" dirty="0"/>
              <a:t>The Inclusion and exclusion of specific tags and/or sub-tees of the full </a:t>
            </a:r>
            <a:r>
              <a:rPr lang="en-US" sz="1600" dirty="0" smtClean="0"/>
              <a:t>FNDT </a:t>
            </a:r>
            <a:r>
              <a:rPr lang="en-US" sz="1600" dirty="0"/>
              <a:t>Message per such specific usage is done using system configuration in the XML_FORMAT_TYPE_RELATIONS table</a:t>
            </a:r>
            <a:endParaRPr lang="he-IL" sz="1600" dirty="0"/>
          </a:p>
        </p:txBody>
      </p:sp>
    </p:spTree>
    <p:extLst>
      <p:ext uri="{BB962C8B-B14F-4D97-AF65-F5344CB8AC3E}">
        <p14:creationId xmlns:p14="http://schemas.microsoft.com/office/powerpoint/2010/main" val="292692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a:t>
            </a:r>
            <a:r>
              <a:rPr lang="en-US" dirty="0" smtClean="0"/>
              <a:t> - example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6</a:t>
            </a:fld>
            <a:endParaRPr lang="en-GB" dirty="0"/>
          </a:p>
        </p:txBody>
      </p:sp>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
        <p:nvSpPr>
          <p:cNvPr id="21" name="Rectangle 20"/>
          <p:cNvSpPr/>
          <p:nvPr/>
        </p:nvSpPr>
        <p:spPr>
          <a:xfrm>
            <a:off x="7848638" y="2773823"/>
            <a:ext cx="3470634" cy="1200329"/>
          </a:xfrm>
          <a:prstGeom prst="rect">
            <a:avLst/>
          </a:prstGeom>
        </p:spPr>
        <p:txBody>
          <a:bodyPr wrap="square">
            <a:spAutoFit/>
          </a:bodyPr>
          <a:lstStyle/>
          <a:p>
            <a:r>
              <a:rPr lang="en-US" dirty="0"/>
              <a:t>The illustration shows how </a:t>
            </a:r>
            <a:r>
              <a:rPr lang="en-US" b="1" dirty="0" smtClean="0"/>
              <a:t>SWIFT</a:t>
            </a:r>
            <a:r>
              <a:rPr lang="en-US" dirty="0" smtClean="0"/>
              <a:t> message accommodated </a:t>
            </a:r>
            <a:r>
              <a:rPr lang="en-US" dirty="0"/>
              <a:t>in the </a:t>
            </a:r>
            <a:r>
              <a:rPr lang="en-US" b="1" dirty="0" err="1" smtClean="0">
                <a:solidFill>
                  <a:schemeClr val="accent2"/>
                </a:solidFill>
              </a:rPr>
              <a:t>Fndt</a:t>
            </a:r>
            <a:r>
              <a:rPr lang="en-US" b="1" dirty="0" smtClean="0">
                <a:solidFill>
                  <a:schemeClr val="accent2"/>
                </a:solidFill>
              </a:rPr>
              <a:t> message</a:t>
            </a:r>
            <a:r>
              <a:rPr lang="en-US" dirty="0" smtClean="0"/>
              <a:t> structure</a:t>
            </a:r>
            <a:endParaRPr lang="he-IL" dirty="0"/>
          </a:p>
        </p:txBody>
      </p:sp>
      <p:pic>
        <p:nvPicPr>
          <p:cNvPr id="7" name="Picture 6"/>
          <p:cNvPicPr>
            <a:picLocks noChangeAspect="1"/>
          </p:cNvPicPr>
          <p:nvPr/>
        </p:nvPicPr>
        <p:blipFill>
          <a:blip r:embed="rId3"/>
          <a:stretch>
            <a:fillRect/>
          </a:stretch>
        </p:blipFill>
        <p:spPr>
          <a:xfrm>
            <a:off x="623888" y="1018364"/>
            <a:ext cx="6312081" cy="5200755"/>
          </a:xfrm>
          <a:prstGeom prst="rect">
            <a:avLst/>
          </a:prstGeom>
        </p:spPr>
      </p:pic>
    </p:spTree>
    <p:extLst>
      <p:ext uri="{BB962C8B-B14F-4D97-AF65-F5344CB8AC3E}">
        <p14:creationId xmlns:p14="http://schemas.microsoft.com/office/powerpoint/2010/main" val="318432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Batch</a:t>
            </a:r>
            <a:r>
              <a:rPr lang="en-US" dirty="0" smtClean="0"/>
              <a:t> XML sections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7</a:t>
            </a:fld>
            <a:endParaRPr lang="en-GB" dirty="0"/>
          </a:p>
        </p:txBody>
      </p:sp>
      <p:sp>
        <p:nvSpPr>
          <p:cNvPr id="3" name="Rectangle 2"/>
          <p:cNvSpPr/>
          <p:nvPr/>
        </p:nvSpPr>
        <p:spPr>
          <a:xfrm>
            <a:off x="623888" y="1720529"/>
            <a:ext cx="8435271" cy="3796424"/>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FndtHeader</a:t>
            </a:r>
            <a:r>
              <a:rPr lang="en-US" b="1" dirty="0" smtClean="0">
                <a:solidFill>
                  <a:schemeClr val="accent2"/>
                </a:solidFill>
                <a:latin typeface="Courier" pitchFamily="49" charset="0"/>
              </a:rPr>
              <a:t>&gt;</a:t>
            </a:r>
            <a:r>
              <a:rPr lang="en-US" b="1" dirty="0" smtClean="0">
                <a:solidFill>
                  <a:schemeClr val="tx2"/>
                </a:solidFill>
                <a:latin typeface="Courier" pitchFamily="49" charset="0"/>
              </a:rPr>
              <a:t> </a:t>
            </a:r>
            <a:r>
              <a:rPr lang="en-US" dirty="0" smtClean="0">
                <a:solidFill>
                  <a:schemeClr val="tx2"/>
                </a:solidFill>
              </a:rPr>
              <a:t>includes </a:t>
            </a:r>
            <a:r>
              <a:rPr lang="en-US" dirty="0">
                <a:solidFill>
                  <a:schemeClr val="tx2"/>
                </a:solidFill>
              </a:rPr>
              <a:t>context information and credentials </a:t>
            </a:r>
            <a:endParaRPr lang="en-US" dirty="0" smtClean="0">
              <a:solidFill>
                <a:schemeClr val="tx2"/>
              </a:solidFill>
            </a:endParaRP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BatchHeader</a:t>
            </a:r>
            <a:r>
              <a:rPr lang="en-US" b="1" dirty="0">
                <a:solidFill>
                  <a:schemeClr val="accent2"/>
                </a:solidFill>
                <a:latin typeface="Courier" pitchFamily="49" charset="0"/>
              </a:rPr>
              <a:t>&gt;</a:t>
            </a:r>
            <a:r>
              <a:rPr lang="en-US" dirty="0" smtClean="0"/>
              <a:t>  contains </a:t>
            </a:r>
            <a:r>
              <a:rPr lang="en-US" dirty="0"/>
              <a:t>the </a:t>
            </a:r>
            <a:r>
              <a:rPr lang="en-US" dirty="0" smtClean="0"/>
              <a:t>pain message </a:t>
            </a:r>
            <a:r>
              <a:rPr lang="en-US" b="1" dirty="0" smtClean="0">
                <a:solidFill>
                  <a:schemeClr val="accent2"/>
                </a:solidFill>
                <a:latin typeface="Courier" pitchFamily="49" charset="0"/>
              </a:rPr>
              <a:t>&lt;</a:t>
            </a:r>
            <a:r>
              <a:rPr lang="en-US" b="1" dirty="0" err="1">
                <a:solidFill>
                  <a:schemeClr val="accent2"/>
                </a:solidFill>
                <a:latin typeface="Courier" pitchFamily="49" charset="0"/>
              </a:rPr>
              <a:t>GrpHdr</a:t>
            </a:r>
            <a:r>
              <a:rPr lang="en-US" b="1" dirty="0">
                <a:solidFill>
                  <a:schemeClr val="accent2"/>
                </a:solidFill>
                <a:latin typeface="Courier" pitchFamily="49" charset="0"/>
              </a:rPr>
              <a:t>&gt;</a:t>
            </a:r>
            <a:r>
              <a:rPr lang="en-US" dirty="0" smtClean="0"/>
              <a:t> </a:t>
            </a:r>
            <a:r>
              <a:rPr lang="en-US" dirty="0"/>
              <a:t>element </a:t>
            </a:r>
            <a:endParaRPr lang="en-US" dirty="0" smtClean="0"/>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PmntTxInfo</a:t>
            </a:r>
            <a:r>
              <a:rPr lang="en-US" b="1" dirty="0">
                <a:solidFill>
                  <a:schemeClr val="accent2"/>
                </a:solidFill>
                <a:latin typeface="Courier" pitchFamily="49" charset="0"/>
              </a:rPr>
              <a:t>&gt; </a:t>
            </a:r>
            <a:r>
              <a:rPr lang="en-US" dirty="0" smtClean="0"/>
              <a:t>transaction information </a:t>
            </a:r>
            <a:r>
              <a:rPr lang="en-US" dirty="0"/>
              <a:t>that can include one debit (in the header) with multiple credit transfers that logically correspond to the </a:t>
            </a:r>
            <a:r>
              <a:rPr lang="en-US" sz="1600" dirty="0">
                <a:solidFill>
                  <a:schemeClr val="accent2"/>
                </a:solidFill>
              </a:rPr>
              <a:t>/Document/</a:t>
            </a:r>
            <a:r>
              <a:rPr lang="en-US" sz="1600" dirty="0" err="1">
                <a:solidFill>
                  <a:schemeClr val="accent2"/>
                </a:solidFill>
              </a:rPr>
              <a:t>CstmrCdtTrfInitn</a:t>
            </a:r>
            <a:r>
              <a:rPr lang="en-US" sz="1600" dirty="0">
                <a:solidFill>
                  <a:schemeClr val="accent2"/>
                </a:solidFill>
              </a:rPr>
              <a:t>/</a:t>
            </a:r>
            <a:r>
              <a:rPr lang="en-US" sz="1600" dirty="0" err="1">
                <a:solidFill>
                  <a:schemeClr val="accent2"/>
                </a:solidFill>
              </a:rPr>
              <a:t>PmtInf</a:t>
            </a:r>
            <a:r>
              <a:rPr lang="en-US" dirty="0"/>
              <a:t>. </a:t>
            </a:r>
            <a:endParaRPr lang="en-US" dirty="0" smtClean="0"/>
          </a:p>
          <a:p>
            <a:pPr>
              <a:lnSpc>
                <a:spcPct val="90000"/>
              </a:lnSpc>
              <a:spcBef>
                <a:spcPts val="1500"/>
              </a:spcBef>
              <a:buSzPct val="150000"/>
            </a:pPr>
            <a:r>
              <a:rPr lang="en-US" dirty="0" smtClean="0"/>
              <a:t>	</a:t>
            </a:r>
            <a:r>
              <a:rPr lang="en-US" sz="1600" i="1" u="sng" dirty="0" smtClean="0"/>
              <a:t>Note</a:t>
            </a:r>
            <a:r>
              <a:rPr lang="en-US" sz="1600" i="1" dirty="0"/>
              <a:t>: </a:t>
            </a:r>
            <a:r>
              <a:rPr lang="en-US" sz="1600" dirty="0"/>
              <a:t>This section can be repeated multiple times.</a:t>
            </a:r>
            <a:r>
              <a:rPr lang="en-US" sz="1600" i="1" dirty="0"/>
              <a:t> </a:t>
            </a:r>
            <a:endParaRPr lang="en-US" sz="1600" i="1"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PmntHeader</a:t>
            </a:r>
            <a:r>
              <a:rPr lang="en-US" b="1" dirty="0">
                <a:solidFill>
                  <a:schemeClr val="accent2"/>
                </a:solidFill>
                <a:latin typeface="Courier" pitchFamily="49" charset="0"/>
              </a:rPr>
              <a:t>&gt; </a:t>
            </a:r>
            <a:r>
              <a:rPr lang="en-US" dirty="0" smtClean="0"/>
              <a:t>one </a:t>
            </a:r>
            <a:r>
              <a:rPr lang="en-US" dirty="0"/>
              <a:t>debit wrapper that contains a </a:t>
            </a:r>
            <a:r>
              <a:rPr lang="en-US" sz="1600" dirty="0">
                <a:solidFill>
                  <a:schemeClr val="accent2"/>
                </a:solidFill>
              </a:rPr>
              <a:t>/Document/</a:t>
            </a:r>
            <a:r>
              <a:rPr lang="en-US" sz="1600" dirty="0" err="1">
                <a:solidFill>
                  <a:schemeClr val="accent2"/>
                </a:solidFill>
              </a:rPr>
              <a:t>CstmrCdtTrfInitn</a:t>
            </a:r>
            <a:r>
              <a:rPr lang="en-US" sz="1600" dirty="0">
                <a:solidFill>
                  <a:schemeClr val="accent2"/>
                </a:solidFill>
              </a:rPr>
              <a:t>/</a:t>
            </a:r>
            <a:r>
              <a:rPr lang="en-US" sz="1600" dirty="0" err="1">
                <a:solidFill>
                  <a:schemeClr val="accent2"/>
                </a:solidFill>
              </a:rPr>
              <a:t>PmtInf</a:t>
            </a:r>
            <a:r>
              <a:rPr lang="en-US" sz="1600" dirty="0">
                <a:solidFill>
                  <a:schemeClr val="accent2"/>
                </a:solidFill>
              </a:rPr>
              <a:t> </a:t>
            </a:r>
            <a:r>
              <a:rPr lang="en-US" dirty="0" smtClean="0"/>
              <a:t>element, </a:t>
            </a:r>
            <a:r>
              <a:rPr lang="en-US" dirty="0"/>
              <a:t>but excludes the </a:t>
            </a:r>
            <a:r>
              <a:rPr lang="en-US" b="1" dirty="0">
                <a:solidFill>
                  <a:schemeClr val="accent2"/>
                </a:solidFill>
                <a:latin typeface="Courier" pitchFamily="49" charset="0"/>
              </a:rPr>
              <a:t>&lt;</a:t>
            </a:r>
            <a:r>
              <a:rPr lang="en-US" b="1" dirty="0" err="1">
                <a:solidFill>
                  <a:schemeClr val="accent2"/>
                </a:solidFill>
                <a:latin typeface="Courier" pitchFamily="49" charset="0"/>
              </a:rPr>
              <a:t>CdtTrfTxInf</a:t>
            </a:r>
            <a:r>
              <a:rPr lang="en-US" b="1" dirty="0">
                <a:solidFill>
                  <a:schemeClr val="accent2"/>
                </a:solidFill>
                <a:latin typeface="Courier" pitchFamily="49" charset="0"/>
              </a:rPr>
              <a:t>&gt; </a:t>
            </a:r>
            <a:r>
              <a:rPr lang="en-US" dirty="0"/>
              <a:t>elements </a:t>
            </a:r>
            <a:endParaRPr lang="en-US"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TxInf</a:t>
            </a:r>
            <a:r>
              <a:rPr lang="en-US" b="1" dirty="0">
                <a:solidFill>
                  <a:schemeClr val="accent2"/>
                </a:solidFill>
                <a:latin typeface="Courier" pitchFamily="49" charset="0"/>
              </a:rPr>
              <a:t>&gt; </a:t>
            </a:r>
            <a:r>
              <a:rPr lang="en-US" dirty="0" smtClean="0"/>
              <a:t>multiple </a:t>
            </a:r>
            <a:r>
              <a:rPr lang="en-US" dirty="0"/>
              <a:t>credits section that contains a list of </a:t>
            </a:r>
            <a:r>
              <a:rPr lang="en-US" dirty="0" err="1"/>
              <a:t>FndtMsg</a:t>
            </a:r>
            <a:r>
              <a:rPr lang="en-US" dirty="0"/>
              <a:t> elements, one for each credit </a:t>
            </a:r>
            <a:r>
              <a:rPr lang="en-US" b="1" dirty="0">
                <a:solidFill>
                  <a:schemeClr val="accent2"/>
                </a:solidFill>
                <a:latin typeface="Courier" pitchFamily="49" charset="0"/>
              </a:rPr>
              <a:t>&lt;</a:t>
            </a:r>
            <a:r>
              <a:rPr lang="en-US" b="1" dirty="0" err="1">
                <a:solidFill>
                  <a:schemeClr val="accent2"/>
                </a:solidFill>
                <a:latin typeface="Courier" pitchFamily="49" charset="0"/>
              </a:rPr>
              <a:t>CdtTrfTxInf</a:t>
            </a:r>
            <a:r>
              <a:rPr lang="en-US" b="1" dirty="0">
                <a:solidFill>
                  <a:schemeClr val="accent2"/>
                </a:solidFill>
                <a:latin typeface="Courier" pitchFamily="49" charset="0"/>
              </a:rPr>
              <a:t>&gt; </a:t>
            </a:r>
            <a:r>
              <a:rPr lang="en-US" dirty="0"/>
              <a:t>element. </a:t>
            </a:r>
            <a:endParaRPr lang="he-IL" dirty="0"/>
          </a:p>
        </p:txBody>
      </p:sp>
    </p:spTree>
    <p:extLst>
      <p:ext uri="{BB962C8B-B14F-4D97-AF65-F5344CB8AC3E}">
        <p14:creationId xmlns:p14="http://schemas.microsoft.com/office/powerpoint/2010/main" val="360370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a:solidFill>
                  <a:schemeClr val="accent2"/>
                </a:solidFill>
              </a:rPr>
              <a:t>FndtMsgBatch</a:t>
            </a:r>
            <a:r>
              <a:rPr lang="en-US" dirty="0"/>
              <a:t> </a:t>
            </a:r>
            <a:r>
              <a:rPr lang="en-US" dirty="0" smtClean="0"/>
              <a:t>- example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8</a:t>
            </a:fld>
            <a:endParaRPr lang="en-GB" dirty="0"/>
          </a:p>
        </p:txBody>
      </p:sp>
      <p:pic>
        <p:nvPicPr>
          <p:cNvPr id="2" name="Picture 1"/>
          <p:cNvPicPr>
            <a:picLocks noChangeAspect="1"/>
          </p:cNvPicPr>
          <p:nvPr/>
        </p:nvPicPr>
        <p:blipFill>
          <a:blip r:embed="rId3"/>
          <a:stretch>
            <a:fillRect/>
          </a:stretch>
        </p:blipFill>
        <p:spPr>
          <a:xfrm>
            <a:off x="623888" y="1316498"/>
            <a:ext cx="6054412" cy="5042161"/>
          </a:xfrm>
          <a:prstGeom prst="rect">
            <a:avLst/>
          </a:prstGeom>
        </p:spPr>
      </p:pic>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
        <p:nvSpPr>
          <p:cNvPr id="14" name="TextBox 13"/>
          <p:cNvSpPr txBox="1"/>
          <p:nvPr/>
        </p:nvSpPr>
        <p:spPr>
          <a:xfrm>
            <a:off x="6678300" y="4544551"/>
            <a:ext cx="2023579"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payment content</a:t>
            </a:r>
            <a:endParaRPr lang="he-IL" sz="1600" b="1" dirty="0" err="1" smtClean="0">
              <a:solidFill>
                <a:schemeClr val="accent2"/>
              </a:solidFill>
              <a:latin typeface="Courier" pitchFamily="49" charset="0"/>
            </a:endParaRPr>
          </a:p>
        </p:txBody>
      </p:sp>
      <p:sp>
        <p:nvSpPr>
          <p:cNvPr id="19" name="TextBox 18"/>
          <p:cNvSpPr txBox="1"/>
          <p:nvPr/>
        </p:nvSpPr>
        <p:spPr>
          <a:xfrm>
            <a:off x="4915025" y="3128538"/>
            <a:ext cx="2136617"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payment header</a:t>
            </a:r>
            <a:endParaRPr lang="he-IL" sz="1600" b="1" dirty="0" err="1" smtClean="0">
              <a:solidFill>
                <a:schemeClr val="accent2"/>
              </a:solidFill>
              <a:latin typeface="Courier" pitchFamily="49" charset="0"/>
            </a:endParaRPr>
          </a:p>
        </p:txBody>
      </p:sp>
      <p:sp>
        <p:nvSpPr>
          <p:cNvPr id="20" name="TextBox 19"/>
          <p:cNvSpPr txBox="1"/>
          <p:nvPr/>
        </p:nvSpPr>
        <p:spPr>
          <a:xfrm>
            <a:off x="4636810" y="1922475"/>
            <a:ext cx="2270622"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batch header</a:t>
            </a:r>
            <a:endParaRPr lang="he-IL" sz="1600" b="1" dirty="0" err="1" smtClean="0">
              <a:solidFill>
                <a:schemeClr val="accent2"/>
              </a:solidFill>
              <a:latin typeface="Courier" pitchFamily="49" charset="0"/>
            </a:endParaRPr>
          </a:p>
        </p:txBody>
      </p:sp>
      <p:sp>
        <p:nvSpPr>
          <p:cNvPr id="21" name="Rectangle 20"/>
          <p:cNvSpPr/>
          <p:nvPr/>
        </p:nvSpPr>
        <p:spPr>
          <a:xfrm>
            <a:off x="8439151" y="1316498"/>
            <a:ext cx="3470634" cy="1754326"/>
          </a:xfrm>
          <a:prstGeom prst="rect">
            <a:avLst/>
          </a:prstGeom>
        </p:spPr>
        <p:txBody>
          <a:bodyPr wrap="square">
            <a:spAutoFit/>
          </a:bodyPr>
          <a:lstStyle/>
          <a:p>
            <a:r>
              <a:rPr lang="en-US" dirty="0"/>
              <a:t>The illustration shows how </a:t>
            </a:r>
            <a:r>
              <a:rPr lang="en-US" b="1" dirty="0"/>
              <a:t>pain.001.001.03</a:t>
            </a:r>
            <a:r>
              <a:rPr lang="en-US" dirty="0"/>
              <a:t> sections are accommodated in the </a:t>
            </a:r>
            <a:r>
              <a:rPr lang="en-US" b="1" dirty="0" smtClean="0">
                <a:solidFill>
                  <a:schemeClr val="accent2"/>
                </a:solidFill>
              </a:rPr>
              <a:t>FNDT </a:t>
            </a:r>
            <a:r>
              <a:rPr lang="en-US" b="1" dirty="0">
                <a:solidFill>
                  <a:schemeClr val="accent2"/>
                </a:solidFill>
              </a:rPr>
              <a:t>batch message</a:t>
            </a:r>
            <a:r>
              <a:rPr lang="en-US" dirty="0"/>
              <a:t> structure while maintaining support for one debit with multiple credits.</a:t>
            </a:r>
            <a:endParaRPr lang="he-IL" dirty="0"/>
          </a:p>
        </p:txBody>
      </p:sp>
      <p:sp>
        <p:nvSpPr>
          <p:cNvPr id="22" name="TextBox 21"/>
          <p:cNvSpPr txBox="1"/>
          <p:nvPr/>
        </p:nvSpPr>
        <p:spPr>
          <a:xfrm>
            <a:off x="4636810" y="1203584"/>
            <a:ext cx="2414832"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message header</a:t>
            </a:r>
            <a:endParaRPr lang="he-IL" sz="1600" b="1" dirty="0" err="1" smtClean="0">
              <a:solidFill>
                <a:schemeClr val="accent2"/>
              </a:solidFill>
              <a:latin typeface="Courier" pitchFamily="49" charset="0"/>
            </a:endParaRPr>
          </a:p>
        </p:txBody>
      </p:sp>
    </p:spTree>
    <p:extLst>
      <p:ext uri="{BB962C8B-B14F-4D97-AF65-F5344CB8AC3E}">
        <p14:creationId xmlns:p14="http://schemas.microsoft.com/office/powerpoint/2010/main" val="160622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a:t>
            </a:r>
            <a:r>
              <a:rPr lang="en-US" dirty="0" smtClean="0"/>
              <a:t> - header</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9</a:t>
            </a:fld>
            <a:endParaRPr lang="en-GB" dirty="0"/>
          </a:p>
        </p:txBody>
      </p:sp>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Tree>
    <p:extLst>
      <p:ext uri="{BB962C8B-B14F-4D97-AF65-F5344CB8AC3E}">
        <p14:creationId xmlns:p14="http://schemas.microsoft.com/office/powerpoint/2010/main" val="352513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FDA2510A45954CB46081864A6D864F" ma:contentTypeVersion="5" ma:contentTypeDescription="Create a new document." ma:contentTypeScope="" ma:versionID="5b475eef84496e2b7a4205b1d00d7d4c">
  <xsd:schema xmlns:xsd="http://www.w3.org/2001/XMLSchema" xmlns:xs="http://www.w3.org/2001/XMLSchema" xmlns:p="http://schemas.microsoft.com/office/2006/metadata/properties" xmlns:ns1="http://schemas.microsoft.com/sharepoint/v3" xmlns:ns2="1913475e-a030-45ec-9e8a-a2630205b38f" xmlns:ns3="0ae7057e-292f-4fd1-bead-5494e4c66c6d" targetNamespace="http://schemas.microsoft.com/office/2006/metadata/properties" ma:root="true" ma:fieldsID="85738e600c763465eda532a3d229a01a" ns1:_="" ns2:_="" ns3:_="">
    <xsd:import namespace="http://schemas.microsoft.com/sharepoint/v3"/>
    <xsd:import namespace="1913475e-a030-45ec-9e8a-a2630205b38f"/>
    <xsd:import namespace="0ae7057e-292f-4fd1-bead-5494e4c66c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3475e-a030-45ec-9e8a-a2630205b38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e7057e-292f-4fd1-bead-5494e4c66c6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CA1AEAF9-C730-4098-99F1-230B2FED747B}">
  <ds:schemaRefs>
    <ds:schemaRef ds:uri="http://schemas.microsoft.com/sharepoint/v3/contenttype/forms"/>
  </ds:schemaRefs>
</ds:datastoreItem>
</file>

<file path=customXml/itemProps2.xml><?xml version="1.0" encoding="utf-8"?>
<ds:datastoreItem xmlns:ds="http://schemas.openxmlformats.org/officeDocument/2006/customXml" ds:itemID="{F6B4073B-771D-450A-9EDA-ABAA77B05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913475e-a030-45ec-9e8a-a2630205b38f"/>
    <ds:schemaRef ds:uri="0ae7057e-292f-4fd1-bead-5494e4c66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186F62-2954-471E-9368-38BF5704F41F}">
  <ds:schemaRefs>
    <ds:schemaRef ds:uri="1913475e-a030-45ec-9e8a-a2630205b38f"/>
    <ds:schemaRef ds:uri="http://schemas.microsoft.com/office/infopath/2007/PartnerControls"/>
    <ds:schemaRef ds:uri="http://schemas.microsoft.com/office/2006/metadata/properties"/>
    <ds:schemaRef ds:uri="http://schemas.microsoft.com/office/2006/documentManagement/types"/>
    <ds:schemaRef ds:uri="http://purl.org/dc/terms/"/>
    <ds:schemaRef ds:uri="0ae7057e-292f-4fd1-bead-5494e4c66c6d"/>
    <ds:schemaRef ds:uri="http://schemas.microsoft.com/sharepoint/v3"/>
    <ds:schemaRef ds:uri="http://purl.org/dc/elements/1.1/"/>
    <ds:schemaRef ds:uri="http://www.w3.org/XML/1998/namespace"/>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Finastra_PowerPoint_Template_LIGHT</Template>
  <TotalTime>11375</TotalTime>
  <Words>1623</Words>
  <Application>Microsoft Office PowerPoint</Application>
  <PresentationFormat>Widescreen</PresentationFormat>
  <Paragraphs>338</Paragraphs>
  <Slides>26</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Courier</vt:lpstr>
      <vt:lpstr>Wingdings</vt:lpstr>
      <vt:lpstr>Finastra_PowerPoint_Template_LIGHT</vt:lpstr>
      <vt:lpstr>Funds transfer Message</vt:lpstr>
      <vt:lpstr>AGENDA</vt:lpstr>
      <vt:lpstr>PowerPoint Presentation</vt:lpstr>
      <vt:lpstr>FNDT Message in Payment Flow</vt:lpstr>
      <vt:lpstr>FndtMsg XML Sections </vt:lpstr>
      <vt:lpstr>Fndt Msg  - example</vt:lpstr>
      <vt:lpstr>Fndt Msg Batch XML sections</vt:lpstr>
      <vt:lpstr>FndtMsgBatch - example</vt:lpstr>
      <vt:lpstr>Fndt Msg  - header</vt:lpstr>
      <vt:lpstr>transaction attribute fields</vt:lpstr>
      <vt:lpstr>COMMON Behavior</vt:lpstr>
      <vt:lpstr>Request Direction</vt:lpstr>
      <vt:lpstr>Interface model</vt:lpstr>
      <vt:lpstr>Interface Status</vt:lpstr>
      <vt:lpstr>Contingency Mode</vt:lpstr>
      <vt:lpstr>Interface Monitor Index</vt:lpstr>
      <vt:lpstr>FROM SWIFT to local clearing ack</vt:lpstr>
      <vt:lpstr>Asynchronous model  </vt:lpstr>
      <vt:lpstr>Request and Response</vt:lpstr>
      <vt:lpstr>Transport protocol</vt:lpstr>
      <vt:lpstr>Connection Point</vt:lpstr>
      <vt:lpstr>Format Type</vt:lpstr>
      <vt:lpstr>FROM SWIFT to local clearing ack</vt:lpstr>
      <vt:lpstr>Asynchronous model  </vt:lpstr>
      <vt:lpstr>Interface Profile</vt:lpstr>
      <vt:lpstr>Thank you</vt:lpstr>
    </vt:vector>
  </TitlesOfParts>
  <Company>D + 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Herder</dc:creator>
  <cp:lastModifiedBy>Alexander Perman</cp:lastModifiedBy>
  <cp:revision>91</cp:revision>
  <cp:lastPrinted>2017-06-06T14:07:14Z</cp:lastPrinted>
  <dcterms:created xsi:type="dcterms:W3CDTF">2017-06-27T19:04:38Z</dcterms:created>
  <dcterms:modified xsi:type="dcterms:W3CDTF">2017-07-12T07:21:13Z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0x0101009AFDA2510A45954CB46081864A6D864F</vt:lpwstr>
  </property>
</Properties>
</file>