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76" r:id="rId8"/>
    <p:sldId id="271" r:id="rId9"/>
    <p:sldId id="289" r:id="rId10"/>
    <p:sldId id="290" r:id="rId11"/>
    <p:sldId id="291" r:id="rId12"/>
    <p:sldId id="287" r:id="rId13"/>
    <p:sldId id="28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>
        <p:scale>
          <a:sx n="66" d="100"/>
          <a:sy n="66" d="100"/>
        </p:scale>
        <p:origin x="-816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12/02/2018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Sample Messages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21031"/>
              </p:ext>
            </p:extLst>
          </p:nvPr>
        </p:nvGraphicFramePr>
        <p:xfrm>
          <a:off x="667657" y="1663093"/>
          <a:ext cx="8128000" cy="2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</a:tr>
              <a:tr h="14544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884696"/>
              </p:ext>
            </p:extLst>
          </p:nvPr>
        </p:nvGraphicFramePr>
        <p:xfrm>
          <a:off x="6196920" y="264205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ckager Shell Object" showAsIcon="1" r:id="rId4" imgW="1155960" imgH="685800" progId="Package">
                  <p:embed/>
                </p:oleObj>
              </mc:Choice>
              <mc:Fallback>
                <p:oleObj name="Packager Shell Object" showAsIcon="1" r:id="rId4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6920" y="264205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55186"/>
              </p:ext>
            </p:extLst>
          </p:nvPr>
        </p:nvGraphicFramePr>
        <p:xfrm>
          <a:off x="2221139" y="2641600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ackager Shell Object" showAsIcon="1" r:id="rId6" imgW="1028880" imgH="685800" progId="Package">
                  <p:embed/>
                </p:oleObj>
              </mc:Choice>
              <mc:Fallback>
                <p:oleObj name="Packager Shell Object" showAsIcon="1" r:id="rId6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1139" y="2641600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7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rnab.podder@dh.com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 smtClean="0"/>
              <a:t>Compliance interface is a standard GPP SP interface defined </a:t>
            </a:r>
            <a:r>
              <a:rPr lang="en-US" dirty="0"/>
              <a:t>based on the </a:t>
            </a:r>
            <a:r>
              <a:rPr lang="en-US" dirty="0" err="1" smtClean="0"/>
              <a:t>Fndt</a:t>
            </a:r>
            <a:r>
              <a:rPr lang="en-US" dirty="0" smtClean="0"/>
              <a:t> </a:t>
            </a:r>
            <a:r>
              <a:rPr lang="en-US" dirty="0"/>
              <a:t>Message structure to streamline the process of integrating GPP with Financial Institution’s Compliance system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53388" y="3407426"/>
            <a:ext cx="1941921" cy="3110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Compliance </a:t>
            </a:r>
            <a:endParaRPr lang="he-IL" sz="1200" b="1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>
          <a:xfrm>
            <a:off x="552434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45348" y="3407426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Account Lookup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1031630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9368" y="1296184"/>
            <a:ext cx="433790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/>
              <a:t>FX Engine</a:t>
            </a:r>
            <a:endParaRPr lang="he-IL" sz="1200" dirty="0" err="1" smtClean="0"/>
          </a:p>
        </p:txBody>
      </p:sp>
      <p:cxnSp>
        <p:nvCxnSpPr>
          <p:cNvPr id="25" name="Straight Arrow Connector 24"/>
          <p:cNvCxnSpPr>
            <a:stCxn id="21" idx="0"/>
          </p:cNvCxnSpPr>
          <p:nvPr/>
        </p:nvCxnSpPr>
        <p:spPr>
          <a:xfrm flipV="1">
            <a:off x="10316309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44128" y="1607268"/>
            <a:ext cx="1" cy="39435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187520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</a:t>
            </a:r>
            <a:r>
              <a:rPr lang="en-US" sz="1200" dirty="0" smtClean="0">
                <a:solidFill>
                  <a:schemeClr val="bg1"/>
                </a:solidFill>
              </a:rPr>
              <a:t>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412533"/>
            <a:ext cx="468096" cy="5442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edefined Process 54"/>
          <p:cNvSpPr/>
          <p:nvPr/>
        </p:nvSpPr>
        <p:spPr>
          <a:xfrm>
            <a:off x="455338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Balance Check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endCxn id="55" idx="3"/>
          </p:cNvCxnSpPr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Posting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 flipV="1">
            <a:off x="409932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Balance Inquiry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5" idx="2"/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Accounting System</a:t>
            </a:r>
            <a:endParaRPr lang="he-IL" dirty="0" err="1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7" idx="2"/>
            <a:endCxn id="67" idx="0"/>
          </p:cNvCxnSpPr>
          <p:nvPr/>
        </p:nvCxnSpPr>
        <p:spPr>
          <a:xfrm>
            <a:off x="3128369" y="5127453"/>
            <a:ext cx="0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1689" y="3407426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22710" y="1256836"/>
            <a:ext cx="160130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400" b="1" dirty="0" smtClean="0"/>
              <a:t>pain, </a:t>
            </a:r>
            <a:r>
              <a:rPr lang="en-US" sz="1400" b="1" dirty="0" err="1" smtClean="0"/>
              <a:t>pacs</a:t>
            </a:r>
            <a:r>
              <a:rPr lang="en-US" sz="1400" b="1" dirty="0" smtClean="0"/>
              <a:t>, SWIFT</a:t>
            </a:r>
            <a:endParaRPr lang="he-IL" sz="1400" b="1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8532674" y="1701233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6440" y="3026381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87581" y="3011728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4348" y="5307684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5292" y="5307682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4" y="2837466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33549" y="509441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43374" y="5127452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67824" y="2837465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46782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01037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12239" y="3519820"/>
            <a:ext cx="160130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to </a:t>
            </a:r>
            <a:r>
              <a:rPr lang="en-US" sz="1400" b="1" dirty="0" smtClean="0"/>
              <a:t>pain, </a:t>
            </a:r>
            <a:r>
              <a:rPr lang="en-US" sz="1400" b="1" dirty="0" err="1" smtClean="0"/>
              <a:t>pacs</a:t>
            </a:r>
            <a:r>
              <a:rPr lang="en-US" sz="1400" b="1" dirty="0" smtClean="0"/>
              <a:t>, SWIFT</a:t>
            </a:r>
            <a:endParaRPr lang="he-IL" sz="1400" b="1" dirty="0" err="1" smtClean="0"/>
          </a:p>
        </p:txBody>
      </p:sp>
      <p:pic>
        <p:nvPicPr>
          <p:cNvPr id="1027" name="Picture 3" descr="D:\Arnab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51" y="3281995"/>
            <a:ext cx="545931" cy="5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Request Message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3213187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 err="1">
                <a:solidFill>
                  <a:schemeClr val="accent2"/>
                </a:solidFill>
                <a:latin typeface="Courier" pitchFamily="49" charset="0"/>
              </a:rPr>
              <a:t>contextName</a:t>
            </a:r>
            <a:r>
              <a:rPr lang="en-US" dirty="0" smtClean="0"/>
              <a:t>&gt; “</a:t>
            </a:r>
            <a:r>
              <a:rPr lang="en-US" dirty="0" err="1" smtClean="0"/>
              <a:t>SanctionsPre</a:t>
            </a:r>
            <a:r>
              <a:rPr lang="en-US" dirty="0" smtClean="0"/>
              <a:t>” will be the context name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</a:t>
            </a:r>
            <a:r>
              <a:rPr lang="en-US" dirty="0"/>
              <a:t>message and </a:t>
            </a:r>
            <a:r>
              <a:rPr lang="en-US" dirty="0" smtClean="0"/>
              <a:t>extension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Pmnt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payment </a:t>
            </a:r>
            <a:r>
              <a:rPr lang="en-US" dirty="0"/>
              <a:t>quotes the transaction </a:t>
            </a:r>
            <a:r>
              <a:rPr lang="en-US" dirty="0" smtClean="0"/>
              <a:t>(</a:t>
            </a:r>
            <a:r>
              <a:rPr lang="en-US" dirty="0"/>
              <a:t>ISO based </a:t>
            </a:r>
            <a:r>
              <a:rPr lang="en-US" b="1" dirty="0"/>
              <a:t>pain</a:t>
            </a:r>
            <a:r>
              <a:rPr lang="en-US" dirty="0"/>
              <a:t>,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SWIFT) 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OrigMsg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original </a:t>
            </a:r>
            <a:r>
              <a:rPr lang="en-US" dirty="0"/>
              <a:t>message </a:t>
            </a:r>
            <a:r>
              <a:rPr lang="en-US" dirty="0" smtClean="0"/>
              <a:t>(ISO based </a:t>
            </a:r>
            <a:r>
              <a:rPr lang="en-US" b="1" dirty="0" smtClean="0"/>
              <a:t>pain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SWIFT)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Capabilities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6</a:t>
            </a:fld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67431" y="1530120"/>
            <a:ext cx="9120187" cy="340554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Asynchronous Interface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Supported Transport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JMS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MQ</a:t>
            </a: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Supported Message Format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FNDT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1027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layout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7</a:t>
            </a:fld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19028"/>
              </p:ext>
            </p:extLst>
          </p:nvPr>
        </p:nvGraphicFramePr>
        <p:xfrm>
          <a:off x="1465943" y="1169609"/>
          <a:ext cx="97536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971"/>
                <a:gridCol w="3338286"/>
                <a:gridCol w="390434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Protocol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MQ Communication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Request_connection_Point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jms</a:t>
                      </a:r>
                      <a:r>
                        <a:rPr lang="en-IN" dirty="0" smtClean="0"/>
                        <a:t>/Q_IP_AML_IN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JNDI reference to MQ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Request_Format_Type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PROPRIETRY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FNDT message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Message_Stop_Status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OFAC_STOP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Indicates interface is down or inactive. If inactive then the message will be parked</a:t>
                      </a:r>
                      <a:r>
                        <a:rPr lang="en-IN" baseline="0" dirty="0" smtClean="0"/>
                        <a:t> in OFAC_STOP status queue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No_Of_Listeners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Stop_After_Conn_Exception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retries until inactive.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9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layout .. </a:t>
            </a:r>
            <a:r>
              <a:rPr lang="en-IN" dirty="0" err="1" smtClean="0"/>
              <a:t>Cont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12 February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8</a:t>
            </a:fld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33590"/>
              </p:ext>
            </p:extLst>
          </p:nvPr>
        </p:nvGraphicFramePr>
        <p:xfrm>
          <a:off x="667657" y="1169609"/>
          <a:ext cx="109727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29"/>
                <a:gridCol w="1103085"/>
                <a:gridCol w="851988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Properties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6745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Not_Active_Behaviour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1. Don’t create Interface Request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 </a:t>
                      </a:r>
                      <a:r>
                        <a:rPr lang="en-US" dirty="0" smtClean="0"/>
                        <a:t>Stop the flow, set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smtClean="0"/>
                        <a:t>status of the payment as defined in </a:t>
                      </a:r>
                      <a:r>
                        <a:rPr lang="en-US" i="1" dirty="0" err="1" smtClean="0"/>
                        <a:t>message_stop_status</a:t>
                      </a:r>
                      <a:endParaRPr lang="en-US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3. When the Interface is Active again , </a:t>
                      </a:r>
                      <a:r>
                        <a:rPr lang="en-US" dirty="0" smtClean="0"/>
                        <a:t>Create and Send the request, continue the flow</a:t>
                      </a:r>
                      <a:endParaRPr lang="en-IN" dirty="0"/>
                    </a:p>
                  </a:txBody>
                  <a:tcPr/>
                </a:tc>
              </a:tr>
              <a:tr h="3674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1. </a:t>
                      </a:r>
                      <a:r>
                        <a:rPr lang="en-US" dirty="0" smtClean="0"/>
                        <a:t>Create and store the Interface Request in </a:t>
                      </a:r>
                      <a:r>
                        <a:rPr lang="en-US" sz="18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message_external_interaction</a:t>
                      </a:r>
                      <a:endParaRPr lang="en-US" i="1" dirty="0" smtClean="0"/>
                    </a:p>
                    <a:p>
                      <a:r>
                        <a:rPr lang="en-IN" dirty="0" smtClean="0"/>
                        <a:t>2. </a:t>
                      </a:r>
                      <a:r>
                        <a:rPr lang="en-US" dirty="0" smtClean="0"/>
                        <a:t>Continue  the flow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3. When the Interface is Active again , </a:t>
                      </a:r>
                      <a:r>
                        <a:rPr lang="en-US" dirty="0" smtClean="0"/>
                        <a:t>Send the request</a:t>
                      </a:r>
                      <a:endParaRPr lang="en-IN" dirty="0" smtClean="0"/>
                    </a:p>
                  </a:txBody>
                  <a:tcPr/>
                </a:tc>
              </a:tr>
              <a:tr h="36745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SKIP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smtClean="0"/>
                        <a:t>Do not</a:t>
                      </a:r>
                      <a:r>
                        <a:rPr lang="en-IN" baseline="0" dirty="0" smtClean="0"/>
                        <a:t> create the Interface Request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baseline="0" dirty="0" smtClean="0"/>
                        <a:t>Continue the flow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Compliance Response Message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12 February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ResponseDetails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 err="1">
                <a:solidFill>
                  <a:schemeClr val="accent2"/>
                </a:solidFill>
                <a:latin typeface="Courier" pitchFamily="49" charset="0"/>
              </a:rPr>
              <a:t>returnCode</a:t>
            </a:r>
            <a:r>
              <a:rPr lang="en-US" dirty="0" smtClean="0"/>
              <a:t>&gt; 1 or 0 or 990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/>
              <a:t>&lt;</a:t>
            </a:r>
            <a:r>
              <a:rPr lang="en-IN" b="1" dirty="0">
                <a:solidFill>
                  <a:schemeClr val="accent2"/>
                </a:solidFill>
                <a:latin typeface="Courier" pitchFamily="49" charset="0"/>
              </a:rPr>
              <a:t> description </a:t>
            </a:r>
            <a:r>
              <a:rPr lang="en-US" dirty="0" smtClean="0"/>
              <a:t>&gt; “HIT” or “NO HIT”</a:t>
            </a:r>
            <a:endParaRPr lang="he-IL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80354"/>
              </p:ext>
            </p:extLst>
          </p:nvPr>
        </p:nvGraphicFramePr>
        <p:xfrm>
          <a:off x="754743" y="4029662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Return code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HIT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HIT</a:t>
                      </a:r>
                      <a:endParaRPr lang="en-IN" dirty="0"/>
                    </a:p>
                  </a:txBody>
                  <a:tcPr/>
                </a:tc>
              </a:tr>
              <a:tr h="461071">
                <a:tc>
                  <a:txBody>
                    <a:bodyPr/>
                    <a:lstStyle/>
                    <a:p>
                      <a:r>
                        <a:rPr lang="en-IN" dirty="0" smtClean="0"/>
                        <a:t>990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Processing or Technical error</a:t>
                      </a:r>
                      <a:endParaRPr lang="he-IL" sz="1800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nastra">
    <a:dk1>
      <a:sysClr val="windowText" lastClr="000000"/>
    </a:dk1>
    <a:lt1>
      <a:sysClr val="window" lastClr="FFFFFF"/>
    </a:lt1>
    <a:dk2>
      <a:srgbClr val="414141"/>
    </a:dk2>
    <a:lt2>
      <a:srgbClr val="E5E5E5"/>
    </a:lt2>
    <a:accent1>
      <a:srgbClr val="CD3CAD"/>
    </a:accent1>
    <a:accent2>
      <a:srgbClr val="6948D9"/>
    </a:accent2>
    <a:accent3>
      <a:srgbClr val="414141"/>
    </a:accent3>
    <a:accent4>
      <a:srgbClr val="E189CD"/>
    </a:accent4>
    <a:accent5>
      <a:srgbClr val="A591E8"/>
    </a:accent5>
    <a:accent6>
      <a:srgbClr val="A5A5A5"/>
    </a:accent6>
    <a:hlink>
      <a:srgbClr val="CD3CAD"/>
    </a:hlink>
    <a:folHlink>
      <a:srgbClr val="CD3CA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schemas.microsoft.com/office/2006/metadata/properties"/>
    <ds:schemaRef ds:uri="http://www.w3.org/XML/1998/namespace"/>
    <ds:schemaRef ds:uri="1913475e-a030-45ec-9e8a-a2630205b38f"/>
    <ds:schemaRef ds:uri="http://purl.org/dc/terms/"/>
    <ds:schemaRef ds:uri="http://purl.org/dc/elements/1.1/"/>
    <ds:schemaRef ds:uri="http://schemas.microsoft.com/office/infopath/2007/PartnerControls"/>
    <ds:schemaRef ds:uri="0ae7057e-292f-4fd1-bead-5494e4c66c6d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11635</TotalTime>
  <Words>392</Words>
  <Application>Microsoft Office PowerPoint</Application>
  <PresentationFormat>Custom</PresentationFormat>
  <Paragraphs>131</Paragraphs>
  <Slides>11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Finastra_PowerPoint_Template_LIGHT</vt:lpstr>
      <vt:lpstr>Packager Shell Object</vt:lpstr>
      <vt:lpstr>Compliance</vt:lpstr>
      <vt:lpstr>AGENDA</vt:lpstr>
      <vt:lpstr>PowerPoint Presentation</vt:lpstr>
      <vt:lpstr>FNDT Message in Payment Flow</vt:lpstr>
      <vt:lpstr>Compliance Request Message</vt:lpstr>
      <vt:lpstr>Capabilities</vt:lpstr>
      <vt:lpstr>Interface layout</vt:lpstr>
      <vt:lpstr>Interface layout .. Cont</vt:lpstr>
      <vt:lpstr>Compliance Response Message</vt:lpstr>
      <vt:lpstr>Compliance Sample Messages</vt:lpstr>
      <vt:lpstr>Thank you</vt:lpstr>
    </vt:vector>
  </TitlesOfParts>
  <Company>D + 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Arnab</cp:lastModifiedBy>
  <cp:revision>104</cp:revision>
  <cp:lastPrinted>2017-06-06T14:07:14Z</cp:lastPrinted>
  <dcterms:created xsi:type="dcterms:W3CDTF">2017-06-27T19:04:38Z</dcterms:created>
  <dcterms:modified xsi:type="dcterms:W3CDTF">2018-02-12T05:49:49Z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