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61" r:id="rId7"/>
    <p:sldId id="287" r:id="rId8"/>
    <p:sldId id="288" r:id="rId9"/>
    <p:sldId id="292" r:id="rId10"/>
    <p:sldId id="289" r:id="rId11"/>
    <p:sldId id="293" r:id="rId12"/>
    <p:sldId id="290" r:id="rId13"/>
    <p:sldId id="294" r:id="rId14"/>
    <p:sldId id="295" r:id="rId15"/>
    <p:sldId id="291" r:id="rId16"/>
    <p:sldId id="296" r:id="rId17"/>
    <p:sldId id="29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09/02/2018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09/02/2018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09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Data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February 2018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3" y="1296538"/>
            <a:ext cx="10727140" cy="2129051"/>
          </a:xfrm>
        </p:spPr>
        <p:txBody>
          <a:bodyPr/>
          <a:lstStyle/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400" b="0" dirty="0"/>
              <a:t>This service enables a third party application to perform different actions on a static data profile, such as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Save</a:t>
            </a:r>
            <a:r>
              <a:rPr lang="en-IN" sz="2400" b="0" dirty="0"/>
              <a:t>,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Hold</a:t>
            </a:r>
            <a:r>
              <a:rPr lang="en-IN" sz="2400" b="0" dirty="0"/>
              <a:t>,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Delete</a:t>
            </a:r>
            <a:r>
              <a:rPr lang="en-IN" sz="2400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400" b="0" dirty="0"/>
              <a:t>and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Activate</a:t>
            </a:r>
            <a:r>
              <a:rPr lang="en-IN" sz="2400" b="0" dirty="0"/>
              <a:t>. </a:t>
            </a:r>
            <a:endParaRPr lang="en-IN" sz="2400" b="0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400" b="0" dirty="0" smtClean="0"/>
              <a:t>These </a:t>
            </a:r>
            <a:r>
              <a:rPr lang="en-IN" sz="2400" b="0" dirty="0"/>
              <a:t>action buttons are taken from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GPP user interface</a:t>
            </a:r>
            <a:r>
              <a:rPr lang="en-IN" sz="2400" b="0" dirty="0"/>
              <a:t>. </a:t>
            </a:r>
            <a:r>
              <a:rPr lang="en-IN" sz="2000" b="0" dirty="0" smtClean="0"/>
              <a:t> </a:t>
            </a:r>
            <a:endParaRPr lang="en-IN" sz="20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18307" y="4276393"/>
            <a:ext cx="9523867" cy="13328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The input parameters are validated.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Profile query is generated</a:t>
            </a:r>
            <a:r>
              <a:rPr lang="en-IN" sz="2000" b="0" dirty="0" smtClean="0"/>
              <a:t>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 smtClean="0"/>
              <a:t>Response is generated with 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return code </a:t>
            </a:r>
            <a:r>
              <a:rPr lang="en-IN" sz="2000" b="0" dirty="0" smtClean="0"/>
              <a:t>as </a:t>
            </a:r>
            <a:r>
              <a:rPr lang="en-IN" sz="2000" b="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IN" sz="2000" b="0" dirty="0" smtClean="0"/>
              <a:t> for success.</a:t>
            </a:r>
            <a:endParaRPr lang="en-IN" sz="2000" b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6671" y="3512084"/>
            <a:ext cx="10727140" cy="3093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00"/>
              </a:spcBef>
              <a:buSzPct val="150000"/>
            </a:pPr>
            <a:r>
              <a:rPr lang="en-IN" sz="2000" b="0" dirty="0" smtClean="0"/>
              <a:t> </a:t>
            </a:r>
            <a:r>
              <a:rPr lang="en-IN" sz="3200" dirty="0" smtClean="0"/>
              <a:t>Processing</a:t>
            </a:r>
            <a:r>
              <a:rPr lang="en-IN" sz="2000" b="0" dirty="0" smtClean="0"/>
              <a:t>. </a:t>
            </a:r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18396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98635" y="856825"/>
            <a:ext cx="6139395" cy="878865"/>
          </a:xfrm>
        </p:spPr>
        <p:txBody>
          <a:bodyPr/>
          <a:lstStyle/>
          <a:p>
            <a:r>
              <a:rPr lang="en-IN" sz="4400" dirty="0" smtClean="0"/>
              <a:t>Service Function</a:t>
            </a:r>
            <a:endParaRPr lang="en-IN" sz="4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609883"/>
              </p:ext>
            </p:extLst>
          </p:nvPr>
        </p:nvGraphicFramePr>
        <p:xfrm>
          <a:off x="1409700" y="2486025"/>
          <a:ext cx="8561388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796"/>
                <a:gridCol w="2853796"/>
                <a:gridCol w="285379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Buttons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 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 	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Saves a new profile entry into the database 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profileSave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Activate 	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Changes a specific status to AC (active)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profileActivate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	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Deletes (soft delete: set status to DL) a specific entry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profileDelete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28604" y="1833404"/>
            <a:ext cx="9120187" cy="341632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IN" dirty="0"/>
              <a:t>This table includes the </a:t>
            </a:r>
            <a:r>
              <a:rPr lang="en-IN" dirty="0" smtClean="0"/>
              <a:t>important functions </a:t>
            </a:r>
            <a:r>
              <a:rPr lang="en-IN" dirty="0"/>
              <a:t>(Static Data Actions) support by this service. 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4987" y="2262553"/>
            <a:ext cx="9292028" cy="3264790"/>
          </a:xfrm>
        </p:spPr>
        <p:txBody>
          <a:bodyPr/>
          <a:lstStyle/>
          <a:p>
            <a:r>
              <a:rPr lang="en-IN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List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3" y="1296539"/>
            <a:ext cx="10727140" cy="1241946"/>
          </a:xfrm>
        </p:spPr>
        <p:txBody>
          <a:bodyPr/>
          <a:lstStyle/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400" b="0" dirty="0"/>
              <a:t>The </a:t>
            </a:r>
            <a:r>
              <a:rPr lang="en-IN" sz="2400" b="0" dirty="0" smtClean="0"/>
              <a:t>Profile </a:t>
            </a:r>
            <a:r>
              <a:rPr lang="en-IN" sz="2400" b="0" dirty="0"/>
              <a:t>List service enables a third party application to retrieve any related reference data (also known as profiles in GPP) by providing a set of query </a:t>
            </a:r>
            <a:r>
              <a:rPr lang="en-IN" sz="2400" b="0" dirty="0" smtClean="0"/>
              <a:t>criteria.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18307" y="4030729"/>
            <a:ext cx="9523867" cy="21107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The input parameters are validated.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Required columns are checked. If a column is not found </a:t>
            </a:r>
            <a:r>
              <a:rPr lang="en-IN" sz="2000" b="0" dirty="0" smtClean="0"/>
              <a:t>in the </a:t>
            </a:r>
            <a:r>
              <a:rPr lang="en-IN" sz="2000" b="0" dirty="0"/>
              <a:t>database, it is ignored and a relevant log entry is made in </a:t>
            </a:r>
            <a:r>
              <a:rPr lang="en-IN" sz="2000" b="0" dirty="0" err="1"/>
              <a:t>nonExistCols</a:t>
            </a:r>
            <a:r>
              <a:rPr lang="en-IN" sz="2000" b="0" dirty="0" smtClean="0"/>
              <a:t>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Profile query is generated</a:t>
            </a:r>
            <a:r>
              <a:rPr lang="en-IN" sz="2000" b="0" dirty="0" smtClean="0"/>
              <a:t>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Results are returned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6671" y="3375604"/>
            <a:ext cx="10727140" cy="3093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00"/>
              </a:spcBef>
              <a:buSzPct val="150000"/>
            </a:pPr>
            <a:r>
              <a:rPr lang="en-IN" sz="2000" b="0" dirty="0" smtClean="0"/>
              <a:t> </a:t>
            </a:r>
            <a:r>
              <a:rPr lang="en-IN" sz="3200" dirty="0" smtClean="0"/>
              <a:t>Processing</a:t>
            </a:r>
            <a:r>
              <a:rPr lang="en-IN" sz="2000" b="0" dirty="0" smtClean="0"/>
              <a:t>. </a:t>
            </a:r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1503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Samples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09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14</a:t>
            </a:fld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02901"/>
              </p:ext>
            </p:extLst>
          </p:nvPr>
        </p:nvGraphicFramePr>
        <p:xfrm>
          <a:off x="667657" y="1663093"/>
          <a:ext cx="8127999" cy="397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3665255"/>
                <a:gridCol w="1753411"/>
              </a:tblGrid>
              <a:tr h="65919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Response</a:t>
                      </a:r>
                      <a:endParaRPr lang="en-IN" dirty="0"/>
                    </a:p>
                  </a:txBody>
                  <a:tcPr/>
                </a:tc>
              </a:tr>
              <a:tr h="816699">
                <a:tc>
                  <a:txBody>
                    <a:bodyPr/>
                    <a:lstStyle/>
                    <a:p>
                      <a:r>
                        <a:rPr lang="en-IN" dirty="0" smtClean="0"/>
                        <a:t>Apply Changes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832514">
                <a:tc>
                  <a:txBody>
                    <a:bodyPr/>
                    <a:lstStyle/>
                    <a:p>
                      <a:r>
                        <a:rPr lang="en-IN" dirty="0" smtClean="0"/>
                        <a:t>Load Profile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832514">
                <a:tc>
                  <a:txBody>
                    <a:bodyPr/>
                    <a:lstStyle/>
                    <a:p>
                      <a:r>
                        <a:rPr lang="en-IN" dirty="0" smtClean="0"/>
                        <a:t>Profile Action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832514">
                <a:tc>
                  <a:txBody>
                    <a:bodyPr/>
                    <a:lstStyle/>
                    <a:p>
                      <a:r>
                        <a:rPr lang="en-IN" dirty="0" smtClean="0"/>
                        <a:t>Profile List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989374"/>
              </p:ext>
            </p:extLst>
          </p:nvPr>
        </p:nvGraphicFramePr>
        <p:xfrm>
          <a:off x="4722505" y="2429349"/>
          <a:ext cx="102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4" imgW="1028880" imgH="685800" progId="Package">
                  <p:embed/>
                </p:oleObj>
              </mc:Choice>
              <mc:Fallback>
                <p:oleObj name="Packager Shell Object" showAsIcon="1" r:id="rId4" imgW="10288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2505" y="2429349"/>
                        <a:ext cx="1028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25961"/>
              </p:ext>
            </p:extLst>
          </p:nvPr>
        </p:nvGraphicFramePr>
        <p:xfrm>
          <a:off x="7343161" y="2401794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6" imgW="1155960" imgH="685800" progId="Package">
                  <p:embed/>
                </p:oleObj>
              </mc:Choice>
              <mc:Fallback>
                <p:oleObj name="Packager Shell Object" showAsIcon="1" r:id="rId6" imgW="1155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3161" y="2401794"/>
                        <a:ext cx="115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957608"/>
              </p:ext>
            </p:extLst>
          </p:nvPr>
        </p:nvGraphicFramePr>
        <p:xfrm>
          <a:off x="4721462" y="3206844"/>
          <a:ext cx="102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8" imgW="1028880" imgH="685800" progId="Package">
                  <p:embed/>
                </p:oleObj>
              </mc:Choice>
              <mc:Fallback>
                <p:oleObj name="Packager Shell Object" showAsIcon="1" r:id="rId8" imgW="10288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21462" y="3206844"/>
                        <a:ext cx="1028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95875"/>
              </p:ext>
            </p:extLst>
          </p:nvPr>
        </p:nvGraphicFramePr>
        <p:xfrm>
          <a:off x="7342117" y="3221559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10" imgW="1155960" imgH="685800" progId="Package">
                  <p:embed/>
                </p:oleObj>
              </mc:Choice>
              <mc:Fallback>
                <p:oleObj name="Packager Shell Object" showAsIcon="1" r:id="rId10" imgW="1155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42117" y="3221559"/>
                        <a:ext cx="115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4208"/>
              </p:ext>
            </p:extLst>
          </p:nvPr>
        </p:nvGraphicFramePr>
        <p:xfrm>
          <a:off x="3371542" y="4025616"/>
          <a:ext cx="1282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ckager Shell Object" showAsIcon="1" r:id="rId12" imgW="1283040" imgH="685800" progId="Package">
                  <p:embed/>
                </p:oleObj>
              </mc:Choice>
              <mc:Fallback>
                <p:oleObj name="Packager Shell Object" showAsIcon="1" r:id="rId12" imgW="12830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71542" y="4025616"/>
                        <a:ext cx="1282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292454"/>
              </p:ext>
            </p:extLst>
          </p:nvPr>
        </p:nvGraphicFramePr>
        <p:xfrm>
          <a:off x="4516911" y="4025379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ackager Shell Object" showAsIcon="1" r:id="rId14" imgW="1981800" imgH="685800" progId="Package">
                  <p:embed/>
                </p:oleObj>
              </mc:Choice>
              <mc:Fallback>
                <p:oleObj name="Packager Shell Object" showAsIcon="1" r:id="rId14" imgW="19818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16911" y="4025379"/>
                        <a:ext cx="1981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88060"/>
              </p:ext>
            </p:extLst>
          </p:nvPr>
        </p:nvGraphicFramePr>
        <p:xfrm>
          <a:off x="6891622" y="4025427"/>
          <a:ext cx="2070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ckager Shell Object" showAsIcon="1" r:id="rId16" imgW="2070720" imgH="685800" progId="Package">
                  <p:embed/>
                </p:oleObj>
              </mc:Choice>
              <mc:Fallback>
                <p:oleObj name="Packager Shell Object" showAsIcon="1" r:id="rId16" imgW="2070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91622" y="4025427"/>
                        <a:ext cx="2070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47283"/>
              </p:ext>
            </p:extLst>
          </p:nvPr>
        </p:nvGraphicFramePr>
        <p:xfrm>
          <a:off x="4722315" y="4844813"/>
          <a:ext cx="102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18" imgW="1028880" imgH="685800" progId="Package">
                  <p:embed/>
                </p:oleObj>
              </mc:Choice>
              <mc:Fallback>
                <p:oleObj name="Packager Shell Object" showAsIcon="1" r:id="rId18" imgW="10288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22315" y="4844813"/>
                        <a:ext cx="1028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44737"/>
              </p:ext>
            </p:extLst>
          </p:nvPr>
        </p:nvGraphicFramePr>
        <p:xfrm>
          <a:off x="7369886" y="4831520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ckager Shell Object" showAsIcon="1" r:id="rId20" imgW="1155960" imgH="685800" progId="Package">
                  <p:embed/>
                </p:oleObj>
              </mc:Choice>
              <mc:Fallback>
                <p:oleObj name="Packager Shell Object" showAsIcon="1" r:id="rId20" imgW="1155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369886" y="4831520"/>
                        <a:ext cx="115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0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Arnab Podder</a:t>
            </a:r>
            <a:endParaRPr lang="en-GB" dirty="0" smtClean="0"/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09 February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Web services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 smtClean="0"/>
              <a:t>GPP can maintain Static data profiles in its own system and allows users to upload static data profiles in GPP via </a:t>
            </a:r>
            <a:r>
              <a:rPr lang="en-US" dirty="0" err="1" smtClean="0"/>
              <a:t>webservices</a:t>
            </a:r>
            <a:r>
              <a:rPr lang="en-US" dirty="0" smtClean="0"/>
              <a:t> 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  <a:endParaRPr lang="en-GB" dirty="0" smtClean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09 February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2250" y="1643506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9424" y="216790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Web services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23888" y="1123721"/>
            <a:ext cx="9120187" cy="166661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Apply Changes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Load Profile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Profile Action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Profile List Service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4987" y="2262553"/>
            <a:ext cx="9292028" cy="3264790"/>
          </a:xfrm>
        </p:spPr>
        <p:txBody>
          <a:bodyPr/>
          <a:lstStyle/>
          <a:p>
            <a:r>
              <a:rPr lang="en-IN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APPLY CHANGES SERVICE</a:t>
            </a:r>
            <a:endParaRPr lang="en-IN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3" y="1296538"/>
            <a:ext cx="10727140" cy="2129051"/>
          </a:xfrm>
        </p:spPr>
        <p:txBody>
          <a:bodyPr/>
          <a:lstStyle/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This service enables a 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</a:rPr>
              <a:t>Third Party Application </a:t>
            </a:r>
            <a:r>
              <a:rPr lang="en-IN" sz="2000" b="0" dirty="0"/>
              <a:t>to apply recent updates that were made to specific profiles.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The same functionality is accessible using the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Apply Changes</a:t>
            </a:r>
            <a:r>
              <a:rPr lang="en-IN" sz="2000" b="0" dirty="0"/>
              <a:t> dialog box in the GPP user interface.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18307" y="4276393"/>
            <a:ext cx="9523867" cy="13328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The profile IDs in the 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IN" sz="2000" dirty="0" err="1" smtClean="0">
                <a:solidFill>
                  <a:schemeClr val="accent4">
                    <a:lumMod val="75000"/>
                  </a:schemeClr>
                </a:solidFill>
              </a:rPr>
              <a:t>profileIDs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en-IN" sz="2000" b="0" dirty="0" smtClean="0"/>
              <a:t> </a:t>
            </a:r>
            <a:r>
              <a:rPr lang="en-IN" sz="2000" b="0" dirty="0"/>
              <a:t>tag are converted to cache </a:t>
            </a:r>
            <a:r>
              <a:rPr lang="en-IN" sz="2000" b="0" dirty="0" smtClean="0"/>
              <a:t>IDs. </a:t>
            </a:r>
            <a:endParaRPr lang="en-IN" sz="2000" b="0" dirty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Related caches are </a:t>
            </a:r>
            <a:r>
              <a:rPr lang="en-IN" sz="2000" b="0" dirty="0" smtClean="0"/>
              <a:t>evaluated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Changes are applied and the cache is refreshed for each valid profile ID.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6671" y="3512084"/>
            <a:ext cx="10727140" cy="3093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00"/>
              </a:spcBef>
              <a:buSzPct val="150000"/>
            </a:pPr>
            <a:r>
              <a:rPr lang="en-IN" sz="2000" b="0" dirty="0" smtClean="0"/>
              <a:t> </a:t>
            </a:r>
            <a:r>
              <a:rPr lang="en-IN" sz="3200" dirty="0" smtClean="0"/>
              <a:t>Processing</a:t>
            </a:r>
            <a:r>
              <a:rPr lang="en-IN" sz="2000" b="0" dirty="0" smtClean="0"/>
              <a:t>. </a:t>
            </a:r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4342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4987" y="2262553"/>
            <a:ext cx="9292028" cy="3264790"/>
          </a:xfrm>
        </p:spPr>
        <p:txBody>
          <a:bodyPr/>
          <a:lstStyle/>
          <a:p>
            <a:r>
              <a:rPr lang="en-IN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Profile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3" y="1296538"/>
            <a:ext cx="10727140" cy="2129051"/>
          </a:xfrm>
        </p:spPr>
        <p:txBody>
          <a:bodyPr/>
          <a:lstStyle/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400" b="0" dirty="0"/>
              <a:t>The service enables a third party application to retrieve a single entry per profile by providing both the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profile unique ID </a:t>
            </a:r>
            <a:r>
              <a:rPr lang="en-IN" sz="2400" b="0" dirty="0"/>
              <a:t>and the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entry unique ID </a:t>
            </a:r>
            <a:r>
              <a:rPr lang="en-IN" sz="2400" b="0" dirty="0" smtClean="0"/>
              <a:t>. </a:t>
            </a:r>
            <a:endParaRPr lang="en-IN" sz="2400" b="0" dirty="0"/>
          </a:p>
          <a:p>
            <a:pPr>
              <a:spcBef>
                <a:spcPts val="1500"/>
              </a:spcBef>
              <a:buSzPct val="150000"/>
            </a:pPr>
            <a:r>
              <a:rPr lang="en-IN" sz="2000" b="0" dirty="0" smtClean="0"/>
              <a:t> </a:t>
            </a:r>
            <a:endParaRPr lang="en-IN" sz="20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18307" y="4276393"/>
            <a:ext cx="9523867" cy="13328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The input parameters are validated.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Profile query is generated</a:t>
            </a:r>
            <a:r>
              <a:rPr lang="en-IN" sz="2000" b="0" dirty="0" smtClean="0"/>
              <a:t>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2000" b="0" dirty="0"/>
              <a:t>All relevant attributes are returned.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6671" y="3512084"/>
            <a:ext cx="10727140" cy="3093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00"/>
              </a:spcBef>
              <a:buSzPct val="150000"/>
            </a:pPr>
            <a:r>
              <a:rPr lang="en-IN" sz="2000" b="0" dirty="0" smtClean="0"/>
              <a:t> </a:t>
            </a:r>
            <a:r>
              <a:rPr lang="en-IN" sz="3200" dirty="0" smtClean="0"/>
              <a:t>Processing</a:t>
            </a:r>
            <a:r>
              <a:rPr lang="en-IN" sz="2000" b="0" dirty="0" smtClean="0"/>
              <a:t>. </a:t>
            </a:r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8483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84987" y="2262553"/>
            <a:ext cx="9292028" cy="3264790"/>
          </a:xfrm>
        </p:spPr>
        <p:txBody>
          <a:bodyPr/>
          <a:lstStyle/>
          <a:p>
            <a:r>
              <a:rPr lang="en-IN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Action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09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86F62-2954-471E-9368-38BF5704F41F}">
  <ds:schemaRefs>
    <ds:schemaRef ds:uri="http://schemas.microsoft.com/sharepoint/v3"/>
    <ds:schemaRef ds:uri="http://schemas.microsoft.com/office/2006/documentManagement/types"/>
    <ds:schemaRef ds:uri="http://purl.org/dc/terms/"/>
    <ds:schemaRef ds:uri="http://www.w3.org/XML/1998/namespace"/>
    <ds:schemaRef ds:uri="0ae7057e-292f-4fd1-bead-5494e4c66c6d"/>
    <ds:schemaRef ds:uri="http://schemas.microsoft.com/office/2006/metadata/properties"/>
    <ds:schemaRef ds:uri="http://schemas.openxmlformats.org/package/2006/metadata/core-properties"/>
    <ds:schemaRef ds:uri="http://purl.org/dc/dcmitype/"/>
    <ds:schemaRef ds:uri="1913475e-a030-45ec-9e8a-a2630205b38f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11531</TotalTime>
  <Words>431</Words>
  <Application>Microsoft Office PowerPoint</Application>
  <PresentationFormat>Custom</PresentationFormat>
  <Paragraphs>98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Finastra_PowerPoint_Template_LIGHT</vt:lpstr>
      <vt:lpstr>Package</vt:lpstr>
      <vt:lpstr>Static Data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Samples</vt:lpstr>
      <vt:lpstr>Thank you</vt:lpstr>
    </vt:vector>
  </TitlesOfParts>
  <Company>D + 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Arnab</cp:lastModifiedBy>
  <cp:revision>105</cp:revision>
  <cp:lastPrinted>2017-06-06T14:07:14Z</cp:lastPrinted>
  <dcterms:created xsi:type="dcterms:W3CDTF">2017-06-27T19:04:38Z</dcterms:created>
  <dcterms:modified xsi:type="dcterms:W3CDTF">2018-02-09T09:09:54Z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