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1" r:id="rId8"/>
    <p:sldId id="272" r:id="rId9"/>
    <p:sldId id="273"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70" d="100"/>
          <a:sy n="70" d="100"/>
        </p:scale>
        <p:origin x="-660" y="-96"/>
      </p:cViewPr>
      <p:guideLst>
        <p:guide orient="horz" pos="2160"/>
        <p:guide pos="384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10/02/2018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10/02/2018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09211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10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10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10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10 February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10 February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10 February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10 February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10 February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10 February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2.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 List Service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February 2018</a:t>
            </a:r>
          </a:p>
          <a:p>
            <a:pPr lvl="1"/>
            <a:endParaRPr lang="en-GB" dirty="0"/>
          </a:p>
        </p:txBody>
      </p:sp>
    </p:spTree>
    <p:extLst>
      <p:ext uri="{BB962C8B-B14F-4D97-AF65-F5344CB8AC3E}">
        <p14:creationId xmlns:p14="http://schemas.microsoft.com/office/powerpoint/2010/main" val="343643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Web services</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10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95451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smtClean="0"/>
              <a:t>GPP-SP allows users to manage payments by exposing SOA services. </a:t>
            </a:r>
            <a:r>
              <a:rPr lang="en-US" dirty="0" err="1" smtClean="0"/>
              <a:t>QueueList</a:t>
            </a:r>
            <a:r>
              <a:rPr lang="en-US" dirty="0" smtClean="0"/>
              <a:t> Service is used to query and retrieve payments from GPP. </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10 February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19466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3" y="1296538"/>
            <a:ext cx="10727140" cy="2129051"/>
          </a:xfrm>
        </p:spPr>
        <p:txBody>
          <a:bodyPr/>
          <a:lstStyle/>
          <a:p>
            <a:pPr marL="411163" indent="-411163">
              <a:spcBef>
                <a:spcPts val="1500"/>
              </a:spcBef>
              <a:buSzPct val="150000"/>
              <a:buBlip>
                <a:blip r:embed="rId2"/>
              </a:buBlip>
            </a:pPr>
            <a:r>
              <a:rPr lang="en-IN" sz="2000" b="0" dirty="0"/>
              <a:t>This service enables a </a:t>
            </a:r>
            <a:r>
              <a:rPr lang="en-IN" sz="2000" dirty="0" smtClean="0">
                <a:solidFill>
                  <a:schemeClr val="accent4">
                    <a:lumMod val="75000"/>
                  </a:schemeClr>
                </a:solidFill>
              </a:rPr>
              <a:t>Third Party Application </a:t>
            </a:r>
            <a:r>
              <a:rPr lang="en-IN" sz="2000" b="0" dirty="0"/>
              <a:t>to </a:t>
            </a:r>
            <a:r>
              <a:rPr lang="en-IN" sz="2000" b="0" dirty="0" smtClean="0"/>
              <a:t>search for payments in GPP. </a:t>
            </a:r>
            <a:endParaRPr lang="en-IN" sz="2000" b="0" dirty="0"/>
          </a:p>
          <a:p>
            <a:pPr marL="411163" indent="-411163">
              <a:spcBef>
                <a:spcPts val="1500"/>
              </a:spcBef>
              <a:buSzPct val="150000"/>
              <a:buBlip>
                <a:blip r:embed="rId2"/>
              </a:buBlip>
            </a:pPr>
            <a:r>
              <a:rPr lang="en-IN" sz="2000" b="0" dirty="0" smtClean="0"/>
              <a:t>Using this service user can search both </a:t>
            </a:r>
            <a:r>
              <a:rPr lang="en-IN" sz="2000" dirty="0" smtClean="0">
                <a:solidFill>
                  <a:schemeClr val="accent1"/>
                </a:solidFill>
              </a:rPr>
              <a:t>active</a:t>
            </a:r>
            <a:r>
              <a:rPr lang="en-IN" sz="2000" b="0" dirty="0" smtClean="0">
                <a:solidFill>
                  <a:schemeClr val="accent1"/>
                </a:solidFill>
              </a:rPr>
              <a:t> </a:t>
            </a:r>
            <a:r>
              <a:rPr lang="en-IN" sz="2000" b="0" dirty="0" smtClean="0"/>
              <a:t>payments as well as </a:t>
            </a:r>
            <a:r>
              <a:rPr lang="en-IN" sz="2000" dirty="0" smtClean="0">
                <a:solidFill>
                  <a:schemeClr val="accent1"/>
                </a:solidFill>
              </a:rPr>
              <a:t>archived</a:t>
            </a:r>
            <a:r>
              <a:rPr lang="en-IN" sz="2000" b="0" dirty="0" smtClean="0">
                <a:solidFill>
                  <a:schemeClr val="accent1"/>
                </a:solidFill>
              </a:rPr>
              <a:t> </a:t>
            </a:r>
            <a:r>
              <a:rPr lang="en-IN" sz="2000" b="0" dirty="0" smtClean="0"/>
              <a:t>payments</a:t>
            </a:r>
          </a:p>
          <a:p>
            <a:pPr marL="411163" indent="-411163">
              <a:spcBef>
                <a:spcPts val="1500"/>
              </a:spcBef>
              <a:buSzPct val="150000"/>
              <a:buBlip>
                <a:blip r:embed="rId2"/>
              </a:buBlip>
            </a:pPr>
            <a:r>
              <a:rPr lang="en-IN" sz="2000" b="0" dirty="0" smtClean="0"/>
              <a:t>Appropriate filter criteria have to be provided in the request. List of filter criteria is available in the SOA technical guides.</a:t>
            </a:r>
            <a:endParaRPr lang="en-IN" sz="2000" b="0" dirty="0"/>
          </a:p>
        </p:txBody>
      </p:sp>
      <p:sp>
        <p:nvSpPr>
          <p:cNvPr id="4" name="Date Placeholder 3"/>
          <p:cNvSpPr>
            <a:spLocks noGrp="1"/>
          </p:cNvSpPr>
          <p:nvPr>
            <p:ph type="dt" sz="half" idx="10"/>
          </p:nvPr>
        </p:nvSpPr>
        <p:spPr/>
        <p:txBody>
          <a:bodyPr/>
          <a:lstStyle/>
          <a:p>
            <a:fld id="{4FAE0867-24A8-448F-B507-CC8586AA6B96}" type="datetime4">
              <a:rPr lang="en-GB" smtClean="0"/>
              <a:t>10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4</a:t>
            </a:fld>
            <a:endParaRPr lang="en-GB" dirty="0"/>
          </a:p>
        </p:txBody>
      </p:sp>
      <p:sp>
        <p:nvSpPr>
          <p:cNvPr id="6" name="Content Placeholder 2"/>
          <p:cNvSpPr txBox="1">
            <a:spLocks/>
          </p:cNvSpPr>
          <p:nvPr/>
        </p:nvSpPr>
        <p:spPr>
          <a:xfrm>
            <a:off x="1518307" y="4276393"/>
            <a:ext cx="9523867" cy="1332843"/>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3600" b="1" kern="1200">
                <a:solidFill>
                  <a:schemeClr val="tx2"/>
                </a:solidFill>
                <a:latin typeface="+mn-lt"/>
                <a:ea typeface="+mn-ea"/>
                <a:cs typeface="+mn-cs"/>
              </a:defRPr>
            </a:lvl1pPr>
            <a:lvl2pPr marL="0" indent="0" algn="l" defTabSz="914400" rtl="0" eaLnBrk="1" latinLnBrk="0" hangingPunct="1">
              <a:lnSpc>
                <a:spcPct val="90000"/>
              </a:lnSpc>
              <a:spcBef>
                <a:spcPts val="1800"/>
              </a:spcBef>
              <a:buClr>
                <a:schemeClr val="tx2"/>
              </a:buClr>
              <a:buFont typeface="Arial" panose="020B0604020202020204" pitchFamily="34" charset="0"/>
              <a:buNone/>
              <a:defRPr sz="1600" b="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11163" indent="-411163">
              <a:spcBef>
                <a:spcPts val="1500"/>
              </a:spcBef>
              <a:buSzPct val="150000"/>
              <a:buBlip>
                <a:blip r:embed="rId2"/>
              </a:buBlip>
            </a:pPr>
            <a:r>
              <a:rPr lang="en-IN" sz="2000" b="0" dirty="0" smtClean="0"/>
              <a:t>The input parameters are validated. </a:t>
            </a:r>
            <a:endParaRPr lang="en-IN" sz="2000" b="0" dirty="0"/>
          </a:p>
          <a:p>
            <a:pPr marL="411163" indent="-411163">
              <a:spcBef>
                <a:spcPts val="1500"/>
              </a:spcBef>
              <a:buSzPct val="150000"/>
              <a:buBlip>
                <a:blip r:embed="rId2"/>
              </a:buBlip>
            </a:pPr>
            <a:r>
              <a:rPr lang="en-IN" sz="2000" b="0" dirty="0" smtClean="0"/>
              <a:t>A query is created based on the input criteria </a:t>
            </a:r>
          </a:p>
          <a:p>
            <a:pPr marL="411163" indent="-411163">
              <a:spcBef>
                <a:spcPts val="1500"/>
              </a:spcBef>
              <a:buSzPct val="150000"/>
              <a:buBlip>
                <a:blip r:embed="rId2"/>
              </a:buBlip>
            </a:pPr>
            <a:r>
              <a:rPr lang="en-IN" sz="2000" b="0" dirty="0" smtClean="0"/>
              <a:t>The response is sent.</a:t>
            </a:r>
            <a:endParaRPr lang="en-IN" sz="2000" b="0" dirty="0"/>
          </a:p>
        </p:txBody>
      </p:sp>
      <p:sp>
        <p:nvSpPr>
          <p:cNvPr id="7" name="Content Placeholder 2"/>
          <p:cNvSpPr txBox="1">
            <a:spLocks/>
          </p:cNvSpPr>
          <p:nvPr/>
        </p:nvSpPr>
        <p:spPr>
          <a:xfrm>
            <a:off x="916671" y="3512084"/>
            <a:ext cx="10727140" cy="309304"/>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3600" b="1" kern="1200">
                <a:solidFill>
                  <a:schemeClr val="tx2"/>
                </a:solidFill>
                <a:latin typeface="+mn-lt"/>
                <a:ea typeface="+mn-ea"/>
                <a:cs typeface="+mn-cs"/>
              </a:defRPr>
            </a:lvl1pPr>
            <a:lvl2pPr marL="0" indent="0" algn="l" defTabSz="914400" rtl="0" eaLnBrk="1" latinLnBrk="0" hangingPunct="1">
              <a:lnSpc>
                <a:spcPct val="90000"/>
              </a:lnSpc>
              <a:spcBef>
                <a:spcPts val="1800"/>
              </a:spcBef>
              <a:buClr>
                <a:schemeClr val="tx2"/>
              </a:buClr>
              <a:buFont typeface="Arial" panose="020B0604020202020204" pitchFamily="34" charset="0"/>
              <a:buNone/>
              <a:defRPr sz="1600" b="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500"/>
              </a:spcBef>
              <a:buSzPct val="150000"/>
            </a:pPr>
            <a:r>
              <a:rPr lang="en-IN" sz="2000" b="0" dirty="0" smtClean="0"/>
              <a:t> </a:t>
            </a:r>
            <a:r>
              <a:rPr lang="en-IN" sz="3200" dirty="0" smtClean="0"/>
              <a:t>Processing</a:t>
            </a:r>
            <a:r>
              <a:rPr lang="en-IN" sz="2000" b="0" dirty="0" smtClean="0"/>
              <a:t>. </a:t>
            </a:r>
            <a:endParaRPr lang="en-IN" sz="2000" b="0" dirty="0"/>
          </a:p>
        </p:txBody>
      </p:sp>
    </p:spTree>
    <p:extLst>
      <p:ext uri="{BB962C8B-B14F-4D97-AF65-F5344CB8AC3E}">
        <p14:creationId xmlns:p14="http://schemas.microsoft.com/office/powerpoint/2010/main" val="376789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3" y="1473962"/>
            <a:ext cx="10727140" cy="436725"/>
          </a:xfrm>
        </p:spPr>
        <p:txBody>
          <a:bodyPr/>
          <a:lstStyle/>
          <a:p>
            <a:pPr marL="411163" indent="-411163">
              <a:spcBef>
                <a:spcPts val="1500"/>
              </a:spcBef>
              <a:buSzPct val="150000"/>
              <a:buBlip>
                <a:blip r:embed="rId2"/>
              </a:buBlip>
            </a:pPr>
            <a:r>
              <a:rPr lang="en-IN" sz="2000" b="0" dirty="0"/>
              <a:t>The filtering criteria </a:t>
            </a:r>
            <a:r>
              <a:rPr lang="en-IN" sz="2000" b="0" dirty="0" smtClean="0"/>
              <a:t>may consist </a:t>
            </a:r>
            <a:r>
              <a:rPr lang="en-IN" sz="2000" b="0" dirty="0"/>
              <a:t>of one or more conditions with the following structure: </a:t>
            </a:r>
          </a:p>
        </p:txBody>
      </p:sp>
      <p:sp>
        <p:nvSpPr>
          <p:cNvPr id="4" name="Date Placeholder 3"/>
          <p:cNvSpPr>
            <a:spLocks noGrp="1"/>
          </p:cNvSpPr>
          <p:nvPr>
            <p:ph type="dt" sz="half" idx="10"/>
          </p:nvPr>
        </p:nvSpPr>
        <p:spPr/>
        <p:txBody>
          <a:bodyPr/>
          <a:lstStyle/>
          <a:p>
            <a:fld id="{4FAE0867-24A8-448F-B507-CC8586AA6B96}" type="datetime4">
              <a:rPr lang="en-GB" smtClean="0"/>
              <a:t>10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5</a:t>
            </a:fld>
            <a:endParaRPr lang="en-GB" dirty="0"/>
          </a:p>
        </p:txBody>
      </p:sp>
      <p:sp>
        <p:nvSpPr>
          <p:cNvPr id="6" name="Content Placeholder 2"/>
          <p:cNvSpPr txBox="1">
            <a:spLocks/>
          </p:cNvSpPr>
          <p:nvPr/>
        </p:nvSpPr>
        <p:spPr>
          <a:xfrm>
            <a:off x="1518310" y="4055656"/>
            <a:ext cx="9727448" cy="1878747"/>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3600" b="1" kern="1200">
                <a:solidFill>
                  <a:schemeClr val="tx2"/>
                </a:solidFill>
                <a:latin typeface="+mn-lt"/>
                <a:ea typeface="+mn-ea"/>
                <a:cs typeface="+mn-cs"/>
              </a:defRPr>
            </a:lvl1pPr>
            <a:lvl2pPr marL="0" indent="0" algn="l" defTabSz="914400" rtl="0" eaLnBrk="1" latinLnBrk="0" hangingPunct="1">
              <a:lnSpc>
                <a:spcPct val="90000"/>
              </a:lnSpc>
              <a:spcBef>
                <a:spcPts val="1800"/>
              </a:spcBef>
              <a:buClr>
                <a:schemeClr val="tx2"/>
              </a:buClr>
              <a:buFont typeface="Arial" panose="020B0604020202020204" pitchFamily="34" charset="0"/>
              <a:buNone/>
              <a:defRPr sz="1600" b="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11163" indent="-411163">
              <a:spcBef>
                <a:spcPts val="1500"/>
              </a:spcBef>
              <a:buSzPct val="150000"/>
              <a:buBlip>
                <a:blip r:embed="rId2"/>
              </a:buBlip>
            </a:pPr>
            <a:r>
              <a:rPr lang="en-IN" sz="2000" b="0" dirty="0"/>
              <a:t>Define the second field or function to match with (</a:t>
            </a:r>
            <a:r>
              <a:rPr lang="en-IN" sz="2000" b="0" dirty="0" err="1"/>
              <a:t>rightVal</a:t>
            </a:r>
            <a:r>
              <a:rPr lang="en-IN" sz="2000" b="0" dirty="0"/>
              <a:t>) where the CT (i.e. criterion) may be ‘Field’, ‘Function’ or ‘</a:t>
            </a:r>
            <a:r>
              <a:rPr lang="en-IN" sz="2000" b="0" dirty="0" err="1"/>
              <a:t>InList</a:t>
            </a:r>
            <a:r>
              <a:rPr lang="en-IN" sz="2000" b="0" dirty="0"/>
              <a:t>’ and value is the value to compare to</a:t>
            </a:r>
            <a:r>
              <a:rPr lang="en-IN" sz="2000" b="0" dirty="0" smtClean="0"/>
              <a:t>.</a:t>
            </a:r>
            <a:endParaRPr lang="en-IN" sz="2000" b="0" dirty="0"/>
          </a:p>
        </p:txBody>
      </p:sp>
      <p:sp>
        <p:nvSpPr>
          <p:cNvPr id="7" name="Content Placeholder 2"/>
          <p:cNvSpPr txBox="1">
            <a:spLocks/>
          </p:cNvSpPr>
          <p:nvPr/>
        </p:nvSpPr>
        <p:spPr>
          <a:xfrm>
            <a:off x="1012205" y="641541"/>
            <a:ext cx="4979162" cy="573109"/>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3600" b="1" kern="1200">
                <a:solidFill>
                  <a:schemeClr val="tx2"/>
                </a:solidFill>
                <a:latin typeface="+mn-lt"/>
                <a:ea typeface="+mn-ea"/>
                <a:cs typeface="+mn-cs"/>
              </a:defRPr>
            </a:lvl1pPr>
            <a:lvl2pPr marL="0" indent="0" algn="l" defTabSz="914400" rtl="0" eaLnBrk="1" latinLnBrk="0" hangingPunct="1">
              <a:lnSpc>
                <a:spcPct val="90000"/>
              </a:lnSpc>
              <a:spcBef>
                <a:spcPts val="1800"/>
              </a:spcBef>
              <a:buClr>
                <a:schemeClr val="tx2"/>
              </a:buClr>
              <a:buFont typeface="Arial" panose="020B0604020202020204" pitchFamily="34" charset="0"/>
              <a:buNone/>
              <a:defRPr sz="1600" b="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500"/>
              </a:spcBef>
              <a:buSzPct val="150000"/>
            </a:pPr>
            <a:r>
              <a:rPr lang="en-IN" dirty="0" smtClean="0"/>
              <a:t>Filter Criteria</a:t>
            </a:r>
            <a:endParaRPr lang="en-IN" dirty="0"/>
          </a:p>
        </p:txBody>
      </p:sp>
      <p:sp>
        <p:nvSpPr>
          <p:cNvPr id="8" name="Content Placeholder 2"/>
          <p:cNvSpPr txBox="1">
            <a:spLocks/>
          </p:cNvSpPr>
          <p:nvPr/>
        </p:nvSpPr>
        <p:spPr>
          <a:xfrm>
            <a:off x="1506934" y="2381629"/>
            <a:ext cx="9727448" cy="1878747"/>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3600" b="1" kern="1200">
                <a:solidFill>
                  <a:schemeClr val="tx2"/>
                </a:solidFill>
                <a:latin typeface="+mn-lt"/>
                <a:ea typeface="+mn-ea"/>
                <a:cs typeface="+mn-cs"/>
              </a:defRPr>
            </a:lvl1pPr>
            <a:lvl2pPr marL="0" indent="0" algn="l" defTabSz="914400" rtl="0" eaLnBrk="1" latinLnBrk="0" hangingPunct="1">
              <a:lnSpc>
                <a:spcPct val="90000"/>
              </a:lnSpc>
              <a:spcBef>
                <a:spcPts val="1800"/>
              </a:spcBef>
              <a:buClr>
                <a:schemeClr val="tx2"/>
              </a:buClr>
              <a:buFont typeface="Arial" panose="020B0604020202020204" pitchFamily="34" charset="0"/>
              <a:buNone/>
              <a:defRPr sz="1600" b="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11163" indent="-411163">
              <a:spcBef>
                <a:spcPts val="1500"/>
              </a:spcBef>
              <a:buSzPct val="150000"/>
              <a:buBlip>
                <a:blip r:embed="rId2"/>
              </a:buBlip>
            </a:pPr>
            <a:r>
              <a:rPr lang="en-IN" sz="2000" b="0" dirty="0"/>
              <a:t>Define the condition number (</a:t>
            </a:r>
            <a:r>
              <a:rPr lang="en-IN" sz="2000" b="0" dirty="0" err="1"/>
              <a:t>cond</a:t>
            </a:r>
            <a:r>
              <a:rPr lang="en-IN" sz="2000" b="0" dirty="0"/>
              <a:t> </a:t>
            </a:r>
            <a:r>
              <a:rPr lang="en-IN" sz="2000" b="0" dirty="0" err="1"/>
              <a:t>lineNumber</a:t>
            </a:r>
            <a:r>
              <a:rPr lang="en-IN" sz="2000" b="0" dirty="0"/>
              <a:t>) starting with </a:t>
            </a:r>
            <a:r>
              <a:rPr lang="en-IN" sz="2000" b="0" dirty="0" smtClean="0"/>
              <a:t>zero</a:t>
            </a:r>
          </a:p>
          <a:p>
            <a:pPr marL="411163" indent="-411163">
              <a:spcBef>
                <a:spcPts val="1500"/>
              </a:spcBef>
              <a:buSzPct val="150000"/>
              <a:buBlip>
                <a:blip r:embed="rId2"/>
              </a:buBlip>
            </a:pPr>
            <a:r>
              <a:rPr lang="en-IN" sz="2000" b="0" dirty="0" smtClean="0"/>
              <a:t>Define </a:t>
            </a:r>
            <a:r>
              <a:rPr lang="en-IN" sz="2000" b="0" dirty="0"/>
              <a:t>the first field or function to match with (</a:t>
            </a:r>
            <a:r>
              <a:rPr lang="en-IN" sz="2000" b="0" dirty="0" err="1"/>
              <a:t>leftVal</a:t>
            </a:r>
            <a:r>
              <a:rPr lang="en-IN" sz="2000" b="0" dirty="0"/>
              <a:t>) where the CT (i.e. criterion) may be ‘Field’ or ‘Function’, then the CT value (value) specifying a logical field ID, </a:t>
            </a:r>
            <a:endParaRPr lang="en-IN" sz="2000" b="0" dirty="0" smtClean="0"/>
          </a:p>
          <a:p>
            <a:pPr marL="411163" indent="-411163">
              <a:spcBef>
                <a:spcPts val="1500"/>
              </a:spcBef>
              <a:buSzPct val="150000"/>
              <a:buBlip>
                <a:blip r:embed="rId2"/>
              </a:buBlip>
            </a:pPr>
            <a:r>
              <a:rPr lang="en-IN" sz="2000" b="0" dirty="0" smtClean="0"/>
              <a:t>The </a:t>
            </a:r>
            <a:r>
              <a:rPr lang="en-IN" sz="2000" b="0" dirty="0"/>
              <a:t>logical field ID must come between </a:t>
            </a:r>
            <a:r>
              <a:rPr lang="en-IN" sz="2000" b="0" dirty="0" smtClean="0"/>
              <a:t>quotation</a:t>
            </a:r>
            <a:endParaRPr lang="en-IN" sz="2000" b="0" dirty="0"/>
          </a:p>
        </p:txBody>
      </p:sp>
    </p:spTree>
    <p:extLst>
      <p:ext uri="{BB962C8B-B14F-4D97-AF65-F5344CB8AC3E}">
        <p14:creationId xmlns:p14="http://schemas.microsoft.com/office/powerpoint/2010/main" val="3623425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3" y="1473962"/>
            <a:ext cx="10727140" cy="1528545"/>
          </a:xfrm>
        </p:spPr>
        <p:txBody>
          <a:bodyPr/>
          <a:lstStyle/>
          <a:p>
            <a:pPr marL="411163" indent="-411163">
              <a:spcBef>
                <a:spcPts val="1500"/>
              </a:spcBef>
              <a:buSzPct val="150000"/>
              <a:buBlip>
                <a:blip r:embed="rId2"/>
              </a:buBlip>
            </a:pPr>
            <a:r>
              <a:rPr lang="en-IN" sz="2000" b="0" dirty="0"/>
              <a:t>The request must include a valid user name and a valid user </a:t>
            </a:r>
            <a:r>
              <a:rPr lang="en-IN" sz="2000" b="0" dirty="0" smtClean="0"/>
              <a:t>entitlement (Role). </a:t>
            </a:r>
          </a:p>
          <a:p>
            <a:pPr marL="411163" indent="-411163">
              <a:spcBef>
                <a:spcPts val="1500"/>
              </a:spcBef>
              <a:buSzPct val="150000"/>
              <a:buBlip>
                <a:blip r:embed="rId2"/>
              </a:buBlip>
            </a:pPr>
            <a:r>
              <a:rPr lang="en-IN" sz="2000" b="0" dirty="0" smtClean="0"/>
              <a:t>The </a:t>
            </a:r>
            <a:r>
              <a:rPr lang="en-IN" sz="2000" b="0" dirty="0"/>
              <a:t>service validates that the user from User ID field has the entitlements to view the list of payments requested (i.e. user has permission to view payments in the requested queue name) by assessing the user entitlement different classes.</a:t>
            </a:r>
          </a:p>
        </p:txBody>
      </p:sp>
      <p:sp>
        <p:nvSpPr>
          <p:cNvPr id="4" name="Date Placeholder 3"/>
          <p:cNvSpPr>
            <a:spLocks noGrp="1"/>
          </p:cNvSpPr>
          <p:nvPr>
            <p:ph type="dt" sz="half" idx="10"/>
          </p:nvPr>
        </p:nvSpPr>
        <p:spPr/>
        <p:txBody>
          <a:bodyPr/>
          <a:lstStyle/>
          <a:p>
            <a:fld id="{4FAE0867-24A8-448F-B507-CC8586AA6B96}" type="datetime4">
              <a:rPr lang="en-GB" smtClean="0"/>
              <a:t>10 February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6</a:t>
            </a:fld>
            <a:endParaRPr lang="en-GB" dirty="0"/>
          </a:p>
        </p:txBody>
      </p:sp>
      <p:sp>
        <p:nvSpPr>
          <p:cNvPr id="7" name="Content Placeholder 2"/>
          <p:cNvSpPr txBox="1">
            <a:spLocks/>
          </p:cNvSpPr>
          <p:nvPr/>
        </p:nvSpPr>
        <p:spPr>
          <a:xfrm>
            <a:off x="1012205" y="641541"/>
            <a:ext cx="4979162" cy="573109"/>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3600" b="1" kern="1200">
                <a:solidFill>
                  <a:schemeClr val="tx2"/>
                </a:solidFill>
                <a:latin typeface="+mn-lt"/>
                <a:ea typeface="+mn-ea"/>
                <a:cs typeface="+mn-cs"/>
              </a:defRPr>
            </a:lvl1pPr>
            <a:lvl2pPr marL="0" indent="0" algn="l" defTabSz="914400" rtl="0" eaLnBrk="1" latinLnBrk="0" hangingPunct="1">
              <a:lnSpc>
                <a:spcPct val="90000"/>
              </a:lnSpc>
              <a:spcBef>
                <a:spcPts val="1800"/>
              </a:spcBef>
              <a:buClr>
                <a:schemeClr val="tx2"/>
              </a:buClr>
              <a:buFont typeface="Arial" panose="020B0604020202020204" pitchFamily="34" charset="0"/>
              <a:buNone/>
              <a:defRPr sz="1600" b="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500"/>
              </a:spcBef>
              <a:buSzPct val="150000"/>
            </a:pPr>
            <a:r>
              <a:rPr lang="en-IN" dirty="0" smtClean="0"/>
              <a:t>Permission</a:t>
            </a:r>
            <a:endParaRPr lang="en-IN" dirty="0"/>
          </a:p>
        </p:txBody>
      </p:sp>
    </p:spTree>
    <p:extLst>
      <p:ext uri="{BB962C8B-B14F-4D97-AF65-F5344CB8AC3E}">
        <p14:creationId xmlns:p14="http://schemas.microsoft.com/office/powerpoint/2010/main" val="38627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Samples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February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036021032"/>
              </p:ext>
            </p:extLst>
          </p:nvPr>
        </p:nvGraphicFramePr>
        <p:xfrm>
          <a:off x="667656" y="1663093"/>
          <a:ext cx="9827471" cy="1475892"/>
        </p:xfrm>
        <a:graphic>
          <a:graphicData uri="http://schemas.openxmlformats.org/drawingml/2006/table">
            <a:tbl>
              <a:tblPr firstRow="1" bandRow="1">
                <a:tableStyleId>{5C22544A-7EE6-4342-B048-85BDC9FD1C3A}</a:tableStyleId>
              </a:tblPr>
              <a:tblGrid>
                <a:gridCol w="4900631"/>
                <a:gridCol w="4926840"/>
              </a:tblGrid>
              <a:tr h="659193">
                <a:tc>
                  <a:txBody>
                    <a:bodyPr/>
                    <a:lstStyle/>
                    <a:p>
                      <a:pPr algn="ctr"/>
                      <a:r>
                        <a:rPr lang="en-IN" dirty="0" smtClean="0"/>
                        <a:t>Request</a:t>
                      </a:r>
                      <a:endParaRPr lang="en-IN" dirty="0"/>
                    </a:p>
                  </a:txBody>
                  <a:tcPr/>
                </a:tc>
                <a:tc>
                  <a:txBody>
                    <a:bodyPr/>
                    <a:lstStyle/>
                    <a:p>
                      <a:pPr algn="ctr"/>
                      <a:r>
                        <a:rPr lang="en-IN" dirty="0" smtClean="0"/>
                        <a:t>Response</a:t>
                      </a:r>
                      <a:endParaRPr lang="en-IN" dirty="0"/>
                    </a:p>
                  </a:txBody>
                  <a:tcPr/>
                </a:tc>
              </a:tr>
              <a:tr h="816699">
                <a:tc>
                  <a:txBody>
                    <a:bodyPr/>
                    <a:lstStyle/>
                    <a:p>
                      <a:endParaRPr lang="en-IN" dirty="0"/>
                    </a:p>
                  </a:txBody>
                  <a:tcPr/>
                </a:tc>
                <a:tc>
                  <a:txBody>
                    <a:bodyPr/>
                    <a:lstStyle/>
                    <a:p>
                      <a:endParaRPr lang="en-IN" dirty="0"/>
                    </a:p>
                  </a:txBody>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39017402"/>
              </p:ext>
            </p:extLst>
          </p:nvPr>
        </p:nvGraphicFramePr>
        <p:xfrm>
          <a:off x="2674724" y="2388026"/>
          <a:ext cx="1028700" cy="685800"/>
        </p:xfrm>
        <a:graphic>
          <a:graphicData uri="http://schemas.openxmlformats.org/presentationml/2006/ole">
            <mc:AlternateContent xmlns:mc="http://schemas.openxmlformats.org/markup-compatibility/2006">
              <mc:Choice xmlns:v="urn:schemas-microsoft-com:vml" Requires="v">
                <p:oleObj spid="_x0000_s1486" name="Packager Shell Object" showAsIcon="1" r:id="rId4" imgW="1028880" imgH="685800" progId="Package">
                  <p:embed/>
                </p:oleObj>
              </mc:Choice>
              <mc:Fallback>
                <p:oleObj name="Packager Shell Object" showAsIcon="1" r:id="rId4" imgW="1028880" imgH="685800" progId="Package">
                  <p:embed/>
                  <p:pic>
                    <p:nvPicPr>
                      <p:cNvPr id="0" name=""/>
                      <p:cNvPicPr/>
                      <p:nvPr/>
                    </p:nvPicPr>
                    <p:blipFill>
                      <a:blip r:embed="rId5"/>
                      <a:stretch>
                        <a:fillRect/>
                      </a:stretch>
                    </p:blipFill>
                    <p:spPr>
                      <a:xfrm>
                        <a:off x="2674724" y="2388026"/>
                        <a:ext cx="1028700" cy="685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27484896"/>
              </p:ext>
            </p:extLst>
          </p:nvPr>
        </p:nvGraphicFramePr>
        <p:xfrm>
          <a:off x="7491910" y="2388051"/>
          <a:ext cx="1155700" cy="685800"/>
        </p:xfrm>
        <a:graphic>
          <a:graphicData uri="http://schemas.openxmlformats.org/presentationml/2006/ole">
            <mc:AlternateContent xmlns:mc="http://schemas.openxmlformats.org/markup-compatibility/2006">
              <mc:Choice xmlns:v="urn:schemas-microsoft-com:vml" Requires="v">
                <p:oleObj spid="_x0000_s1487" name="Packager Shell Object" showAsIcon="1" r:id="rId6" imgW="1155960" imgH="685800" progId="Package">
                  <p:embed/>
                </p:oleObj>
              </mc:Choice>
              <mc:Fallback>
                <p:oleObj name="Packager Shell Object" showAsIcon="1" r:id="rId6" imgW="1155960" imgH="685800" progId="Package">
                  <p:embed/>
                  <p:pic>
                    <p:nvPicPr>
                      <p:cNvPr id="0" name=""/>
                      <p:cNvPicPr/>
                      <p:nvPr/>
                    </p:nvPicPr>
                    <p:blipFill>
                      <a:blip r:embed="rId7"/>
                      <a:stretch>
                        <a:fillRect/>
                      </a:stretch>
                    </p:blipFill>
                    <p:spPr>
                      <a:xfrm>
                        <a:off x="7491910" y="2388051"/>
                        <a:ext cx="1155700" cy="685800"/>
                      </a:xfrm>
                      <a:prstGeom prst="rect">
                        <a:avLst/>
                      </a:prstGeom>
                    </p:spPr>
                  </p:pic>
                </p:oleObj>
              </mc:Fallback>
            </mc:AlternateContent>
          </a:graphicData>
        </a:graphic>
      </p:graphicFrame>
    </p:spTree>
    <p:extLst>
      <p:ext uri="{BB962C8B-B14F-4D97-AF65-F5344CB8AC3E}">
        <p14:creationId xmlns:p14="http://schemas.microsoft.com/office/powerpoint/2010/main" val="334333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Arnab Podder</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10 February 2018</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10463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purl.org/dc/elements/1.1/"/>
    <ds:schemaRef ds:uri="http://purl.org/dc/dcmitype/"/>
    <ds:schemaRef ds:uri="0ae7057e-292f-4fd1-bead-5494e4c66c6d"/>
    <ds:schemaRef ds:uri="1913475e-a030-45ec-9e8a-a2630205b38f"/>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11406</TotalTime>
  <Words>318</Words>
  <Application>Microsoft Office PowerPoint</Application>
  <PresentationFormat>Custom</PresentationFormat>
  <Paragraphs>48</Paragraphs>
  <Slides>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Finastra_PowerPoint_Template_LIGHT</vt:lpstr>
      <vt:lpstr>Package</vt:lpstr>
      <vt:lpstr>Queue List Service</vt:lpstr>
      <vt:lpstr>AGENDA</vt:lpstr>
      <vt:lpstr>PowerPoint Presentation</vt:lpstr>
      <vt:lpstr>PowerPoint Presentation</vt:lpstr>
      <vt:lpstr>PowerPoint Presentation</vt:lpstr>
      <vt:lpstr>PowerPoint Presentation</vt:lpstr>
      <vt:lpstr>Samples</vt:lpstr>
      <vt:lpstr>Thank you</vt:lpstr>
    </vt:vector>
  </TitlesOfParts>
  <Company>D + 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Arnab</cp:lastModifiedBy>
  <cp:revision>136</cp:revision>
  <cp:lastPrinted>2017-06-06T14:07:14Z</cp:lastPrinted>
  <dcterms:created xsi:type="dcterms:W3CDTF">2017-06-27T19:04:38Z</dcterms:created>
  <dcterms:modified xsi:type="dcterms:W3CDTF">2018-02-10T09:33:50Z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