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76" r:id="rId8"/>
    <p:sldId id="271" r:id="rId9"/>
    <p:sldId id="285" r:id="rId10"/>
    <p:sldId id="288" r:id="rId11"/>
    <p:sldId id="284" r:id="rId12"/>
    <p:sldId id="287" r:id="rId13"/>
    <p:sldId id="289" r:id="rId14"/>
    <p:sldId id="290" r:id="rId15"/>
    <p:sldId id="291" r:id="rId16"/>
    <p:sldId id="28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06/02/2018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06/02/2018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17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34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45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17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SERVICES – Action on payments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8" y="1123721"/>
            <a:ext cx="9120187" cy="279922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Performs various activities.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Submit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– </a:t>
            </a:r>
            <a:r>
              <a:rPr lang="en-US" b="1" dirty="0" smtClean="0">
                <a:latin typeface="Courier" pitchFamily="49" charset="0"/>
              </a:rPr>
              <a:t>Submits new payment for processing</a:t>
            </a:r>
            <a:endParaRPr lang="en-US" b="1" dirty="0" smtClean="0"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Action - </a:t>
            </a:r>
            <a:r>
              <a:rPr lang="en-US" b="1" dirty="0" smtClean="0">
                <a:latin typeface="Courier" pitchFamily="49" charset="0"/>
              </a:rPr>
              <a:t>Takes a manual action on a specific payment, such as Cancel, Approve, Reject and Repair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latin typeface="Courier" pitchFamily="49" charset="0"/>
              </a:rPr>
              <a:t>Similar to Button press function.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latin typeface="Courier" pitchFamily="49" charset="0"/>
              </a:rPr>
              <a:t>Accepts partial payment for amendment.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4150" y="5193428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Action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4152" y="3511114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Actual Payment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4152" y="4154308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Additional Info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8351" y="1432874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message header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29246"/>
            <a:ext cx="5381625" cy="51637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22" idx="1"/>
          </p:cNvCxnSpPr>
          <p:nvPr/>
        </p:nvCxnSpPr>
        <p:spPr>
          <a:xfrm flipH="1">
            <a:off x="3992578" y="1630837"/>
            <a:ext cx="2485773" cy="9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</p:cNvCxnSpPr>
          <p:nvPr/>
        </p:nvCxnSpPr>
        <p:spPr>
          <a:xfrm flipH="1">
            <a:off x="3693814" y="3709077"/>
            <a:ext cx="2920338" cy="1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>
            <a:off x="5785164" y="4352271"/>
            <a:ext cx="828988" cy="4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827438" y="4849834"/>
            <a:ext cx="1636712" cy="54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6" y="924166"/>
            <a:ext cx="6734175" cy="4467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2729" y="3189936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Additional Payment Info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2282" y="2348779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Current Payment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9700" y="4154308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Original Payment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3899" y="1432874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Payment ID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cxnSp>
        <p:nvCxnSpPr>
          <p:cNvPr id="8" name="Straight Arrow Connector 7"/>
          <p:cNvCxnSpPr>
            <a:stCxn id="22" idx="1"/>
          </p:cNvCxnSpPr>
          <p:nvPr/>
        </p:nvCxnSpPr>
        <p:spPr>
          <a:xfrm flipH="1">
            <a:off x="4454305" y="1630837"/>
            <a:ext cx="3979594" cy="3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52650" y="2546742"/>
            <a:ext cx="110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>
            <a:off x="2813539" y="4352271"/>
            <a:ext cx="5756161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87224" y="3376691"/>
            <a:ext cx="2925058" cy="16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actions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77171"/>
              </p:ext>
            </p:extLst>
          </p:nvPr>
        </p:nvGraphicFramePr>
        <p:xfrm>
          <a:off x="623888" y="916181"/>
          <a:ext cx="8934262" cy="447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Button 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validations and processes the payment either for a new message created via the service, or after update of an existing message. Returns all errors or a successful response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Submit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a rejection (PACS 002) for a payment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Reject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all errors, and optionally additional computed, derived and enriched information, without saving the payment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	 	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the payment to Repair status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to Repair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Saves payment without performing validation (set payment status to Timed Hold)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Confirms the payment is not a duplicate for payments that are waiting in possible duplicate queue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AcceptDupex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Initiates the cancellation process. That is, changing message status to Pending cancellation request from which a user can either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RefuseCancel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Cancel the payment. 	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 Request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Types of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06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b="0" dirty="0"/>
              <a:t>GPP processes and manages payments. To be able to handle payments outside of </a:t>
            </a:r>
            <a:r>
              <a:rPr lang="en-US" b="0" dirty="0" smtClean="0"/>
              <a:t>GPP, there are various SOA services provided those can be invoked from external sources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GPP SOA Guide Action On Payments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45367" y="2219417"/>
            <a:ext cx="1695635" cy="2583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86221" y="2325950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Interface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86221" y="322703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Interface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386221" y="409192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Interface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073588" y="5343674"/>
            <a:ext cx="639192" cy="8345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 flipH="1">
            <a:off x="5393184" y="4802819"/>
            <a:ext cx="1" cy="7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6241002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24100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241002" y="4378967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32155" y="2373004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Action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932155" y="322703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List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32155" y="409192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Load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356841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5684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356840" y="437748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48738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QueueListService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- </a:t>
            </a:r>
            <a:r>
              <a:rPr lang="en-US" b="1" dirty="0">
                <a:latin typeface="Courier" pitchFamily="49" charset="0"/>
              </a:rPr>
              <a:t>Provides a list of payments which meet a given selection criteria and are filtered by user restrictions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MessageLoadService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 - </a:t>
            </a:r>
            <a:r>
              <a:rPr lang="en-US" b="1" dirty="0">
                <a:latin typeface="Courier" pitchFamily="49" charset="0"/>
              </a:rPr>
              <a:t>Loads a specific payment, i.e. the third party application gets all payment details</a:t>
            </a:r>
            <a:endParaRPr lang="en-US" b="1" dirty="0" smtClean="0"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MessageSubmitService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 - </a:t>
            </a:r>
            <a:r>
              <a:rPr lang="en-US" b="1" dirty="0">
                <a:latin typeface="Courier" pitchFamily="49" charset="0"/>
              </a:rPr>
              <a:t>Takes a manual action on a specific payment, such as Submit or </a:t>
            </a:r>
            <a:r>
              <a:rPr lang="en-US" b="1" dirty="0" smtClean="0">
                <a:latin typeface="Courier" pitchFamily="49" charset="0"/>
              </a:rPr>
              <a:t>Cancel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latin typeface="Courier" pitchFamily="49" charset="0"/>
              </a:rPr>
              <a:t>Requests are processed immediately and response is given back.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latin typeface="Courier" pitchFamily="49" charset="0"/>
              </a:rPr>
              <a:t>Additionally it returns processing status as successful/failure.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b="1" dirty="0" smtClean="0">
                <a:latin typeface="Courier" pitchFamily="49" charset="0"/>
              </a:rPr>
              <a:t>These services are exposed as Web Services over SOAP and they are based a Service-Oriented Architecture (SOA). This enables 3</a:t>
            </a:r>
            <a:r>
              <a:rPr lang="en-US" b="1" baseline="30000" dirty="0" smtClean="0">
                <a:latin typeface="Courier" pitchFamily="49" charset="0"/>
              </a:rPr>
              <a:t>rd</a:t>
            </a:r>
            <a:r>
              <a:rPr lang="en-US" b="1" dirty="0" smtClean="0">
                <a:latin typeface="Courier" pitchFamily="49" charset="0"/>
              </a:rPr>
              <a:t> party applications to interact with GPP.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53147"/>
            <a:ext cx="4324350" cy="4933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933460" y="1190889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and 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33459" y="2193700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 to 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44941" y="3420122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 to Load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3941685" y="1545996"/>
            <a:ext cx="2991775" cy="1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287915" y="2548807"/>
            <a:ext cx="2645544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4948238" y="3775229"/>
            <a:ext cx="2096703" cy="19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33459" y="5124867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33459" y="2193700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 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44941" y="3420122"/>
            <a:ext cx="2681057" cy="710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 Fields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80699" y="5479974"/>
            <a:ext cx="56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480699" y="2548807"/>
            <a:ext cx="452760" cy="5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6258757" y="3775229"/>
            <a:ext cx="786184" cy="78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999" r="25192"/>
          <a:stretch/>
        </p:blipFill>
        <p:spPr>
          <a:xfrm>
            <a:off x="515987" y="932366"/>
            <a:ext cx="5863068" cy="53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List condition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Response field list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Sorting/Paging Preferences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9151" y="1316498"/>
            <a:ext cx="3470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illustration shows how </a:t>
            </a:r>
            <a:r>
              <a:rPr lang="en-US" dirty="0" smtClean="0"/>
              <a:t>payment list can be retrieved using </a:t>
            </a:r>
            <a:r>
              <a:rPr lang="en-US" b="1" dirty="0" smtClean="0">
                <a:solidFill>
                  <a:schemeClr val="accent2"/>
                </a:solidFill>
              </a:rPr>
              <a:t>server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message header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06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List condition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Response field list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Sorting/Paging Preferences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message header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1913475e-a030-45ec-9e8a-a2630205b38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ae7057e-292f-4fd1-bead-5494e4c66c6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11463</TotalTime>
  <Words>530</Words>
  <Application>Microsoft Office PowerPoint</Application>
  <PresentationFormat>Widescreen</PresentationFormat>
  <Paragraphs>122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Finastra_PowerPoint_Template_LIGHT</vt:lpstr>
      <vt:lpstr>SOA SERVICES – Action on payments</vt:lpstr>
      <vt:lpstr>AGENDA</vt:lpstr>
      <vt:lpstr>PowerPoint Presentation</vt:lpstr>
      <vt:lpstr>FNDT Message in Payment Flow</vt:lpstr>
      <vt:lpstr>Services</vt:lpstr>
      <vt:lpstr>Messageloadservice- example</vt:lpstr>
      <vt:lpstr>Messageloadservice- response</vt:lpstr>
      <vt:lpstr>queuelistservice - example</vt:lpstr>
      <vt:lpstr>queuelistservice - Response</vt:lpstr>
      <vt:lpstr>Messagesubmitservice - example</vt:lpstr>
      <vt:lpstr>Messagesubmitservice - example</vt:lpstr>
      <vt:lpstr>Messagesubmitservice - response</vt:lpstr>
      <vt:lpstr>Possible actions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Rajesh Badiye</cp:lastModifiedBy>
  <cp:revision>103</cp:revision>
  <cp:lastPrinted>2017-06-06T14:07:14Z</cp:lastPrinted>
  <dcterms:created xsi:type="dcterms:W3CDTF">2017-06-27T19:04:38Z</dcterms:created>
  <dcterms:modified xsi:type="dcterms:W3CDTF">2018-02-06T06:23:31Z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