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258" r:id="rId6"/>
    <p:sldId id="261" r:id="rId7"/>
    <p:sldId id="257" r:id="rId8"/>
    <p:sldId id="271" r:id="rId9"/>
    <p:sldId id="283" r:id="rId10"/>
    <p:sldId id="259" r:id="rId11"/>
    <p:sldId id="262" r:id="rId12"/>
    <p:sldId id="267" r:id="rId13"/>
    <p:sldId id="269" r:id="rId14"/>
    <p:sldId id="270" r:id="rId15"/>
    <p:sldId id="272" r:id="rId16"/>
    <p:sldId id="277" r:id="rId17"/>
    <p:sldId id="279" r:id="rId18"/>
    <p:sldId id="266" r:id="rId19"/>
    <p:sldId id="273" r:id="rId20"/>
    <p:sldId id="274" r:id="rId21"/>
    <p:sldId id="275" r:id="rId22"/>
    <p:sldId id="280" r:id="rId23"/>
    <p:sldId id="281" r:id="rId24"/>
    <p:sldId id="263" r:id="rId25"/>
    <p:sldId id="282" r:id="rId26"/>
    <p:sldId id="264"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3" autoAdjust="0"/>
    <p:restoredTop sz="94711" autoAdjust="0"/>
  </p:normalViewPr>
  <p:slideViewPr>
    <p:cSldViewPr snapToGrid="0" showGuides="1">
      <p:cViewPr varScale="1">
        <p:scale>
          <a:sx n="109" d="100"/>
          <a:sy n="109" d="100"/>
        </p:scale>
        <p:origin x="552" y="108"/>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18/03/2019</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18/03/2019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4</a:t>
            </a:fld>
            <a:endParaRPr lang="en-GB" dirty="0"/>
          </a:p>
        </p:txBody>
      </p:sp>
    </p:spTree>
    <p:extLst>
      <p:ext uri="{BB962C8B-B14F-4D97-AF65-F5344CB8AC3E}">
        <p14:creationId xmlns:p14="http://schemas.microsoft.com/office/powerpoint/2010/main" val="228610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14</a:t>
            </a:fld>
            <a:endParaRPr lang="en-GB" dirty="0"/>
          </a:p>
        </p:txBody>
      </p:sp>
    </p:spTree>
    <p:extLst>
      <p:ext uri="{BB962C8B-B14F-4D97-AF65-F5344CB8AC3E}">
        <p14:creationId xmlns:p14="http://schemas.microsoft.com/office/powerpoint/2010/main" val="1464950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16</a:t>
            </a:fld>
            <a:endParaRPr lang="en-GB" dirty="0"/>
          </a:p>
        </p:txBody>
      </p:sp>
    </p:spTree>
    <p:extLst>
      <p:ext uri="{BB962C8B-B14F-4D97-AF65-F5344CB8AC3E}">
        <p14:creationId xmlns:p14="http://schemas.microsoft.com/office/powerpoint/2010/main" val="848044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17</a:t>
            </a:fld>
            <a:endParaRPr lang="en-GB" dirty="0"/>
          </a:p>
        </p:txBody>
      </p:sp>
    </p:spTree>
    <p:extLst>
      <p:ext uri="{BB962C8B-B14F-4D97-AF65-F5344CB8AC3E}">
        <p14:creationId xmlns:p14="http://schemas.microsoft.com/office/powerpoint/2010/main" val="1879979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18</a:t>
            </a:fld>
            <a:endParaRPr lang="en-GB" dirty="0"/>
          </a:p>
        </p:txBody>
      </p:sp>
    </p:spTree>
    <p:extLst>
      <p:ext uri="{BB962C8B-B14F-4D97-AF65-F5344CB8AC3E}">
        <p14:creationId xmlns:p14="http://schemas.microsoft.com/office/powerpoint/2010/main" val="1690319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19</a:t>
            </a:fld>
            <a:endParaRPr lang="en-GB" dirty="0"/>
          </a:p>
        </p:txBody>
      </p:sp>
    </p:spTree>
    <p:extLst>
      <p:ext uri="{BB962C8B-B14F-4D97-AF65-F5344CB8AC3E}">
        <p14:creationId xmlns:p14="http://schemas.microsoft.com/office/powerpoint/2010/main" val="4036938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20</a:t>
            </a:fld>
            <a:endParaRPr lang="en-GB" dirty="0"/>
          </a:p>
        </p:txBody>
      </p:sp>
    </p:spTree>
    <p:extLst>
      <p:ext uri="{BB962C8B-B14F-4D97-AF65-F5344CB8AC3E}">
        <p14:creationId xmlns:p14="http://schemas.microsoft.com/office/powerpoint/2010/main" val="2157700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21</a:t>
            </a:fld>
            <a:endParaRPr lang="en-GB" dirty="0"/>
          </a:p>
        </p:txBody>
      </p:sp>
    </p:spTree>
    <p:extLst>
      <p:ext uri="{BB962C8B-B14F-4D97-AF65-F5344CB8AC3E}">
        <p14:creationId xmlns:p14="http://schemas.microsoft.com/office/powerpoint/2010/main" val="2047158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22</a:t>
            </a:fld>
            <a:endParaRPr lang="en-GB" dirty="0"/>
          </a:p>
        </p:txBody>
      </p:sp>
    </p:spTree>
    <p:extLst>
      <p:ext uri="{BB962C8B-B14F-4D97-AF65-F5344CB8AC3E}">
        <p14:creationId xmlns:p14="http://schemas.microsoft.com/office/powerpoint/2010/main" val="2854949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23</a:t>
            </a:fld>
            <a:endParaRPr lang="en-GB" dirty="0"/>
          </a:p>
        </p:txBody>
      </p:sp>
    </p:spTree>
    <p:extLst>
      <p:ext uri="{BB962C8B-B14F-4D97-AF65-F5344CB8AC3E}">
        <p14:creationId xmlns:p14="http://schemas.microsoft.com/office/powerpoint/2010/main" val="409211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24</a:t>
            </a:fld>
            <a:endParaRPr lang="en-GB" dirty="0"/>
          </a:p>
        </p:txBody>
      </p:sp>
    </p:spTree>
    <p:extLst>
      <p:ext uri="{BB962C8B-B14F-4D97-AF65-F5344CB8AC3E}">
        <p14:creationId xmlns:p14="http://schemas.microsoft.com/office/powerpoint/2010/main" val="3862801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5</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6</a:t>
            </a:fld>
            <a:endParaRPr lang="en-GB" dirty="0"/>
          </a:p>
        </p:txBody>
      </p:sp>
    </p:spTree>
    <p:extLst>
      <p:ext uri="{BB962C8B-B14F-4D97-AF65-F5344CB8AC3E}">
        <p14:creationId xmlns:p14="http://schemas.microsoft.com/office/powerpoint/2010/main" val="375971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8</a:t>
            </a:fld>
            <a:endParaRPr lang="en-GB" dirty="0"/>
          </a:p>
        </p:txBody>
      </p:sp>
    </p:spTree>
    <p:extLst>
      <p:ext uri="{BB962C8B-B14F-4D97-AF65-F5344CB8AC3E}">
        <p14:creationId xmlns:p14="http://schemas.microsoft.com/office/powerpoint/2010/main" val="3795159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9</a:t>
            </a:fld>
            <a:endParaRPr lang="en-GB" dirty="0"/>
          </a:p>
        </p:txBody>
      </p:sp>
    </p:spTree>
    <p:extLst>
      <p:ext uri="{BB962C8B-B14F-4D97-AF65-F5344CB8AC3E}">
        <p14:creationId xmlns:p14="http://schemas.microsoft.com/office/powerpoint/2010/main" val="3141367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10</a:t>
            </a:fld>
            <a:endParaRPr lang="en-GB" dirty="0"/>
          </a:p>
        </p:txBody>
      </p:sp>
    </p:spTree>
    <p:extLst>
      <p:ext uri="{BB962C8B-B14F-4D97-AF65-F5344CB8AC3E}">
        <p14:creationId xmlns:p14="http://schemas.microsoft.com/office/powerpoint/2010/main" val="2129082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11</a:t>
            </a:fld>
            <a:endParaRPr lang="en-GB" dirty="0"/>
          </a:p>
        </p:txBody>
      </p:sp>
    </p:spTree>
    <p:extLst>
      <p:ext uri="{BB962C8B-B14F-4D97-AF65-F5344CB8AC3E}">
        <p14:creationId xmlns:p14="http://schemas.microsoft.com/office/powerpoint/2010/main" val="873221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12</a:t>
            </a:fld>
            <a:endParaRPr lang="en-GB" dirty="0"/>
          </a:p>
        </p:txBody>
      </p:sp>
    </p:spTree>
    <p:extLst>
      <p:ext uri="{BB962C8B-B14F-4D97-AF65-F5344CB8AC3E}">
        <p14:creationId xmlns:p14="http://schemas.microsoft.com/office/powerpoint/2010/main" val="4085190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13</a:t>
            </a:fld>
            <a:endParaRPr lang="en-GB" dirty="0"/>
          </a:p>
        </p:txBody>
      </p:sp>
    </p:spTree>
    <p:extLst>
      <p:ext uri="{BB962C8B-B14F-4D97-AF65-F5344CB8AC3E}">
        <p14:creationId xmlns:p14="http://schemas.microsoft.com/office/powerpoint/2010/main" val="12126376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18 March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18 March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18 March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18 March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18 March 2019</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18 March 2019</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18 March 2019</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18 March 2019</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18 March 2019</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Interfaces</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dirty="0"/>
              <a:t>Integration Team</a:t>
            </a:r>
          </a:p>
          <a:p>
            <a:pPr lvl="1"/>
            <a:r>
              <a:rPr lang="en-GB" dirty="0" smtClean="0"/>
              <a:t>2019</a:t>
            </a:r>
            <a:endParaRPr lang="en-GB" dirty="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604264"/>
            <a:ext cx="5364163" cy="456355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smtClean="0">
                <a:solidFill>
                  <a:schemeClr val="accent1"/>
                </a:solidFill>
              </a:rPr>
              <a:t>Active status</a:t>
            </a:r>
            <a:endParaRPr lang="en-US" b="1" dirty="0">
              <a:solidFill>
                <a:schemeClr val="accent1"/>
              </a:solidFill>
            </a:endParaRPr>
          </a:p>
          <a:p>
            <a:r>
              <a:rPr lang="en-US" dirty="0" smtClean="0"/>
              <a:t>GPP communicate thru the interface. This is the default status.</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Not active status</a:t>
            </a:r>
            <a:endParaRPr lang="en-US" sz="1862" b="1" dirty="0">
              <a:solidFill>
                <a:schemeClr val="accent1"/>
              </a:solidFill>
            </a:endParaRPr>
          </a:p>
          <a:p>
            <a:r>
              <a:rPr lang="en-US" dirty="0" smtClean="0"/>
              <a:t>GPP does not communicate thru the interface</a:t>
            </a:r>
            <a:r>
              <a:rPr lang="en-US" dirty="0"/>
              <a:t>. </a:t>
            </a:r>
            <a:r>
              <a:rPr lang="en-US" dirty="0" smtClean="0"/>
              <a:t>Status </a:t>
            </a:r>
            <a:r>
              <a:rPr lang="en-US" dirty="0"/>
              <a:t>is set automatically, </a:t>
            </a:r>
            <a:r>
              <a:rPr lang="en-US" dirty="0" smtClean="0"/>
              <a:t>when </a:t>
            </a:r>
            <a:r>
              <a:rPr lang="en-US" dirty="0"/>
              <a:t>GPP identifies that there is a problem in communicating with the interface. </a:t>
            </a:r>
            <a:endParaRPr lang="en-US" dirty="0" smtClean="0"/>
          </a:p>
          <a:p>
            <a:r>
              <a:rPr lang="en-US" sz="1862" b="1" dirty="0">
                <a:solidFill>
                  <a:schemeClr val="accent1"/>
                </a:solidFill>
              </a:rPr>
              <a:t>Stop After </a:t>
            </a:r>
            <a:r>
              <a:rPr lang="en-US" sz="1862" b="1" dirty="0" smtClean="0">
                <a:solidFill>
                  <a:schemeClr val="accent1"/>
                </a:solidFill>
              </a:rPr>
              <a:t>Connectivity Exception</a:t>
            </a:r>
            <a:endParaRPr lang="en-US" sz="1862" b="1" dirty="0">
              <a:solidFill>
                <a:schemeClr val="accent1"/>
              </a:solidFill>
            </a:endParaRPr>
          </a:p>
          <a:p>
            <a:r>
              <a:rPr lang="en-US" dirty="0" smtClean="0"/>
              <a:t>Number </a:t>
            </a:r>
            <a:r>
              <a:rPr lang="en-US" dirty="0"/>
              <a:t>of consecutive request transmission exceptions after which the interface is marked as inactive.</a:t>
            </a:r>
            <a:endParaRPr lang="en-US" dirty="0" smtClean="0"/>
          </a:p>
          <a:p>
            <a:endParaRPr lang="en-US" sz="1400" i="1" dirty="0" smtClean="0"/>
          </a:p>
          <a:p>
            <a:r>
              <a:rPr lang="en-US" sz="1400" i="1" dirty="0" smtClean="0"/>
              <a:t>Note: </a:t>
            </a:r>
            <a:r>
              <a:rPr lang="en-US" sz="1400" dirty="0" smtClean="0"/>
              <a:t>Switch to active is </a:t>
            </a:r>
            <a:r>
              <a:rPr lang="en-US" sz="1400" dirty="0"/>
              <a:t>done manually by a GPP </a:t>
            </a:r>
            <a:r>
              <a:rPr lang="en-US" sz="1400" dirty="0" smtClean="0"/>
              <a:t>user. </a:t>
            </a:r>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18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10</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Status</a:t>
            </a:r>
            <a:endParaRPr lang="en-GB" dirty="0"/>
          </a:p>
        </p:txBody>
      </p:sp>
      <p:sp>
        <p:nvSpPr>
          <p:cNvPr id="13" name="Rounded Rectangle 12"/>
          <p:cNvSpPr/>
          <p:nvPr/>
        </p:nvSpPr>
        <p:spPr>
          <a:xfrm>
            <a:off x="9175642" y="2678920"/>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380427" y="2810896"/>
            <a:ext cx="795213"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7280855" y="2800625"/>
            <a:ext cx="1031051" cy="369332"/>
          </a:xfrm>
          <a:prstGeom prst="rect">
            <a:avLst/>
          </a:prstGeom>
        </p:spPr>
        <p:txBody>
          <a:bodyPr wrap="none">
            <a:spAutoFit/>
          </a:bodyPr>
          <a:lstStyle/>
          <a:p>
            <a:r>
              <a:rPr lang="en-US" b="1" dirty="0" smtClean="0">
                <a:solidFill>
                  <a:schemeClr val="accent1"/>
                </a:solidFill>
              </a:rPr>
              <a:t>ACTIVE</a:t>
            </a:r>
            <a:endParaRPr lang="he-IL" b="1" dirty="0">
              <a:solidFill>
                <a:schemeClr val="accent1"/>
              </a:solidFill>
            </a:endParaRPr>
          </a:p>
        </p:txBody>
      </p:sp>
      <p:sp>
        <p:nvSpPr>
          <p:cNvPr id="38" name="Rectangle 37"/>
          <p:cNvSpPr/>
          <p:nvPr/>
        </p:nvSpPr>
        <p:spPr>
          <a:xfrm>
            <a:off x="6682527" y="415045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175644" y="403902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8380429" y="4170998"/>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8446418" y="403902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Tree>
    <p:extLst>
      <p:ext uri="{BB962C8B-B14F-4D97-AF65-F5344CB8AC3E}">
        <p14:creationId xmlns:p14="http://schemas.microsoft.com/office/powerpoint/2010/main" val="171287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519079"/>
            <a:ext cx="6378311" cy="5110992"/>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STOP_UNTIL_ACTIVE</a:t>
            </a:r>
            <a:r>
              <a:rPr lang="en-US" dirty="0"/>
              <a:t>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600" dirty="0" smtClean="0"/>
              <a:t>Do </a:t>
            </a:r>
            <a:r>
              <a:rPr lang="en-US" sz="1600" dirty="0"/>
              <a:t>not create a request, stop the flow, and change the payment message status as defined in the ‘Message Stop Status.’ </a:t>
            </a:r>
            <a:r>
              <a:rPr lang="en-US" sz="1600" dirty="0" smtClean="0"/>
              <a:t>Send request when reactivated. </a:t>
            </a:r>
            <a:r>
              <a:rPr lang="en-US" sz="1400" dirty="0">
                <a:solidFill>
                  <a:schemeClr val="accent2"/>
                </a:solidFill>
              </a:rPr>
              <a:t>Example is ‘Account Lookup’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STORE</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Creates the request and saves it </a:t>
            </a:r>
            <a:r>
              <a:rPr lang="en-US" sz="1600" dirty="0" smtClean="0">
                <a:solidFill>
                  <a:prstClr val="black">
                    <a:lumMod val="65000"/>
                    <a:lumOff val="35000"/>
                  </a:prstClr>
                </a:solidFill>
              </a:rPr>
              <a:t>in database, </a:t>
            </a:r>
            <a:r>
              <a:rPr lang="en-US" sz="1600" dirty="0">
                <a:solidFill>
                  <a:prstClr val="black">
                    <a:lumMod val="65000"/>
                    <a:lumOff val="35000"/>
                  </a:prstClr>
                </a:solidFill>
              </a:rPr>
              <a:t>payment message continues with the flow. </a:t>
            </a:r>
            <a:r>
              <a:rPr lang="en-US" sz="1600" dirty="0"/>
              <a:t>Send request when reactivated. </a:t>
            </a:r>
            <a:r>
              <a:rPr lang="en-US" sz="1400" dirty="0" smtClean="0">
                <a:solidFill>
                  <a:schemeClr val="accent2"/>
                </a:solidFill>
              </a:rPr>
              <a:t>Example is </a:t>
            </a:r>
            <a:r>
              <a:rPr lang="en-US" sz="1400" dirty="0">
                <a:solidFill>
                  <a:schemeClr val="accent2"/>
                </a:solidFill>
              </a:rPr>
              <a:t>‘Stop Posting’ for the posting </a:t>
            </a:r>
            <a:r>
              <a:rPr lang="en-US" sz="1400" dirty="0" smtClean="0">
                <a:solidFill>
                  <a:schemeClr val="accent2"/>
                </a:solidFill>
              </a:rPr>
              <a:t>interface.</a:t>
            </a:r>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SKIP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Payment message continues with the flow and system does not create or send a request. </a:t>
            </a:r>
            <a:r>
              <a:rPr lang="en-US" sz="1400" dirty="0">
                <a:solidFill>
                  <a:schemeClr val="accent2"/>
                </a:solidFill>
              </a:rPr>
              <a:t>Example </a:t>
            </a:r>
            <a:r>
              <a:rPr lang="en-US" sz="1400" dirty="0" smtClean="0">
                <a:solidFill>
                  <a:schemeClr val="accent2"/>
                </a:solidFill>
              </a:rPr>
              <a:t>is ‘</a:t>
            </a:r>
            <a:r>
              <a:rPr lang="en-US" sz="1400" dirty="0">
                <a:solidFill>
                  <a:schemeClr val="accent2"/>
                </a:solidFill>
              </a:rPr>
              <a:t>Sanctions Checking’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PERMANENT_STOP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Stop the flow and change the message status as defined in the ‘</a:t>
            </a:r>
            <a:r>
              <a:rPr lang="en-US" sz="1600" dirty="0">
                <a:solidFill>
                  <a:schemeClr val="accent1"/>
                </a:solidFill>
              </a:rPr>
              <a:t>Message Stop Status</a:t>
            </a:r>
            <a:r>
              <a:rPr lang="en-US" sz="1600" dirty="0">
                <a:solidFill>
                  <a:prstClr val="black">
                    <a:lumMod val="65000"/>
                    <a:lumOff val="35000"/>
                  </a:prstClr>
                </a:solidFill>
              </a:rPr>
              <a:t>’, no request is created. </a:t>
            </a:r>
            <a:r>
              <a:rPr lang="en-US" sz="1600" dirty="0" smtClean="0">
                <a:solidFill>
                  <a:prstClr val="black">
                    <a:lumMod val="65000"/>
                    <a:lumOff val="35000"/>
                  </a:prstClr>
                </a:solidFill>
              </a:rPr>
              <a:t>Does not send request when reactivated.</a:t>
            </a:r>
            <a:endParaRPr lang="en-US" sz="1400" i="1" dirty="0" smtClean="0"/>
          </a:p>
          <a:p>
            <a:r>
              <a:rPr lang="en-US" sz="1400" i="1" dirty="0" smtClean="0"/>
              <a:t>Note: </a:t>
            </a:r>
            <a:r>
              <a:rPr lang="en-US" sz="1400" dirty="0"/>
              <a:t>Only one inactive behavior type can be applied per interface. </a:t>
            </a:r>
            <a:endParaRPr lang="en-US" sz="1400" dirty="0" smtClean="0"/>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18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11</a:t>
            </a:fld>
            <a:endParaRPr lang="en-GB" dirty="0"/>
          </a:p>
        </p:txBody>
      </p:sp>
      <p:sp>
        <p:nvSpPr>
          <p:cNvPr id="11" name="Title 1"/>
          <p:cNvSpPr>
            <a:spLocks noGrp="1"/>
          </p:cNvSpPr>
          <p:nvPr>
            <p:ph type="title"/>
          </p:nvPr>
        </p:nvSpPr>
        <p:spPr>
          <a:xfrm>
            <a:off x="623888" y="175846"/>
            <a:ext cx="9692420" cy="668216"/>
          </a:xfrm>
        </p:spPr>
        <p:txBody>
          <a:bodyPr/>
          <a:lstStyle/>
          <a:p>
            <a:r>
              <a:rPr lang="en-US" dirty="0"/>
              <a:t>Contingency Mode</a:t>
            </a:r>
            <a:endParaRPr lang="en-GB" dirty="0"/>
          </a:p>
        </p:txBody>
      </p:sp>
      <p:sp>
        <p:nvSpPr>
          <p:cNvPr id="30" name="Right Arrow 29"/>
          <p:cNvSpPr/>
          <p:nvPr/>
        </p:nvSpPr>
        <p:spPr>
          <a:xfrm rot="10800000">
            <a:off x="8900776" y="3393306"/>
            <a:ext cx="795213" cy="348791"/>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8" name="Rectangle 37"/>
          <p:cNvSpPr/>
          <p:nvPr/>
        </p:nvSpPr>
        <p:spPr>
          <a:xfrm>
            <a:off x="7285003" y="305092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820412" y="2655477"/>
            <a:ext cx="1894787" cy="1419098"/>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9010345" y="2787453"/>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9081566" y="262375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15" name="Multiply 14"/>
          <p:cNvSpPr/>
          <p:nvPr/>
        </p:nvSpPr>
        <p:spPr>
          <a:xfrm>
            <a:off x="9077788" y="3247189"/>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cxnSp>
        <p:nvCxnSpPr>
          <p:cNvPr id="7" name="Straight Arrow Connector 6"/>
          <p:cNvCxnSpPr/>
          <p:nvPr/>
        </p:nvCxnSpPr>
        <p:spPr>
          <a:xfrm>
            <a:off x="9360592" y="3888212"/>
            <a:ext cx="0" cy="874520"/>
          </a:xfrm>
          <a:prstGeom prst="straightConnector1">
            <a:avLst/>
          </a:prstGeom>
          <a:ln w="25400"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Flowchart: Magnetic Disk 7"/>
          <p:cNvSpPr/>
          <p:nvPr/>
        </p:nvSpPr>
        <p:spPr>
          <a:xfrm>
            <a:off x="9115607" y="4872587"/>
            <a:ext cx="489969" cy="612742"/>
          </a:xfrm>
          <a:prstGeom prst="flowChartMagneticDisk">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9" name="Rectangle 8"/>
          <p:cNvSpPr/>
          <p:nvPr/>
        </p:nvSpPr>
        <p:spPr>
          <a:xfrm>
            <a:off x="7705206" y="5627125"/>
            <a:ext cx="3876382" cy="307777"/>
          </a:xfrm>
          <a:prstGeom prst="rect">
            <a:avLst/>
          </a:prstGeom>
        </p:spPr>
        <p:txBody>
          <a:bodyPr wrap="none">
            <a:spAutoFit/>
          </a:bodyPr>
          <a:lstStyle/>
          <a:p>
            <a:r>
              <a:rPr lang="en-US" sz="1400" dirty="0">
                <a:solidFill>
                  <a:prstClr val="black">
                    <a:lumMod val="65000"/>
                    <a:lumOff val="35000"/>
                  </a:prstClr>
                </a:solidFill>
              </a:rPr>
              <a:t>MESSAGE_EXTERNAL_INTERACTION table</a:t>
            </a:r>
            <a:endParaRPr lang="he-IL" sz="1400" dirty="0"/>
          </a:p>
        </p:txBody>
      </p:sp>
      <p:sp>
        <p:nvSpPr>
          <p:cNvPr id="18" name="Text Placeholder 3"/>
          <p:cNvSpPr>
            <a:spLocks noGrp="1"/>
          </p:cNvSpPr>
          <p:nvPr>
            <p:ph type="body" sz="quarter" idx="13"/>
          </p:nvPr>
        </p:nvSpPr>
        <p:spPr>
          <a:xfrm>
            <a:off x="623888" y="928318"/>
            <a:ext cx="9692420" cy="268922"/>
          </a:xfrm>
        </p:spPr>
        <p:txBody>
          <a:bodyPr/>
          <a:lstStyle/>
          <a:p>
            <a:r>
              <a:rPr lang="en-GB" dirty="0" smtClean="0"/>
              <a:t>Not Active behaviour</a:t>
            </a:r>
            <a:endParaRPr lang="en-GB" dirty="0"/>
          </a:p>
        </p:txBody>
      </p:sp>
    </p:spTree>
    <p:extLst>
      <p:ext uri="{BB962C8B-B14F-4D97-AF65-F5344CB8AC3E}">
        <p14:creationId xmlns:p14="http://schemas.microsoft.com/office/powerpoint/2010/main" val="382210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2063616"/>
            <a:ext cx="5812901" cy="405438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dirty="0" smtClean="0"/>
              <a:t>This </a:t>
            </a:r>
            <a:r>
              <a:rPr lang="en-US" sz="1862" dirty="0"/>
              <a:t>monitor defines the interface status per payment message. </a:t>
            </a:r>
            <a:endParaRPr lang="en-US" sz="1862" dirty="0" smtClean="0"/>
          </a:p>
          <a:p>
            <a:pPr>
              <a:defRPr sz="1862" b="0" i="0" u="none" strike="noStrike" kern="1200" spc="0" baseline="0">
                <a:solidFill>
                  <a:prstClr val="black">
                    <a:lumMod val="65000"/>
                    <a:lumOff val="35000"/>
                  </a:prstClr>
                </a:solidFill>
                <a:latin typeface="+mn-lt"/>
                <a:ea typeface="+mn-ea"/>
                <a:cs typeface="+mn-cs"/>
              </a:defRPr>
            </a:pPr>
            <a:r>
              <a:rPr lang="en-US" sz="1862" dirty="0" smtClean="0"/>
              <a:t>Examples </a:t>
            </a:r>
            <a:r>
              <a:rPr lang="en-US" sz="1862" dirty="0"/>
              <a:t>of possible monitor values: </a:t>
            </a:r>
            <a:endParaRPr lang="en-US" sz="1862" dirty="0" smtClean="0"/>
          </a:p>
          <a:p>
            <a:pPr marL="411163" indent="-411163">
              <a:spcBef>
                <a:spcPts val="1500"/>
              </a:spcBef>
              <a:buSzPct val="150000"/>
              <a:buBlip>
                <a:blip r:embed="rId3"/>
              </a:buBlip>
            </a:pPr>
            <a:r>
              <a:rPr lang="en-US" sz="1600" b="1" dirty="0" smtClean="0">
                <a:solidFill>
                  <a:schemeClr val="accent2"/>
                </a:solidFill>
              </a:rPr>
              <a:t>H -</a:t>
            </a:r>
            <a:r>
              <a:rPr lang="en-US" sz="1600" dirty="0" smtClean="0"/>
              <a:t> </a:t>
            </a:r>
            <a:r>
              <a:rPr lang="en-US" sz="1600" dirty="0"/>
              <a:t>Hold (i.e. when Not Active Behavior is set to ‘STOP’) </a:t>
            </a:r>
          </a:p>
          <a:p>
            <a:pPr marL="411163" indent="-411163">
              <a:spcBef>
                <a:spcPts val="1500"/>
              </a:spcBef>
              <a:buSzPct val="150000"/>
              <a:buBlip>
                <a:blip r:embed="rId3"/>
              </a:buBlip>
            </a:pPr>
            <a:r>
              <a:rPr lang="en-US" sz="1600" b="1" dirty="0" smtClean="0">
                <a:solidFill>
                  <a:schemeClr val="accent2"/>
                </a:solidFill>
              </a:rPr>
              <a:t>W -</a:t>
            </a:r>
            <a:r>
              <a:rPr lang="en-US" sz="1600" dirty="0" smtClean="0"/>
              <a:t> </a:t>
            </a:r>
            <a:r>
              <a:rPr lang="en-US" sz="1600" dirty="0"/>
              <a:t>Wait (i.e. when Not Active Behavior is set to ‘STORE’) </a:t>
            </a:r>
          </a:p>
          <a:p>
            <a:pPr marL="411163" indent="-411163">
              <a:spcBef>
                <a:spcPts val="1500"/>
              </a:spcBef>
              <a:buSzPct val="150000"/>
              <a:buBlip>
                <a:blip r:embed="rId3"/>
              </a:buBlip>
            </a:pPr>
            <a:r>
              <a:rPr lang="en-US" sz="1600" b="1" dirty="0" smtClean="0">
                <a:solidFill>
                  <a:schemeClr val="accent2"/>
                </a:solidFill>
              </a:rPr>
              <a:t>S -</a:t>
            </a:r>
            <a:r>
              <a:rPr lang="en-US" sz="1600" dirty="0" smtClean="0"/>
              <a:t> </a:t>
            </a:r>
            <a:r>
              <a:rPr lang="en-US" sz="1600" dirty="0"/>
              <a:t>Skipped (i.e. when Not Active Behavior is set to ‘SKIP’) </a:t>
            </a:r>
          </a:p>
          <a:p>
            <a:pPr marL="411163" indent="-411163">
              <a:spcBef>
                <a:spcPts val="1500"/>
              </a:spcBef>
              <a:buSzPct val="150000"/>
              <a:buBlip>
                <a:blip r:embed="rId3"/>
              </a:buBlip>
            </a:pPr>
            <a:r>
              <a:rPr lang="en-US" sz="1600" b="1" dirty="0" smtClean="0">
                <a:solidFill>
                  <a:schemeClr val="accent2"/>
                </a:solidFill>
              </a:rPr>
              <a:t>P –</a:t>
            </a:r>
            <a:r>
              <a:rPr lang="en-US" sz="1600" dirty="0" smtClean="0"/>
              <a:t> Processed</a:t>
            </a:r>
          </a:p>
          <a:p>
            <a:pPr marL="411163" indent="-411163">
              <a:spcBef>
                <a:spcPts val="1500"/>
              </a:spcBef>
              <a:buSzPct val="150000"/>
              <a:buBlip>
                <a:blip r:embed="rId3"/>
              </a:buBlip>
            </a:pPr>
            <a:r>
              <a:rPr lang="en-US" sz="1600" b="1" dirty="0">
                <a:solidFill>
                  <a:schemeClr val="accent2"/>
                </a:solidFill>
              </a:rPr>
              <a:t>X –</a:t>
            </a:r>
            <a:r>
              <a:rPr lang="en-US" sz="1600" dirty="0" smtClean="0"/>
              <a:t> default value</a:t>
            </a:r>
          </a:p>
          <a:p>
            <a:pPr>
              <a:spcBef>
                <a:spcPts val="1500"/>
              </a:spcBef>
              <a:buSzPct val="150000"/>
            </a:pP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18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12</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Monitor Index</a:t>
            </a:r>
            <a:endParaRPr lang="en-GB" dirty="0"/>
          </a:p>
        </p:txBody>
      </p:sp>
      <p:sp>
        <p:nvSpPr>
          <p:cNvPr id="20" name="Text Placeholder 3"/>
          <p:cNvSpPr>
            <a:spLocks noGrp="1"/>
          </p:cNvSpPr>
          <p:nvPr>
            <p:ph type="body" sz="quarter" idx="13"/>
          </p:nvPr>
        </p:nvSpPr>
        <p:spPr>
          <a:xfrm>
            <a:off x="623888" y="928318"/>
            <a:ext cx="9692420" cy="268922"/>
          </a:xfrm>
        </p:spPr>
        <p:txBody>
          <a:bodyPr/>
          <a:lstStyle/>
          <a:p>
            <a:r>
              <a:rPr lang="en-US" dirty="0" smtClean="0"/>
              <a:t>Track over the interface status</a:t>
            </a:r>
            <a:endParaRPr lang="en-GB" dirty="0"/>
          </a:p>
        </p:txBody>
      </p:sp>
      <p:sp>
        <p:nvSpPr>
          <p:cNvPr id="2" name="TextBox 1"/>
          <p:cNvSpPr txBox="1"/>
          <p:nvPr/>
        </p:nvSpPr>
        <p:spPr>
          <a:xfrm>
            <a:off x="7268066" y="2049692"/>
            <a:ext cx="4609707" cy="2418616"/>
          </a:xfrm>
          <a:prstGeom prst="rect">
            <a:avLst/>
          </a:prstGeom>
          <a:noFill/>
        </p:spPr>
        <p:txBody>
          <a:bodyPr wrap="square" lIns="0" tIns="0" rIns="0" bIns="0" rtlCol="1">
            <a:noAutofit/>
          </a:bodyPr>
          <a:lstStyle/>
          <a:p>
            <a:pPr>
              <a:spcBef>
                <a:spcPts val="1500"/>
              </a:spcBef>
              <a:buSzPct val="150000"/>
            </a:pPr>
            <a:r>
              <a:rPr lang="en-US" i="1" dirty="0" smtClean="0"/>
              <a:t>Database location </a:t>
            </a:r>
            <a:r>
              <a:rPr lang="en-US" sz="1400" b="1" dirty="0" smtClean="0">
                <a:solidFill>
                  <a:schemeClr val="accent2"/>
                </a:solidFill>
              </a:rPr>
              <a:t>MINF.P_INTERFACE_STATE_MONITOR</a:t>
            </a:r>
            <a:r>
              <a:rPr lang="en-US" dirty="0" smtClean="0"/>
              <a:t> </a:t>
            </a:r>
          </a:p>
          <a:p>
            <a:pPr>
              <a:spcBef>
                <a:spcPts val="1500"/>
              </a:spcBef>
              <a:buSzPct val="150000"/>
            </a:pPr>
            <a:endParaRPr lang="en-US" i="1" dirty="0" smtClean="0"/>
          </a:p>
          <a:p>
            <a:pPr>
              <a:spcBef>
                <a:spcPts val="1500"/>
              </a:spcBef>
              <a:buSzPct val="150000"/>
            </a:pPr>
            <a:r>
              <a:rPr lang="en-US" i="1" dirty="0" smtClean="0"/>
              <a:t>Example</a:t>
            </a:r>
            <a:endParaRPr lang="en-US" i="1" dirty="0"/>
          </a:p>
          <a:p>
            <a:pPr>
              <a:spcBef>
                <a:spcPts val="1500"/>
              </a:spcBef>
              <a:buSzPct val="150000"/>
            </a:pPr>
            <a:endParaRPr lang="en-US" i="1" dirty="0" smtClean="0"/>
          </a:p>
          <a:p>
            <a:pPr>
              <a:spcBef>
                <a:spcPts val="1500"/>
              </a:spcBef>
              <a:buSzPct val="150000"/>
            </a:pPr>
            <a:r>
              <a:rPr lang="en-GB" sz="1400" b="1" dirty="0" smtClean="0">
                <a:solidFill>
                  <a:schemeClr val="accent2"/>
                </a:solidFill>
              </a:rPr>
              <a:t>XPXXXXXXXXBBXXXXXPXXXXXXXXXXXXXXXXXXXX</a:t>
            </a:r>
            <a:endParaRPr lang="en-GB" sz="1200" dirty="0">
              <a:solidFill>
                <a:schemeClr val="accent2"/>
              </a:solidFill>
            </a:endParaRPr>
          </a:p>
        </p:txBody>
      </p:sp>
      <p:cxnSp>
        <p:nvCxnSpPr>
          <p:cNvPr id="10" name="Straight Arrow Connector 9"/>
          <p:cNvCxnSpPr/>
          <p:nvPr/>
        </p:nvCxnSpPr>
        <p:spPr>
          <a:xfrm flipV="1">
            <a:off x="7315201" y="4402320"/>
            <a:ext cx="0" cy="339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28322" y="3817858"/>
            <a:ext cx="9426" cy="367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72140" y="3601042"/>
            <a:ext cx="914400" cy="914400"/>
          </a:xfrm>
          <a:prstGeom prst="rect">
            <a:avLst/>
          </a:prstGeom>
          <a:noFill/>
        </p:spPr>
        <p:txBody>
          <a:bodyPr wrap="none" lIns="0" tIns="0" rIns="0" bIns="0" rtlCol="1">
            <a:noAutofit/>
          </a:bodyPr>
          <a:lstStyle/>
          <a:p>
            <a:endParaRPr lang="he-IL" dirty="0" err="1" smtClean="0">
              <a:solidFill>
                <a:schemeClr val="tx2"/>
              </a:solidFill>
            </a:endParaRPr>
          </a:p>
        </p:txBody>
      </p:sp>
      <p:sp>
        <p:nvSpPr>
          <p:cNvPr id="15" name="TextBox 14"/>
          <p:cNvSpPr txBox="1"/>
          <p:nvPr/>
        </p:nvSpPr>
        <p:spPr>
          <a:xfrm>
            <a:off x="7433035" y="3629322"/>
            <a:ext cx="1074655" cy="282804"/>
          </a:xfrm>
          <a:prstGeom prst="rect">
            <a:avLst/>
          </a:prstGeom>
          <a:noFill/>
        </p:spPr>
        <p:txBody>
          <a:bodyPr wrap="square" lIns="0" tIns="0" rIns="0" bIns="0" rtlCol="1">
            <a:noAutofit/>
          </a:bodyPr>
          <a:lstStyle/>
          <a:p>
            <a:r>
              <a:rPr lang="en-US" sz="1200" b="1" dirty="0" smtClean="0">
                <a:solidFill>
                  <a:schemeClr val="accent1"/>
                </a:solidFill>
              </a:rPr>
              <a:t>Posting status</a:t>
            </a:r>
            <a:endParaRPr lang="he-IL" sz="1200" b="1" dirty="0" err="1" smtClean="0">
              <a:solidFill>
                <a:schemeClr val="accent1"/>
              </a:solidFill>
            </a:endParaRPr>
          </a:p>
        </p:txBody>
      </p:sp>
      <p:sp>
        <p:nvSpPr>
          <p:cNvPr id="30" name="TextBox 29"/>
          <p:cNvSpPr txBox="1"/>
          <p:nvPr/>
        </p:nvSpPr>
        <p:spPr>
          <a:xfrm>
            <a:off x="7329340" y="4755825"/>
            <a:ext cx="1178350" cy="282804"/>
          </a:xfrm>
          <a:prstGeom prst="rect">
            <a:avLst/>
          </a:prstGeom>
          <a:noFill/>
        </p:spPr>
        <p:txBody>
          <a:bodyPr wrap="square" lIns="0" tIns="0" rIns="0" bIns="0" rtlCol="1">
            <a:noAutofit/>
          </a:bodyPr>
          <a:lstStyle/>
          <a:p>
            <a:r>
              <a:rPr lang="en-US" sz="1200" b="1" dirty="0" smtClean="0">
                <a:solidFill>
                  <a:schemeClr val="accent1"/>
                </a:solidFill>
              </a:rPr>
              <a:t>Advising status</a:t>
            </a:r>
            <a:endParaRPr lang="he-IL" sz="1200" b="1" dirty="0" err="1" smtClean="0">
              <a:solidFill>
                <a:schemeClr val="accent1"/>
              </a:solidFill>
            </a:endParaRPr>
          </a:p>
        </p:txBody>
      </p:sp>
    </p:spTree>
    <p:extLst>
      <p:ext uri="{BB962C8B-B14F-4D97-AF65-F5344CB8AC3E}">
        <p14:creationId xmlns:p14="http://schemas.microsoft.com/office/powerpoint/2010/main" val="382611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18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13</a:t>
            </a:fld>
            <a:endParaRPr lang="en-GB" dirty="0"/>
          </a:p>
        </p:txBody>
      </p:sp>
      <p:sp>
        <p:nvSpPr>
          <p:cNvPr id="41" name="TextBox 40"/>
          <p:cNvSpPr txBox="1"/>
          <p:nvPr/>
        </p:nvSpPr>
        <p:spPr>
          <a:xfrm>
            <a:off x="2157408" y="2139157"/>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Receive Payment Instruction</a:t>
            </a:r>
            <a:endParaRPr lang="he-IL" dirty="0" err="1"/>
          </a:p>
        </p:txBody>
      </p:sp>
      <p:sp>
        <p:nvSpPr>
          <p:cNvPr id="43" name="Flowchart: Document 42"/>
          <p:cNvSpPr/>
          <p:nvPr/>
        </p:nvSpPr>
        <p:spPr>
          <a:xfrm>
            <a:off x="418083" y="2481872"/>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Banking,  Branch-OTC, SWIFT, Local Clearing</a:t>
            </a:r>
            <a:endParaRPr lang="he-IL" sz="1200" dirty="0">
              <a:solidFill>
                <a:schemeClr val="bg1"/>
              </a:solidFill>
            </a:endParaRPr>
          </a:p>
        </p:txBody>
      </p:sp>
      <p:sp>
        <p:nvSpPr>
          <p:cNvPr id="47" name="Flowchart: Document 46"/>
          <p:cNvSpPr/>
          <p:nvPr/>
        </p:nvSpPr>
        <p:spPr>
          <a:xfrm>
            <a:off x="402278" y="430429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SWIFT, Local Clearing</a:t>
            </a:r>
            <a:endParaRPr lang="he-IL" sz="1200" dirty="0">
              <a:solidFill>
                <a:schemeClr val="bg1"/>
              </a:solidFill>
            </a:endParaRPr>
          </a:p>
        </p:txBody>
      </p:sp>
      <p:cxnSp>
        <p:nvCxnSpPr>
          <p:cNvPr id="48" name="Straight Arrow Connector 47"/>
          <p:cNvCxnSpPr>
            <a:endCxn id="47" idx="3"/>
          </p:cNvCxnSpPr>
          <p:nvPr/>
        </p:nvCxnSpPr>
        <p:spPr>
          <a:xfrm flipH="1" flipV="1">
            <a:off x="1673507" y="4841623"/>
            <a:ext cx="483901" cy="7013"/>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157408" y="2133715"/>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Receive Payment Instruction</a:t>
            </a:r>
            <a:endParaRPr lang="he-IL" dirty="0" err="1"/>
          </a:p>
        </p:txBody>
      </p:sp>
      <p:sp>
        <p:nvSpPr>
          <p:cNvPr id="52" name="Flowchart: Predefined Process 51"/>
          <p:cNvSpPr/>
          <p:nvPr/>
        </p:nvSpPr>
        <p:spPr>
          <a:xfrm>
            <a:off x="4553388" y="2133715"/>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55" name="Straight Arrow Connector 54"/>
          <p:cNvCxnSpPr>
            <a:stCxn id="51" idx="3"/>
            <a:endCxn id="52" idx="1"/>
          </p:cNvCxnSpPr>
          <p:nvPr/>
        </p:nvCxnSpPr>
        <p:spPr>
          <a:xfrm>
            <a:off x="4099329" y="2553208"/>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157408" y="3293276"/>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Compliance </a:t>
            </a:r>
            <a:endParaRPr lang="he-IL" dirty="0" err="1"/>
          </a:p>
        </p:txBody>
      </p:sp>
      <p:cxnSp>
        <p:nvCxnSpPr>
          <p:cNvPr id="57" name="Straight Arrow Connector 56"/>
          <p:cNvCxnSpPr>
            <a:stCxn id="52" idx="2"/>
          </p:cNvCxnSpPr>
          <p:nvPr/>
        </p:nvCxnSpPr>
        <p:spPr>
          <a:xfrm flipH="1">
            <a:off x="5524347" y="2972700"/>
            <a:ext cx="2" cy="32057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8" name="Flowchart: Predefined Process 57"/>
          <p:cNvSpPr/>
          <p:nvPr/>
        </p:nvSpPr>
        <p:spPr>
          <a:xfrm>
            <a:off x="6949368" y="2133715"/>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59" name="Flowchart: Predefined Process 58"/>
          <p:cNvSpPr/>
          <p:nvPr/>
        </p:nvSpPr>
        <p:spPr>
          <a:xfrm>
            <a:off x="9345348" y="2133715"/>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61" name="TextBox 60"/>
          <p:cNvSpPr txBox="1"/>
          <p:nvPr/>
        </p:nvSpPr>
        <p:spPr>
          <a:xfrm>
            <a:off x="6949366" y="1274829"/>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smtClean="0"/>
              <a:t>Account Lookup</a:t>
            </a:r>
            <a:endParaRPr lang="he-IL" dirty="0" err="1"/>
          </a:p>
        </p:txBody>
      </p:sp>
      <p:cxnSp>
        <p:nvCxnSpPr>
          <p:cNvPr id="65" name="Straight Arrow Connector 64"/>
          <p:cNvCxnSpPr>
            <a:stCxn id="59" idx="0"/>
          </p:cNvCxnSpPr>
          <p:nvPr/>
        </p:nvCxnSpPr>
        <p:spPr>
          <a:xfrm flipH="1" flipV="1">
            <a:off x="10309292" y="1549254"/>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300824" y="3801533"/>
            <a:ext cx="119448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67" name="Straight Arrow Connector 66"/>
          <p:cNvCxnSpPr/>
          <p:nvPr/>
        </p:nvCxnSpPr>
        <p:spPr>
          <a:xfrm flipV="1">
            <a:off x="5968405" y="4112617"/>
            <a:ext cx="0" cy="33072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3128366" y="3612905"/>
            <a:ext cx="0" cy="830440"/>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52" idx="3"/>
            <a:endCxn id="58" idx="1"/>
          </p:cNvCxnSpPr>
          <p:nvPr/>
        </p:nvCxnSpPr>
        <p:spPr>
          <a:xfrm>
            <a:off x="6495309" y="2553208"/>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58" idx="3"/>
            <a:endCxn id="59" idx="1"/>
          </p:cNvCxnSpPr>
          <p:nvPr/>
        </p:nvCxnSpPr>
        <p:spPr>
          <a:xfrm>
            <a:off x="8891289" y="2553208"/>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87" name="Flowchart: Predefined Process 86"/>
          <p:cNvSpPr/>
          <p:nvPr/>
        </p:nvSpPr>
        <p:spPr>
          <a:xfrm>
            <a:off x="9345347" y="442370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88" name="Elbow Connector 87"/>
          <p:cNvCxnSpPr>
            <a:stCxn id="59" idx="3"/>
            <a:endCxn id="87" idx="3"/>
          </p:cNvCxnSpPr>
          <p:nvPr/>
        </p:nvCxnSpPr>
        <p:spPr>
          <a:xfrm flipH="1">
            <a:off x="11287268" y="2553208"/>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89" name="Flowchart: Predefined Process 88"/>
          <p:cNvSpPr/>
          <p:nvPr/>
        </p:nvSpPr>
        <p:spPr>
          <a:xfrm>
            <a:off x="6949368" y="4423701"/>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90" name="Straight Arrow Connector 89"/>
          <p:cNvCxnSpPr>
            <a:stCxn id="87" idx="1"/>
            <a:endCxn id="89" idx="3"/>
          </p:cNvCxnSpPr>
          <p:nvPr/>
        </p:nvCxnSpPr>
        <p:spPr>
          <a:xfrm flipH="1" flipV="1">
            <a:off x="8891289" y="4843194"/>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6495309" y="4843194"/>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92" name="Flowchart: Predefined Process 91"/>
          <p:cNvSpPr/>
          <p:nvPr/>
        </p:nvSpPr>
        <p:spPr>
          <a:xfrm>
            <a:off x="2157408" y="4423701"/>
            <a:ext cx="4337900"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execution</a:t>
            </a:r>
            <a:endParaRPr lang="he-IL" sz="1200" dirty="0">
              <a:solidFill>
                <a:schemeClr val="bg2">
                  <a:lumMod val="75000"/>
                </a:schemeClr>
              </a:solidFill>
            </a:endParaRPr>
          </a:p>
        </p:txBody>
      </p:sp>
      <p:cxnSp>
        <p:nvCxnSpPr>
          <p:cNvPr id="93" name="Straight Arrow Connector 92"/>
          <p:cNvCxnSpPr>
            <a:stCxn id="92" idx="1"/>
          </p:cNvCxnSpPr>
          <p:nvPr/>
        </p:nvCxnSpPr>
        <p:spPr>
          <a:xfrm flipH="1" flipV="1">
            <a:off x="1673507" y="4836181"/>
            <a:ext cx="483901" cy="7013"/>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4553388" y="583264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Balance Inquiry</a:t>
            </a:r>
            <a:endParaRPr lang="he-IL" dirty="0" err="1"/>
          </a:p>
        </p:txBody>
      </p:sp>
      <p:cxnSp>
        <p:nvCxnSpPr>
          <p:cNvPr id="95" name="Straight Arrow Connector 94"/>
          <p:cNvCxnSpPr>
            <a:endCxn id="94" idx="0"/>
          </p:cNvCxnSpPr>
          <p:nvPr/>
        </p:nvCxnSpPr>
        <p:spPr>
          <a:xfrm>
            <a:off x="5524349" y="5262686"/>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157408" y="5842797"/>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Accounting System</a:t>
            </a:r>
            <a:endParaRPr lang="he-IL" dirty="0" err="1"/>
          </a:p>
        </p:txBody>
      </p:sp>
      <p:cxnSp>
        <p:nvCxnSpPr>
          <p:cNvPr id="97" name="Straight Arrow Connector 96"/>
          <p:cNvCxnSpPr>
            <a:endCxn id="96" idx="0"/>
          </p:cNvCxnSpPr>
          <p:nvPr/>
        </p:nvCxnSpPr>
        <p:spPr>
          <a:xfrm flipH="1">
            <a:off x="3128369" y="5262686"/>
            <a:ext cx="1"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58" idx="0"/>
          </p:cNvCxnSpPr>
          <p:nvPr/>
        </p:nvCxnSpPr>
        <p:spPr>
          <a:xfrm flipH="1" flipV="1">
            <a:off x="7913312" y="1549254"/>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949366" y="5837721"/>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Advising System</a:t>
            </a:r>
            <a:endParaRPr lang="he-IL" dirty="0" err="1"/>
          </a:p>
        </p:txBody>
      </p:sp>
      <p:cxnSp>
        <p:nvCxnSpPr>
          <p:cNvPr id="100" name="Straight Arrow Connector 99"/>
          <p:cNvCxnSpPr>
            <a:stCxn id="99" idx="3"/>
            <a:endCxn id="101" idx="1"/>
          </p:cNvCxnSpPr>
          <p:nvPr/>
        </p:nvCxnSpPr>
        <p:spPr>
          <a:xfrm flipV="1">
            <a:off x="8891288" y="5984371"/>
            <a:ext cx="454059" cy="889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9345347" y="5633294"/>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Available at every complete or intermediate status</a:t>
            </a:r>
          </a:p>
        </p:txBody>
      </p:sp>
      <p:sp>
        <p:nvSpPr>
          <p:cNvPr id="102" name="TextBox 101"/>
          <p:cNvSpPr txBox="1"/>
          <p:nvPr/>
        </p:nvSpPr>
        <p:spPr>
          <a:xfrm>
            <a:off x="5300824" y="1290379"/>
            <a:ext cx="119448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smtClean="0"/>
              <a:t>Fraud</a:t>
            </a:r>
            <a:endParaRPr lang="he-IL" dirty="0" err="1"/>
          </a:p>
        </p:txBody>
      </p:sp>
      <p:cxnSp>
        <p:nvCxnSpPr>
          <p:cNvPr id="103" name="Straight Arrow Connector 102"/>
          <p:cNvCxnSpPr/>
          <p:nvPr/>
        </p:nvCxnSpPr>
        <p:spPr>
          <a:xfrm flipH="1" flipV="1">
            <a:off x="6229839" y="1576874"/>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618833" y="3792228"/>
            <a:ext cx="145145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Addressing Inquiry</a:t>
            </a:r>
            <a:endParaRPr lang="he-IL" dirty="0" err="1"/>
          </a:p>
        </p:txBody>
      </p:sp>
      <p:cxnSp>
        <p:nvCxnSpPr>
          <p:cNvPr id="105" name="Straight Arrow Connector 104"/>
          <p:cNvCxnSpPr/>
          <p:nvPr/>
        </p:nvCxnSpPr>
        <p:spPr>
          <a:xfrm flipV="1">
            <a:off x="4345919" y="4092973"/>
            <a:ext cx="0" cy="330728"/>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418083" y="1990836"/>
            <a:ext cx="1271229"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smtClean="0"/>
              <a:t>Feeder</a:t>
            </a:r>
            <a:endParaRPr lang="he-IL" dirty="0" err="1"/>
          </a:p>
        </p:txBody>
      </p:sp>
      <p:cxnSp>
        <p:nvCxnSpPr>
          <p:cNvPr id="107" name="Elbow Connector 106"/>
          <p:cNvCxnSpPr>
            <a:stCxn id="43" idx="3"/>
          </p:cNvCxnSpPr>
          <p:nvPr/>
        </p:nvCxnSpPr>
        <p:spPr>
          <a:xfrm flipV="1">
            <a:off x="1689312" y="2606727"/>
            <a:ext cx="500550" cy="412473"/>
          </a:xfrm>
          <a:prstGeom prst="bentConnector3">
            <a:avLst>
              <a:gd name="adj1" fmla="val 50000"/>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8" name="Elbow Connector 107"/>
          <p:cNvCxnSpPr>
            <a:stCxn id="106" idx="3"/>
          </p:cNvCxnSpPr>
          <p:nvPr/>
        </p:nvCxnSpPr>
        <p:spPr>
          <a:xfrm>
            <a:off x="1689312" y="2146378"/>
            <a:ext cx="500550" cy="460349"/>
          </a:xfrm>
          <a:prstGeom prst="bentConnector3">
            <a:avLst>
              <a:gd name="adj1" fmla="val 50000"/>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nvPicPr>
        <p:blipFill>
          <a:blip r:embed="rId3"/>
          <a:stretch>
            <a:fillRect/>
          </a:stretch>
        </p:blipFill>
        <p:spPr>
          <a:xfrm>
            <a:off x="2192196" y="4108877"/>
            <a:ext cx="2847975" cy="1533525"/>
          </a:xfrm>
          <a:prstGeom prst="rect">
            <a:avLst/>
          </a:prstGeom>
          <a:ln w="28575">
            <a:solidFill>
              <a:schemeClr val="accent2"/>
            </a:solidFill>
          </a:ln>
        </p:spPr>
      </p:pic>
      <p:pic>
        <p:nvPicPr>
          <p:cNvPr id="29" name="Picture 28"/>
          <p:cNvPicPr>
            <a:picLocks noChangeAspect="1"/>
          </p:cNvPicPr>
          <p:nvPr/>
        </p:nvPicPr>
        <p:blipFill>
          <a:blip r:embed="rId4"/>
          <a:stretch>
            <a:fillRect/>
          </a:stretch>
        </p:blipFill>
        <p:spPr>
          <a:xfrm>
            <a:off x="2189862" y="2380530"/>
            <a:ext cx="2876550" cy="1495425"/>
          </a:xfrm>
          <a:prstGeom prst="rect">
            <a:avLst/>
          </a:prstGeom>
          <a:ln w="28575">
            <a:solidFill>
              <a:schemeClr val="accent2"/>
            </a:solidFill>
          </a:ln>
        </p:spPr>
      </p:pic>
    </p:spTree>
    <p:extLst>
      <p:ext uri="{BB962C8B-B14F-4D97-AF65-F5344CB8AC3E}">
        <p14:creationId xmlns:p14="http://schemas.microsoft.com/office/powerpoint/2010/main" val="11139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18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14</a:t>
            </a:fld>
            <a:endParaRPr lang="en-GB" dirty="0"/>
          </a:p>
        </p:txBody>
      </p:sp>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MP_WAIT status until response will be received. </a:t>
            </a:r>
            <a:endParaRPr lang="en-GB" sz="1800" b="0" dirty="0"/>
          </a:p>
        </p:txBody>
      </p:sp>
      <p:sp>
        <p:nvSpPr>
          <p:cNvPr id="41" name="TextBox 40"/>
          <p:cNvSpPr txBox="1"/>
          <p:nvPr/>
        </p:nvSpPr>
        <p:spPr>
          <a:xfrm>
            <a:off x="2157408" y="227104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Receive Payment Instruction</a:t>
            </a:r>
            <a:endParaRPr lang="he-IL" dirty="0" err="1"/>
          </a:p>
        </p:txBody>
      </p:sp>
      <p:sp>
        <p:nvSpPr>
          <p:cNvPr id="43" name="Flowchart: Predefined Process 42"/>
          <p:cNvSpPr/>
          <p:nvPr/>
        </p:nvSpPr>
        <p:spPr>
          <a:xfrm>
            <a:off x="4553388" y="227104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47" name="Straight Arrow Connector 46"/>
          <p:cNvCxnSpPr>
            <a:stCxn id="41" idx="3"/>
            <a:endCxn id="43" idx="1"/>
          </p:cNvCxnSpPr>
          <p:nvPr/>
        </p:nvCxnSpPr>
        <p:spPr>
          <a:xfrm>
            <a:off x="4099329" y="269053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157408" y="343060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Compliance </a:t>
            </a:r>
            <a:endParaRPr lang="he-IL" dirty="0" err="1"/>
          </a:p>
        </p:txBody>
      </p:sp>
      <p:cxnSp>
        <p:nvCxnSpPr>
          <p:cNvPr id="51" name="Straight Arrow Connector 50"/>
          <p:cNvCxnSpPr>
            <a:stCxn id="43" idx="2"/>
          </p:cNvCxnSpPr>
          <p:nvPr/>
        </p:nvCxnSpPr>
        <p:spPr>
          <a:xfrm flipH="1">
            <a:off x="5524347" y="3110027"/>
            <a:ext cx="2" cy="32057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2" name="Flowchart: Predefined Process 51"/>
          <p:cNvSpPr/>
          <p:nvPr/>
        </p:nvSpPr>
        <p:spPr>
          <a:xfrm>
            <a:off x="6949368" y="227104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55" name="Flowchart: Predefined Process 54"/>
          <p:cNvSpPr/>
          <p:nvPr/>
        </p:nvSpPr>
        <p:spPr>
          <a:xfrm>
            <a:off x="9345348" y="227104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56" name="TextBox 55"/>
          <p:cNvSpPr txBox="1"/>
          <p:nvPr/>
        </p:nvSpPr>
        <p:spPr>
          <a:xfrm>
            <a:off x="6949366" y="141215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smtClean="0"/>
              <a:t>Account Lookup</a:t>
            </a:r>
            <a:endParaRPr lang="he-IL" dirty="0" err="1"/>
          </a:p>
        </p:txBody>
      </p:sp>
      <p:cxnSp>
        <p:nvCxnSpPr>
          <p:cNvPr id="57" name="Straight Arrow Connector 56"/>
          <p:cNvCxnSpPr>
            <a:stCxn id="55" idx="0"/>
          </p:cNvCxnSpPr>
          <p:nvPr/>
        </p:nvCxnSpPr>
        <p:spPr>
          <a:xfrm flipH="1" flipV="1">
            <a:off x="10309292" y="168658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300824" y="3938860"/>
            <a:ext cx="119448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59" name="Straight Arrow Connector 58"/>
          <p:cNvCxnSpPr/>
          <p:nvPr/>
        </p:nvCxnSpPr>
        <p:spPr>
          <a:xfrm flipV="1">
            <a:off x="5968405" y="4249944"/>
            <a:ext cx="0" cy="33072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3128366" y="3750232"/>
            <a:ext cx="0" cy="830440"/>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52" idx="1"/>
          </p:cNvCxnSpPr>
          <p:nvPr/>
        </p:nvCxnSpPr>
        <p:spPr>
          <a:xfrm>
            <a:off x="6495309" y="269053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2" idx="3"/>
            <a:endCxn id="55" idx="1"/>
          </p:cNvCxnSpPr>
          <p:nvPr/>
        </p:nvCxnSpPr>
        <p:spPr>
          <a:xfrm>
            <a:off x="8891289" y="269053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67" name="Flowchart: Predefined Process 66"/>
          <p:cNvSpPr/>
          <p:nvPr/>
        </p:nvSpPr>
        <p:spPr>
          <a:xfrm>
            <a:off x="9345347" y="456102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68" name="Elbow Connector 67"/>
          <p:cNvCxnSpPr>
            <a:stCxn id="55" idx="3"/>
            <a:endCxn id="67" idx="3"/>
          </p:cNvCxnSpPr>
          <p:nvPr/>
        </p:nvCxnSpPr>
        <p:spPr>
          <a:xfrm flipH="1">
            <a:off x="11287268" y="269053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86" name="Flowchart: Document 85"/>
          <p:cNvSpPr/>
          <p:nvPr/>
        </p:nvSpPr>
        <p:spPr>
          <a:xfrm>
            <a:off x="432120" y="272854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Internet Banking,  Branch-OTC, SWIFT, Local Clearing</a:t>
            </a:r>
            <a:endParaRPr lang="he-IL" sz="1200" dirty="0">
              <a:solidFill>
                <a:schemeClr val="bg2">
                  <a:lumMod val="75000"/>
                </a:schemeClr>
              </a:solidFill>
            </a:endParaRPr>
          </a:p>
        </p:txBody>
      </p:sp>
      <p:sp>
        <p:nvSpPr>
          <p:cNvPr id="87" name="Flowchart: Predefined Process 86"/>
          <p:cNvSpPr/>
          <p:nvPr/>
        </p:nvSpPr>
        <p:spPr>
          <a:xfrm>
            <a:off x="6949368" y="456102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88" name="Straight Arrow Connector 87"/>
          <p:cNvCxnSpPr>
            <a:stCxn id="67" idx="1"/>
            <a:endCxn id="87" idx="3"/>
          </p:cNvCxnSpPr>
          <p:nvPr/>
        </p:nvCxnSpPr>
        <p:spPr>
          <a:xfrm flipH="1" flipV="1">
            <a:off x="8891289" y="498052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6495309" y="498052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91" name="Flowchart: Document 90"/>
          <p:cNvSpPr/>
          <p:nvPr/>
        </p:nvSpPr>
        <p:spPr>
          <a:xfrm>
            <a:off x="402278" y="443618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SWIFT, Local Clearing</a:t>
            </a:r>
            <a:endParaRPr lang="he-IL" sz="1200" dirty="0">
              <a:solidFill>
                <a:schemeClr val="bg2">
                  <a:lumMod val="75000"/>
                </a:schemeClr>
              </a:solidFill>
            </a:endParaRPr>
          </a:p>
        </p:txBody>
      </p:sp>
      <p:cxnSp>
        <p:nvCxnSpPr>
          <p:cNvPr id="92" name="Straight Arrow Connector 91"/>
          <p:cNvCxnSpPr>
            <a:stCxn id="90" idx="1"/>
            <a:endCxn id="91" idx="3"/>
          </p:cNvCxnSpPr>
          <p:nvPr/>
        </p:nvCxnSpPr>
        <p:spPr>
          <a:xfrm flipH="1" flipV="1">
            <a:off x="1673507" y="4973508"/>
            <a:ext cx="483901" cy="7013"/>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4553388" y="5969971"/>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Balance Inquiry</a:t>
            </a:r>
            <a:endParaRPr lang="he-IL" dirty="0" err="1"/>
          </a:p>
        </p:txBody>
      </p:sp>
      <p:cxnSp>
        <p:nvCxnSpPr>
          <p:cNvPr id="94" name="Straight Arrow Connector 93"/>
          <p:cNvCxnSpPr>
            <a:endCxn id="93" idx="0"/>
          </p:cNvCxnSpPr>
          <p:nvPr/>
        </p:nvCxnSpPr>
        <p:spPr>
          <a:xfrm>
            <a:off x="5524349" y="540001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2157408" y="5980124"/>
            <a:ext cx="1941921"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96" name="Straight Arrow Connector 95"/>
          <p:cNvCxnSpPr>
            <a:endCxn id="95" idx="0"/>
          </p:cNvCxnSpPr>
          <p:nvPr/>
        </p:nvCxnSpPr>
        <p:spPr>
          <a:xfrm flipH="1">
            <a:off x="3128369" y="5400013"/>
            <a:ext cx="1"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52" idx="0"/>
          </p:cNvCxnSpPr>
          <p:nvPr/>
        </p:nvCxnSpPr>
        <p:spPr>
          <a:xfrm flipH="1" flipV="1">
            <a:off x="7913312" y="168658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6949366" y="5975048"/>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Advising System</a:t>
            </a:r>
            <a:endParaRPr lang="he-IL" dirty="0" err="1"/>
          </a:p>
        </p:txBody>
      </p:sp>
      <p:cxnSp>
        <p:nvCxnSpPr>
          <p:cNvPr id="99" name="Straight Arrow Connector 98"/>
          <p:cNvCxnSpPr>
            <a:stCxn id="98" idx="3"/>
            <a:endCxn id="100" idx="1"/>
          </p:cNvCxnSpPr>
          <p:nvPr/>
        </p:nvCxnSpPr>
        <p:spPr>
          <a:xfrm flipV="1">
            <a:off x="8891288" y="6121698"/>
            <a:ext cx="454059" cy="889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9345347" y="5770621"/>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Available at every complete or intermediate status</a:t>
            </a:r>
          </a:p>
        </p:txBody>
      </p:sp>
      <p:sp>
        <p:nvSpPr>
          <p:cNvPr id="101" name="TextBox 100"/>
          <p:cNvSpPr txBox="1"/>
          <p:nvPr/>
        </p:nvSpPr>
        <p:spPr>
          <a:xfrm>
            <a:off x="5300824" y="1427706"/>
            <a:ext cx="119448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smtClean="0"/>
              <a:t>Fraud</a:t>
            </a:r>
            <a:endParaRPr lang="he-IL" dirty="0" err="1"/>
          </a:p>
        </p:txBody>
      </p:sp>
      <p:cxnSp>
        <p:nvCxnSpPr>
          <p:cNvPr id="102" name="Straight Arrow Connector 101"/>
          <p:cNvCxnSpPr/>
          <p:nvPr/>
        </p:nvCxnSpPr>
        <p:spPr>
          <a:xfrm flipH="1" flipV="1">
            <a:off x="6229839" y="171420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3618833" y="3929555"/>
            <a:ext cx="145145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Addressing Inquiry</a:t>
            </a:r>
            <a:endParaRPr lang="he-IL" dirty="0" err="1"/>
          </a:p>
        </p:txBody>
      </p:sp>
      <p:cxnSp>
        <p:nvCxnSpPr>
          <p:cNvPr id="104" name="Straight Arrow Connector 103"/>
          <p:cNvCxnSpPr/>
          <p:nvPr/>
        </p:nvCxnSpPr>
        <p:spPr>
          <a:xfrm flipV="1">
            <a:off x="4345919" y="4230300"/>
            <a:ext cx="0" cy="330728"/>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432119" y="2271042"/>
            <a:ext cx="1271229"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smtClean="0"/>
              <a:t>Feeder</a:t>
            </a:r>
            <a:endParaRPr lang="he-IL" dirty="0" err="1"/>
          </a:p>
        </p:txBody>
      </p:sp>
      <p:cxnSp>
        <p:nvCxnSpPr>
          <p:cNvPr id="106" name="Elbow Connector 105"/>
          <p:cNvCxnSpPr>
            <a:stCxn id="86" idx="3"/>
            <a:endCxn id="41" idx="1"/>
          </p:cNvCxnSpPr>
          <p:nvPr/>
        </p:nvCxnSpPr>
        <p:spPr>
          <a:xfrm flipV="1">
            <a:off x="1703349" y="2690535"/>
            <a:ext cx="454059" cy="575333"/>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7" name="Elbow Connector 106"/>
          <p:cNvCxnSpPr>
            <a:stCxn id="105" idx="3"/>
            <a:endCxn id="41" idx="1"/>
          </p:cNvCxnSpPr>
          <p:nvPr/>
        </p:nvCxnSpPr>
        <p:spPr>
          <a:xfrm>
            <a:off x="1703348" y="2426584"/>
            <a:ext cx="454060" cy="263951"/>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0" name="Flowchart: Predefined Process 89"/>
          <p:cNvSpPr/>
          <p:nvPr/>
        </p:nvSpPr>
        <p:spPr>
          <a:xfrm>
            <a:off x="2157408" y="4561028"/>
            <a:ext cx="4337900"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execution</a:t>
            </a:r>
            <a:endParaRPr lang="he-IL" sz="1200" dirty="0">
              <a:solidFill>
                <a:schemeClr val="bg2">
                  <a:lumMod val="75000"/>
                </a:schemeClr>
              </a:solidFill>
            </a:endParaRPr>
          </a:p>
        </p:txBody>
      </p:sp>
      <p:pic>
        <p:nvPicPr>
          <p:cNvPr id="3" name="Picture 2"/>
          <p:cNvPicPr>
            <a:picLocks noChangeAspect="1"/>
          </p:cNvPicPr>
          <p:nvPr/>
        </p:nvPicPr>
        <p:blipFill>
          <a:blip r:embed="rId3"/>
          <a:stretch>
            <a:fillRect/>
          </a:stretch>
        </p:blipFill>
        <p:spPr>
          <a:xfrm>
            <a:off x="2127565" y="5156668"/>
            <a:ext cx="8467725" cy="533400"/>
          </a:xfrm>
          <a:prstGeom prst="rect">
            <a:avLst/>
          </a:prstGeom>
          <a:ln w="28575">
            <a:solidFill>
              <a:schemeClr val="accent2"/>
            </a:solidFill>
          </a:ln>
        </p:spPr>
      </p:pic>
    </p:spTree>
    <p:extLst>
      <p:ext uri="{BB962C8B-B14F-4D97-AF65-F5344CB8AC3E}">
        <p14:creationId xmlns:p14="http://schemas.microsoft.com/office/powerpoint/2010/main" val="287915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and Response</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18 March 2019</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15</a:t>
            </a:fld>
            <a:endParaRPr lang="en-GB" dirty="0"/>
          </a:p>
        </p:txBody>
      </p:sp>
    </p:spTree>
    <p:extLst>
      <p:ext uri="{BB962C8B-B14F-4D97-AF65-F5344CB8AC3E}">
        <p14:creationId xmlns:p14="http://schemas.microsoft.com/office/powerpoint/2010/main" val="40324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292494"/>
            <a:ext cx="5812901" cy="4652495"/>
          </a:xfrm>
        </p:spPr>
        <p:txBody>
          <a:bodyPr/>
          <a:lstStyle/>
          <a:p>
            <a:pPr marL="411163" indent="-411163">
              <a:spcBef>
                <a:spcPts val="1500"/>
              </a:spcBef>
              <a:buSzPct val="150000"/>
              <a:buBlip>
                <a:blip r:embed="rId3"/>
              </a:buBlip>
            </a:pPr>
            <a:r>
              <a:rPr lang="en-US" sz="1600" b="1" dirty="0">
                <a:solidFill>
                  <a:schemeClr val="accent2"/>
                </a:solidFill>
              </a:rPr>
              <a:t>MQ -</a:t>
            </a:r>
            <a:r>
              <a:rPr lang="en-US" sz="1600" dirty="0" smtClean="0"/>
              <a:t> </a:t>
            </a:r>
            <a:r>
              <a:rPr lang="en-US" sz="1400" dirty="0"/>
              <a:t>Java Message Service (JMS) </a:t>
            </a:r>
            <a:r>
              <a:rPr lang="en-US" sz="1400" dirty="0" smtClean="0"/>
              <a:t>can </a:t>
            </a:r>
            <a:r>
              <a:rPr lang="en-US" sz="1400" b="1" dirty="0" smtClean="0"/>
              <a:t>guarantee </a:t>
            </a:r>
            <a:r>
              <a:rPr lang="en-US" sz="1400" b="1" dirty="0"/>
              <a:t>message </a:t>
            </a:r>
            <a:r>
              <a:rPr lang="en-US" sz="1400" b="1" dirty="0" smtClean="0"/>
              <a:t>delivery. JMS </a:t>
            </a:r>
            <a:r>
              <a:rPr lang="en-US" sz="1400" dirty="0" smtClean="0"/>
              <a:t>supports BACKOUT queues (failures) and listeners failover mechanism.</a:t>
            </a:r>
          </a:p>
          <a:p>
            <a:pPr marL="411163" indent="-411163">
              <a:spcBef>
                <a:spcPts val="1500"/>
              </a:spcBef>
              <a:buSzPct val="150000"/>
              <a:buBlip>
                <a:blip r:embed="rId3"/>
              </a:buBlip>
            </a:pPr>
            <a:r>
              <a:rPr lang="en-US" sz="1600" b="1" dirty="0" smtClean="0">
                <a:solidFill>
                  <a:schemeClr val="accent2"/>
                </a:solidFill>
              </a:rPr>
              <a:t>WEB_SERVICE -</a:t>
            </a:r>
            <a:r>
              <a:rPr lang="en-US" sz="1600" dirty="0" smtClean="0"/>
              <a:t> </a:t>
            </a:r>
            <a:r>
              <a:rPr lang="en-US" sz="1400" dirty="0" smtClean="0"/>
              <a:t>SOAP over HTTP (SOAP 1.1, 1.2). Security is supported on both client and server sides (WS-Security).</a:t>
            </a:r>
          </a:p>
          <a:p>
            <a:pPr marL="411163" indent="-411163">
              <a:spcBef>
                <a:spcPts val="1500"/>
              </a:spcBef>
              <a:buSzPct val="150000"/>
              <a:buBlip>
                <a:blip r:embed="rId3"/>
              </a:buBlip>
            </a:pPr>
            <a:r>
              <a:rPr lang="en-US" sz="1600" b="1" dirty="0" smtClean="0">
                <a:solidFill>
                  <a:schemeClr val="accent2"/>
                </a:solidFill>
              </a:rPr>
              <a:t>SOAP_JMS –</a:t>
            </a:r>
            <a:r>
              <a:rPr lang="en-US" sz="1400" dirty="0" smtClean="0"/>
              <a:t>SOAP over JMS used for </a:t>
            </a:r>
            <a:r>
              <a:rPr lang="en-US" sz="1400" dirty="0"/>
              <a:t>reliability, scalability, and asynchronous </a:t>
            </a:r>
            <a:r>
              <a:rPr lang="en-US" sz="1400" dirty="0" smtClean="0"/>
              <a:t>messaging support. </a:t>
            </a:r>
            <a:endParaRPr lang="en-US" sz="1400" dirty="0"/>
          </a:p>
          <a:p>
            <a:pPr marL="411163" indent="-411163">
              <a:spcBef>
                <a:spcPts val="1500"/>
              </a:spcBef>
              <a:buSzPct val="150000"/>
              <a:buBlip>
                <a:blip r:embed="rId3"/>
              </a:buBlip>
            </a:pPr>
            <a:r>
              <a:rPr lang="en-US" sz="1600" b="1" dirty="0">
                <a:solidFill>
                  <a:schemeClr val="accent2"/>
                </a:solidFill>
              </a:rPr>
              <a:t>FILE -</a:t>
            </a:r>
            <a:r>
              <a:rPr lang="en-US" sz="1600" dirty="0" smtClean="0"/>
              <a:t> </a:t>
            </a:r>
            <a:r>
              <a:rPr lang="en-US" sz="1400" dirty="0" smtClean="0"/>
              <a:t>File drop is based on share folder approach.</a:t>
            </a:r>
            <a:endParaRPr lang="en-US" sz="1400" dirty="0"/>
          </a:p>
          <a:p>
            <a:pPr marL="411163" indent="-411163">
              <a:spcBef>
                <a:spcPts val="1500"/>
              </a:spcBef>
              <a:buSzPct val="150000"/>
              <a:buBlip>
                <a:blip r:embed="rId3"/>
              </a:buBlip>
            </a:pPr>
            <a:r>
              <a:rPr lang="nn-NO" sz="1600" b="1" dirty="0">
                <a:solidFill>
                  <a:schemeClr val="accent2"/>
                </a:solidFill>
              </a:rPr>
              <a:t>MQFTE1 -</a:t>
            </a:r>
            <a:r>
              <a:rPr lang="nn-NO" sz="1600" dirty="0" smtClean="0"/>
              <a:t> </a:t>
            </a:r>
            <a:r>
              <a:rPr lang="en-US" sz="1400" dirty="0"/>
              <a:t>MQ FTE (File Transfer Edition) </a:t>
            </a:r>
            <a:r>
              <a:rPr lang="en-US" sz="1400" dirty="0" smtClean="0"/>
              <a:t>enables </a:t>
            </a:r>
            <a:r>
              <a:rPr lang="en-US" sz="1400" dirty="0"/>
              <a:t>secure and reliable managed file transfers</a:t>
            </a:r>
            <a:r>
              <a:rPr lang="en-US" sz="1400" dirty="0" smtClean="0"/>
              <a:t>. </a:t>
            </a:r>
          </a:p>
          <a:p>
            <a:pPr>
              <a:spcBef>
                <a:spcPts val="1500"/>
              </a:spcBef>
              <a:buSzPct val="150000"/>
            </a:pPr>
            <a:r>
              <a:rPr lang="en-US" sz="1200" dirty="0" smtClean="0">
                <a:solidFill>
                  <a:schemeClr val="accent1"/>
                </a:solidFill>
              </a:rPr>
              <a:t>	</a:t>
            </a:r>
            <a:r>
              <a:rPr lang="en-US" sz="1200" i="1" dirty="0" smtClean="0">
                <a:solidFill>
                  <a:schemeClr val="accent1"/>
                </a:solidFill>
              </a:rPr>
              <a:t>Important:</a:t>
            </a:r>
            <a:r>
              <a:rPr lang="nn-NO" sz="1200" dirty="0" smtClean="0"/>
              <a:t> </a:t>
            </a:r>
            <a:r>
              <a:rPr lang="en-US" sz="1200" dirty="0" smtClean="0"/>
              <a:t>MQFTE </a:t>
            </a:r>
            <a:r>
              <a:rPr lang="en-US" sz="1200" dirty="0"/>
              <a:t>server is required at bank </a:t>
            </a:r>
            <a:r>
              <a:rPr lang="en-US" sz="1200" dirty="0" smtClean="0"/>
              <a:t>side.</a:t>
            </a:r>
            <a:endParaRPr lang="en-US" sz="1200" dirty="0"/>
          </a:p>
          <a:p>
            <a:pPr marL="411163" indent="-411163">
              <a:spcBef>
                <a:spcPts val="1500"/>
              </a:spcBef>
              <a:buSzPct val="150000"/>
              <a:buBlip>
                <a:blip r:embed="rId3"/>
              </a:buBlip>
            </a:pPr>
            <a:r>
              <a:rPr lang="en-US" sz="1600" b="1" dirty="0">
                <a:solidFill>
                  <a:schemeClr val="accent2"/>
                </a:solidFill>
              </a:rPr>
              <a:t>Email -</a:t>
            </a:r>
            <a:r>
              <a:rPr lang="en-US" sz="1400" dirty="0" smtClean="0"/>
              <a:t>  Messages </a:t>
            </a:r>
            <a:r>
              <a:rPr lang="en-US" sz="1400" dirty="0"/>
              <a:t>with </a:t>
            </a:r>
            <a:r>
              <a:rPr lang="en-US" sz="1400" dirty="0" smtClean="0"/>
              <a:t>string attachment</a:t>
            </a:r>
          </a:p>
          <a:p>
            <a:pPr marL="411163" indent="-411163">
              <a:spcBef>
                <a:spcPts val="1500"/>
              </a:spcBef>
              <a:buSzPct val="150000"/>
              <a:buBlip>
                <a:blip r:embed="rId3"/>
              </a:buBlip>
            </a:pPr>
            <a:r>
              <a:rPr lang="en-US" sz="1600" b="1" dirty="0" smtClean="0">
                <a:solidFill>
                  <a:schemeClr val="accent2"/>
                </a:solidFill>
              </a:rPr>
              <a:t>SFTP2 -</a:t>
            </a:r>
            <a:r>
              <a:rPr lang="en-US" sz="1400" dirty="0" smtClean="0"/>
              <a:t> Secure File Transfer protocol. </a:t>
            </a:r>
          </a:p>
          <a:p>
            <a:pPr>
              <a:spcBef>
                <a:spcPts val="1500"/>
              </a:spcBef>
              <a:buSzPct val="150000"/>
            </a:pPr>
            <a:r>
              <a:rPr lang="en-US" sz="1400" i="1" dirty="0" smtClean="0">
                <a:solidFill>
                  <a:schemeClr val="accent1"/>
                </a:solidFill>
              </a:rPr>
              <a:t>	</a:t>
            </a:r>
            <a:r>
              <a:rPr lang="en-US" sz="1200" i="1" dirty="0">
                <a:solidFill>
                  <a:schemeClr val="accent1"/>
                </a:solidFill>
              </a:rPr>
              <a:t>Important:</a:t>
            </a:r>
            <a:r>
              <a:rPr lang="nn-NO" sz="1200" dirty="0"/>
              <a:t> </a:t>
            </a:r>
            <a:r>
              <a:rPr lang="en-US" sz="1200" dirty="0"/>
              <a:t>SFTP server is required at bank side</a:t>
            </a:r>
          </a:p>
        </p:txBody>
      </p:sp>
      <p:sp>
        <p:nvSpPr>
          <p:cNvPr id="5" name="Date Placeholder 4"/>
          <p:cNvSpPr>
            <a:spLocks noGrp="1"/>
          </p:cNvSpPr>
          <p:nvPr>
            <p:ph type="dt" sz="half" idx="10"/>
          </p:nvPr>
        </p:nvSpPr>
        <p:spPr/>
        <p:txBody>
          <a:bodyPr/>
          <a:lstStyle/>
          <a:p>
            <a:fld id="{BC3F1638-3586-4527-A760-38AC15BFC248}" type="datetime4">
              <a:rPr lang="en-GB" smtClean="0"/>
              <a:pPr/>
              <a:t>18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16</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Transport protocol</a:t>
            </a:r>
            <a:endParaRPr lang="en-GB" dirty="0"/>
          </a:p>
        </p:txBody>
      </p:sp>
      <p:sp>
        <p:nvSpPr>
          <p:cNvPr id="31" name="TextBox 30"/>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32" name="Rounded Rectangle 31"/>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4"/>
          <a:stretch>
            <a:fillRect/>
          </a:stretch>
        </p:blipFill>
        <p:spPr>
          <a:xfrm>
            <a:off x="6999880" y="2754457"/>
            <a:ext cx="3080258" cy="492507"/>
          </a:xfrm>
          <a:prstGeom prst="rect">
            <a:avLst/>
          </a:prstGeom>
        </p:spPr>
      </p:pic>
      <p:pic>
        <p:nvPicPr>
          <p:cNvPr id="37" name="Picture 3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89622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Connection Point</a:t>
            </a:r>
            <a:endParaRPr lang="en-GB" dirty="0"/>
          </a:p>
        </p:txBody>
      </p:sp>
      <p:sp>
        <p:nvSpPr>
          <p:cNvPr id="3" name="Content Placeholder 2"/>
          <p:cNvSpPr>
            <a:spLocks noGrp="1"/>
          </p:cNvSpPr>
          <p:nvPr>
            <p:ph idx="1"/>
          </p:nvPr>
        </p:nvSpPr>
        <p:spPr>
          <a:xfrm>
            <a:off x="623888" y="2965934"/>
            <a:ext cx="5979135" cy="1606847"/>
          </a:xfrm>
        </p:spPr>
        <p:txBody>
          <a:bodyPr/>
          <a:lstStyle/>
          <a:p>
            <a:pPr marL="411163" indent="-411163">
              <a:spcBef>
                <a:spcPts val="1500"/>
              </a:spcBef>
              <a:buSzPct val="150000"/>
              <a:buBlip>
                <a:blip r:embed="rId3"/>
              </a:buBlip>
            </a:pPr>
            <a:r>
              <a:rPr lang="en-US" sz="1600" u="sng" dirty="0" smtClean="0"/>
              <a:t>JNDI </a:t>
            </a:r>
            <a:r>
              <a:rPr lang="en-US" sz="1600" u="sng" dirty="0"/>
              <a:t>name </a:t>
            </a:r>
            <a:r>
              <a:rPr lang="en-US" sz="1600" dirty="0"/>
              <a:t>for the JMS resource (for </a:t>
            </a:r>
            <a:r>
              <a:rPr lang="en-US" sz="1600" dirty="0">
                <a:solidFill>
                  <a:schemeClr val="accent2"/>
                </a:solidFill>
              </a:rPr>
              <a:t>MQ</a:t>
            </a:r>
            <a:r>
              <a:rPr lang="en-US" sz="1600" dirty="0"/>
              <a:t> or </a:t>
            </a:r>
            <a:r>
              <a:rPr lang="en-US" sz="1600" dirty="0">
                <a:solidFill>
                  <a:schemeClr val="accent2"/>
                </a:solidFill>
              </a:rPr>
              <a:t>SOAP _JMS</a:t>
            </a:r>
            <a:r>
              <a:rPr lang="en-US" sz="1600" dirty="0" smtClean="0"/>
              <a:t>)</a:t>
            </a:r>
            <a:endParaRPr lang="en-US" sz="1400" dirty="0"/>
          </a:p>
          <a:p>
            <a:pPr marL="411163" indent="-411163">
              <a:spcBef>
                <a:spcPts val="1500"/>
              </a:spcBef>
              <a:buSzPct val="150000"/>
              <a:buBlip>
                <a:blip r:embed="rId3"/>
              </a:buBlip>
            </a:pPr>
            <a:r>
              <a:rPr lang="en-US" sz="1600" u="sng" dirty="0"/>
              <a:t>Queue name </a:t>
            </a:r>
            <a:r>
              <a:rPr lang="en-US" sz="1600" dirty="0" smtClean="0"/>
              <a:t>(</a:t>
            </a:r>
            <a:r>
              <a:rPr lang="en-US" sz="1600" dirty="0" smtClean="0">
                <a:solidFill>
                  <a:schemeClr val="accent2"/>
                </a:solidFill>
              </a:rPr>
              <a:t>MQ</a:t>
            </a:r>
            <a:r>
              <a:rPr lang="en-US" sz="1600" dirty="0"/>
              <a:t>) </a:t>
            </a:r>
            <a:r>
              <a:rPr lang="en-US" sz="1600" dirty="0" smtClean="0"/>
              <a:t>for non JMS message queues</a:t>
            </a:r>
          </a:p>
          <a:p>
            <a:pPr marL="411163" indent="-411163">
              <a:spcBef>
                <a:spcPts val="1500"/>
              </a:spcBef>
              <a:buSzPct val="150000"/>
              <a:buBlip>
                <a:blip r:embed="rId3"/>
              </a:buBlip>
            </a:pPr>
            <a:r>
              <a:rPr lang="en-US" sz="1600" u="sng" dirty="0" smtClean="0"/>
              <a:t>Web service end point </a:t>
            </a:r>
            <a:r>
              <a:rPr lang="en-US" sz="1600" dirty="0" smtClean="0"/>
              <a:t>(</a:t>
            </a:r>
            <a:r>
              <a:rPr lang="en-US" sz="1600" dirty="0"/>
              <a:t>for </a:t>
            </a:r>
            <a:r>
              <a:rPr lang="en-US" sz="1600" dirty="0">
                <a:solidFill>
                  <a:schemeClr val="accent2"/>
                </a:solidFill>
              </a:rPr>
              <a:t>WEB_SERVICE</a:t>
            </a:r>
            <a:r>
              <a:rPr lang="en-US" sz="1600" dirty="0"/>
              <a:t> and </a:t>
            </a:r>
            <a:r>
              <a:rPr lang="en-US" sz="1600" dirty="0">
                <a:solidFill>
                  <a:schemeClr val="accent2"/>
                </a:solidFill>
              </a:rPr>
              <a:t>SOAP _JMS</a:t>
            </a:r>
            <a:r>
              <a:rPr lang="en-US" sz="1600" dirty="0" smtClean="0"/>
              <a:t>)</a:t>
            </a:r>
          </a:p>
          <a:p>
            <a:pPr marL="411163" indent="-411163">
              <a:spcBef>
                <a:spcPts val="1500"/>
              </a:spcBef>
              <a:buSzPct val="150000"/>
              <a:buBlip>
                <a:blip r:embed="rId3"/>
              </a:buBlip>
            </a:pPr>
            <a:r>
              <a:rPr lang="en-US" sz="1600" u="sng" dirty="0"/>
              <a:t>Folder path </a:t>
            </a:r>
            <a:r>
              <a:rPr lang="en-US" sz="1600" dirty="0"/>
              <a:t>(for </a:t>
            </a:r>
            <a:r>
              <a:rPr lang="en-US" sz="1600" dirty="0">
                <a:solidFill>
                  <a:schemeClr val="accent2"/>
                </a:solidFill>
              </a:rPr>
              <a:t>FILE</a:t>
            </a:r>
            <a:r>
              <a:rPr lang="en-US" sz="1600" dirty="0"/>
              <a:t> or </a:t>
            </a:r>
            <a:r>
              <a:rPr lang="en-US" sz="1600" dirty="0">
                <a:solidFill>
                  <a:schemeClr val="accent2"/>
                </a:solidFill>
              </a:rPr>
              <a:t>SFTP</a:t>
            </a:r>
            <a:r>
              <a:rPr lang="en-US" sz="1600" dirty="0" smtClean="0"/>
              <a:t>) with permissions setup</a:t>
            </a: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18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17</a:t>
            </a:fld>
            <a:endParaRPr lang="en-GB" dirty="0"/>
          </a:p>
        </p:txBody>
      </p:sp>
      <p:sp>
        <p:nvSpPr>
          <p:cNvPr id="2" name="Text Placeholder 1"/>
          <p:cNvSpPr>
            <a:spLocks noGrp="1"/>
          </p:cNvSpPr>
          <p:nvPr>
            <p:ph type="body" sz="quarter" idx="13"/>
          </p:nvPr>
        </p:nvSpPr>
        <p:spPr/>
        <p:txBody>
          <a:bodyPr/>
          <a:lstStyle/>
          <a:p>
            <a:r>
              <a:rPr lang="en-US" dirty="0"/>
              <a:t>The actual connection point to the external systems </a:t>
            </a:r>
            <a:endParaRPr lang="he-IL" dirty="0"/>
          </a:p>
        </p:txBody>
      </p:sp>
      <p:sp>
        <p:nvSpPr>
          <p:cNvPr id="15" name="TextBox 14"/>
          <p:cNvSpPr txBox="1"/>
          <p:nvPr/>
        </p:nvSpPr>
        <p:spPr>
          <a:xfrm>
            <a:off x="7836661" y="1978204"/>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16" name="Rounded Rectangle 15"/>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7" name="Rounded Rectangle 16"/>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18" name="Straight Arrow Connector 17"/>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4"/>
          <a:stretch>
            <a:fillRect/>
          </a:stretch>
        </p:blipFill>
        <p:spPr>
          <a:xfrm>
            <a:off x="6999880" y="2754457"/>
            <a:ext cx="3080258" cy="492507"/>
          </a:xfrm>
          <a:prstGeom prst="rect">
            <a:avLst/>
          </a:prstGeom>
        </p:spPr>
      </p:pic>
      <p:pic>
        <p:nvPicPr>
          <p:cNvPr id="25" name="Picture 24"/>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100618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Message Format </a:t>
            </a:r>
            <a:r>
              <a:rPr lang="en-US" dirty="0"/>
              <a:t>Type</a:t>
            </a:r>
            <a:endParaRPr lang="en-GB" dirty="0"/>
          </a:p>
        </p:txBody>
      </p:sp>
      <p:sp>
        <p:nvSpPr>
          <p:cNvPr id="3" name="Content Placeholder 2"/>
          <p:cNvSpPr>
            <a:spLocks noGrp="1"/>
          </p:cNvSpPr>
          <p:nvPr>
            <p:ph idx="1"/>
          </p:nvPr>
        </p:nvSpPr>
        <p:spPr>
          <a:xfrm>
            <a:off x="623888" y="1674976"/>
            <a:ext cx="5645027" cy="3887531"/>
          </a:xfrm>
        </p:spPr>
        <p:txBody>
          <a:bodyPr/>
          <a:lstStyle/>
          <a:p>
            <a:pPr marL="411163" indent="-411163">
              <a:spcBef>
                <a:spcPts val="1500"/>
              </a:spcBef>
              <a:buSzPct val="150000"/>
              <a:buBlip>
                <a:blip r:embed="rId3"/>
              </a:buBlip>
            </a:pPr>
            <a:r>
              <a:rPr lang="en-US" sz="1600" b="1" dirty="0" smtClean="0">
                <a:solidFill>
                  <a:schemeClr val="accent2"/>
                </a:solidFill>
              </a:rPr>
              <a:t>FULL - </a:t>
            </a:r>
            <a:r>
              <a:rPr lang="en-US" sz="1600" dirty="0" smtClean="0"/>
              <a:t>full (all existing message information) </a:t>
            </a:r>
            <a:r>
              <a:rPr lang="en-US" sz="1600" dirty="0" err="1" smtClean="0">
                <a:solidFill>
                  <a:schemeClr val="accent1"/>
                </a:solidFill>
              </a:rPr>
              <a:t>Fndt</a:t>
            </a:r>
            <a:r>
              <a:rPr lang="en-US" sz="1600" dirty="0" smtClean="0">
                <a:solidFill>
                  <a:schemeClr val="accent1"/>
                </a:solidFill>
              </a:rPr>
              <a:t> Message</a:t>
            </a:r>
            <a:r>
              <a:rPr lang="en-US" sz="1600" b="1" dirty="0" smtClean="0">
                <a:solidFill>
                  <a:schemeClr val="accent1"/>
                </a:solidFill>
              </a:rPr>
              <a:t> </a:t>
            </a:r>
            <a:r>
              <a:rPr lang="en-US" sz="1600" dirty="0" smtClean="0"/>
              <a:t>is sent out in XML format</a:t>
            </a:r>
          </a:p>
          <a:p>
            <a:pPr marL="411163" indent="-411163">
              <a:spcBef>
                <a:spcPts val="1500"/>
              </a:spcBef>
              <a:buSzPct val="150000"/>
              <a:buBlip>
                <a:blip r:embed="rId3"/>
              </a:buBlip>
            </a:pPr>
            <a:r>
              <a:rPr lang="en-US" sz="1600" b="1" dirty="0">
                <a:solidFill>
                  <a:schemeClr val="accent2"/>
                </a:solidFill>
              </a:rPr>
              <a:t>JSON –</a:t>
            </a:r>
            <a:r>
              <a:rPr lang="en-US" sz="1600" dirty="0" smtClean="0"/>
              <a:t> formatted </a:t>
            </a:r>
            <a:r>
              <a:rPr lang="en-US" sz="1600" dirty="0" err="1">
                <a:solidFill>
                  <a:schemeClr val="accent1"/>
                </a:solidFill>
              </a:rPr>
              <a:t>Fndt</a:t>
            </a:r>
            <a:r>
              <a:rPr lang="en-US" sz="1600" dirty="0">
                <a:solidFill>
                  <a:schemeClr val="accent1"/>
                </a:solidFill>
              </a:rPr>
              <a:t> Message</a:t>
            </a:r>
            <a:r>
              <a:rPr lang="en-US" sz="1600" b="1" dirty="0" smtClean="0">
                <a:solidFill>
                  <a:schemeClr val="accent1"/>
                </a:solidFill>
              </a:rPr>
              <a:t> </a:t>
            </a:r>
            <a:r>
              <a:rPr lang="en-US" sz="1600" dirty="0"/>
              <a:t>is sent out in </a:t>
            </a:r>
            <a:r>
              <a:rPr lang="en-US" sz="1600" dirty="0" smtClean="0"/>
              <a:t>JSON format</a:t>
            </a:r>
          </a:p>
          <a:p>
            <a:pPr marL="411163" indent="-411163">
              <a:spcBef>
                <a:spcPts val="1500"/>
              </a:spcBef>
              <a:buSzPct val="150000"/>
              <a:buBlip>
                <a:blip r:embed="rId3"/>
              </a:buBlip>
            </a:pPr>
            <a:r>
              <a:rPr lang="en-US" sz="1600" dirty="0" smtClean="0"/>
              <a:t>A </a:t>
            </a:r>
            <a:r>
              <a:rPr lang="en-US" sz="1600" b="1" dirty="0">
                <a:solidFill>
                  <a:schemeClr val="accent2"/>
                </a:solidFill>
              </a:rPr>
              <a:t>subset</a:t>
            </a:r>
            <a:r>
              <a:rPr lang="en-US" sz="1600" dirty="0"/>
              <a:t> of </a:t>
            </a:r>
            <a:r>
              <a:rPr lang="en-US" sz="1600" dirty="0" err="1">
                <a:solidFill>
                  <a:schemeClr val="accent1"/>
                </a:solidFill>
              </a:rPr>
              <a:t>Fndt</a:t>
            </a:r>
            <a:r>
              <a:rPr lang="en-US" sz="1600" dirty="0">
                <a:solidFill>
                  <a:schemeClr val="accent1"/>
                </a:solidFill>
              </a:rPr>
              <a:t> Message</a:t>
            </a:r>
            <a:r>
              <a:rPr lang="en-US" sz="1600" dirty="0" smtClean="0"/>
              <a:t> (only a part of existing messages information) is </a:t>
            </a:r>
            <a:r>
              <a:rPr lang="en-US" sz="1600" dirty="0"/>
              <a:t>sent out in the </a:t>
            </a:r>
            <a:r>
              <a:rPr lang="en-US" sz="1600" dirty="0" smtClean="0"/>
              <a:t>request </a:t>
            </a:r>
          </a:p>
          <a:p>
            <a:pPr marL="576263" lvl="1" indent="-411163">
              <a:spcBef>
                <a:spcPts val="1500"/>
              </a:spcBef>
              <a:buSzPct val="150000"/>
              <a:buBlip>
                <a:blip r:embed="rId3"/>
              </a:buBlip>
            </a:pPr>
            <a:r>
              <a:rPr lang="en-US" sz="1400" dirty="0" smtClean="0"/>
              <a:t>ACK_NOTIFY</a:t>
            </a:r>
          </a:p>
          <a:p>
            <a:pPr marL="576263" lvl="1" indent="-411163">
              <a:spcBef>
                <a:spcPts val="1500"/>
              </a:spcBef>
              <a:buSzPct val="150000"/>
              <a:buBlip>
                <a:blip r:embed="rId3"/>
              </a:buBlip>
            </a:pPr>
            <a:r>
              <a:rPr lang="en-US" sz="1400" dirty="0" smtClean="0"/>
              <a:t>Pain_012</a:t>
            </a:r>
          </a:p>
          <a:p>
            <a:pPr marL="576263" lvl="1" indent="-411163">
              <a:spcBef>
                <a:spcPts val="1500"/>
              </a:spcBef>
              <a:buSzPct val="150000"/>
              <a:buBlip>
                <a:blip r:embed="rId3"/>
              </a:buBlip>
            </a:pPr>
            <a:r>
              <a:rPr lang="en-US" sz="1400" dirty="0"/>
              <a:t>CDB_OUT_CR_DEFAULT </a:t>
            </a:r>
            <a:r>
              <a:rPr lang="en-US" sz="1400" dirty="0" smtClean="0"/>
              <a:t>(fields list)</a:t>
            </a:r>
          </a:p>
          <a:p>
            <a:pPr marL="411163" indent="-411163">
              <a:spcBef>
                <a:spcPts val="1500"/>
              </a:spcBef>
              <a:buSzPct val="150000"/>
              <a:buBlip>
                <a:blip r:embed="rId3"/>
              </a:buBlip>
            </a:pPr>
            <a:r>
              <a:rPr lang="en-US" sz="1600" b="1" dirty="0" smtClean="0">
                <a:solidFill>
                  <a:schemeClr val="accent2"/>
                </a:solidFill>
              </a:rPr>
              <a:t>PROPRIETRY - </a:t>
            </a:r>
            <a:r>
              <a:rPr lang="en-US" sz="1600" dirty="0" smtClean="0"/>
              <a:t> </a:t>
            </a:r>
            <a:r>
              <a:rPr lang="en-US" sz="1600" dirty="0"/>
              <a:t>A proprietary structure defined for a specific </a:t>
            </a:r>
            <a:r>
              <a:rPr lang="en-US" sz="1600" dirty="0" smtClean="0"/>
              <a:t>customer, where </a:t>
            </a:r>
            <a:r>
              <a:rPr lang="en-US" sz="1600" dirty="0" err="1" smtClean="0">
                <a:solidFill>
                  <a:schemeClr val="accent1"/>
                </a:solidFill>
              </a:rPr>
              <a:t>Fndt</a:t>
            </a:r>
            <a:r>
              <a:rPr lang="en-US" sz="1600" dirty="0" smtClean="0">
                <a:solidFill>
                  <a:schemeClr val="accent1"/>
                </a:solidFill>
              </a:rPr>
              <a:t> </a:t>
            </a:r>
            <a:r>
              <a:rPr lang="en-US" sz="1600" dirty="0">
                <a:solidFill>
                  <a:schemeClr val="accent1"/>
                </a:solidFill>
              </a:rPr>
              <a:t>Message</a:t>
            </a:r>
            <a:r>
              <a:rPr lang="en-US" sz="1600" dirty="0" smtClean="0"/>
              <a:t> mapped into </a:t>
            </a:r>
            <a:r>
              <a:rPr lang="en-US" sz="1600" dirty="0"/>
              <a:t>the customer </a:t>
            </a:r>
            <a:r>
              <a:rPr lang="en-US" sz="1600" dirty="0" smtClean="0"/>
              <a:t>proprietary format </a:t>
            </a:r>
            <a:r>
              <a:rPr lang="en-US" sz="1600" dirty="0"/>
              <a:t>(handled by </a:t>
            </a:r>
            <a:r>
              <a:rPr lang="en-US" sz="1600" dirty="0" smtClean="0"/>
              <a:t>code and </a:t>
            </a:r>
            <a:r>
              <a:rPr lang="en-US" sz="1600" dirty="0" smtClean="0">
                <a:sym typeface="Wingdings" panose="05000000000000000000" pitchFamily="2" charset="2"/>
              </a:rPr>
              <a:t> </a:t>
            </a:r>
            <a:r>
              <a:rPr lang="en-US" sz="1600" dirty="0" smtClean="0"/>
              <a:t>)</a:t>
            </a: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18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18</a:t>
            </a:fld>
            <a:endParaRPr lang="en-GB" dirty="0"/>
          </a:p>
        </p:txBody>
      </p:sp>
      <p:sp>
        <p:nvSpPr>
          <p:cNvPr id="8" name="TextBox 7"/>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21" name="Rounded Rectangle 20"/>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22" name="Rounded Rectangle 21"/>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24" name="Straight Arrow Connector 2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4"/>
          <a:stretch>
            <a:fillRect/>
          </a:stretch>
        </p:blipFill>
        <p:spPr>
          <a:xfrm>
            <a:off x="6999880" y="2754457"/>
            <a:ext cx="3080258" cy="492507"/>
          </a:xfrm>
          <a:prstGeom prst="rect">
            <a:avLst/>
          </a:prstGeom>
        </p:spPr>
      </p:pic>
      <p:pic>
        <p:nvPicPr>
          <p:cNvPr id="7" name="Picture 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3185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18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19</a:t>
            </a:fld>
            <a:endParaRPr lang="en-GB" dirty="0"/>
          </a:p>
        </p:txBody>
      </p:sp>
      <p:sp>
        <p:nvSpPr>
          <p:cNvPr id="37" name="TextBox 36"/>
          <p:cNvSpPr txBox="1"/>
          <p:nvPr/>
        </p:nvSpPr>
        <p:spPr>
          <a:xfrm>
            <a:off x="2157408" y="2139157"/>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Receive Payment Instruction</a:t>
            </a:r>
            <a:endParaRPr lang="he-IL" dirty="0" err="1"/>
          </a:p>
        </p:txBody>
      </p:sp>
      <p:sp>
        <p:nvSpPr>
          <p:cNvPr id="69" name="Flowchart: Document 68"/>
          <p:cNvSpPr/>
          <p:nvPr/>
        </p:nvSpPr>
        <p:spPr>
          <a:xfrm>
            <a:off x="418083" y="2481872"/>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Banking,  Branch-OTC, SWIFT, Local Clearing</a:t>
            </a:r>
            <a:endParaRPr lang="he-IL" sz="1200" dirty="0">
              <a:solidFill>
                <a:schemeClr val="bg1"/>
              </a:solidFill>
            </a:endParaRPr>
          </a:p>
        </p:txBody>
      </p:sp>
      <p:sp>
        <p:nvSpPr>
          <p:cNvPr id="75" name="Flowchart: Document 74"/>
          <p:cNvSpPr/>
          <p:nvPr/>
        </p:nvSpPr>
        <p:spPr>
          <a:xfrm>
            <a:off x="402278" y="430429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SWIFT, Local Clearing</a:t>
            </a:r>
            <a:endParaRPr lang="he-IL" sz="1200" dirty="0">
              <a:solidFill>
                <a:schemeClr val="bg1"/>
              </a:solidFill>
            </a:endParaRPr>
          </a:p>
        </p:txBody>
      </p:sp>
      <p:cxnSp>
        <p:nvCxnSpPr>
          <p:cNvPr id="76" name="Straight Arrow Connector 75"/>
          <p:cNvCxnSpPr>
            <a:endCxn id="75" idx="3"/>
          </p:cNvCxnSpPr>
          <p:nvPr/>
        </p:nvCxnSpPr>
        <p:spPr>
          <a:xfrm flipH="1" flipV="1">
            <a:off x="1673507" y="4841623"/>
            <a:ext cx="483901" cy="7013"/>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157408" y="2133715"/>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Receive Payment Instruction</a:t>
            </a:r>
            <a:endParaRPr lang="he-IL" dirty="0" err="1"/>
          </a:p>
        </p:txBody>
      </p:sp>
      <p:sp>
        <p:nvSpPr>
          <p:cNvPr id="43" name="Flowchart: Predefined Process 42"/>
          <p:cNvSpPr/>
          <p:nvPr/>
        </p:nvSpPr>
        <p:spPr>
          <a:xfrm>
            <a:off x="4553388" y="2133715"/>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47" name="Straight Arrow Connector 46"/>
          <p:cNvCxnSpPr>
            <a:stCxn id="41" idx="3"/>
            <a:endCxn id="43" idx="1"/>
          </p:cNvCxnSpPr>
          <p:nvPr/>
        </p:nvCxnSpPr>
        <p:spPr>
          <a:xfrm>
            <a:off x="4099329" y="2553208"/>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157408" y="3293276"/>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Compliance </a:t>
            </a:r>
            <a:endParaRPr lang="he-IL" dirty="0" err="1"/>
          </a:p>
        </p:txBody>
      </p:sp>
      <p:cxnSp>
        <p:nvCxnSpPr>
          <p:cNvPr id="51" name="Straight Arrow Connector 50"/>
          <p:cNvCxnSpPr>
            <a:stCxn id="43" idx="2"/>
          </p:cNvCxnSpPr>
          <p:nvPr/>
        </p:nvCxnSpPr>
        <p:spPr>
          <a:xfrm flipH="1">
            <a:off x="5524347" y="2972700"/>
            <a:ext cx="2" cy="32057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2" name="Flowchart: Predefined Process 51"/>
          <p:cNvSpPr/>
          <p:nvPr/>
        </p:nvSpPr>
        <p:spPr>
          <a:xfrm>
            <a:off x="6949368" y="2133715"/>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55" name="Flowchart: Predefined Process 54"/>
          <p:cNvSpPr/>
          <p:nvPr/>
        </p:nvSpPr>
        <p:spPr>
          <a:xfrm>
            <a:off x="9345348" y="2133715"/>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56" name="TextBox 55"/>
          <p:cNvSpPr txBox="1"/>
          <p:nvPr/>
        </p:nvSpPr>
        <p:spPr>
          <a:xfrm>
            <a:off x="6949366" y="1274829"/>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smtClean="0"/>
              <a:t>Account Lookup</a:t>
            </a:r>
            <a:endParaRPr lang="he-IL" dirty="0" err="1"/>
          </a:p>
        </p:txBody>
      </p:sp>
      <p:cxnSp>
        <p:nvCxnSpPr>
          <p:cNvPr id="57" name="Straight Arrow Connector 56"/>
          <p:cNvCxnSpPr>
            <a:stCxn id="55" idx="0"/>
          </p:cNvCxnSpPr>
          <p:nvPr/>
        </p:nvCxnSpPr>
        <p:spPr>
          <a:xfrm flipH="1" flipV="1">
            <a:off x="10309292" y="1549254"/>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300824" y="3801533"/>
            <a:ext cx="119448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59" name="Straight Arrow Connector 58"/>
          <p:cNvCxnSpPr/>
          <p:nvPr/>
        </p:nvCxnSpPr>
        <p:spPr>
          <a:xfrm flipV="1">
            <a:off x="5968405" y="4112617"/>
            <a:ext cx="0" cy="33072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3128366" y="3612905"/>
            <a:ext cx="0" cy="830440"/>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52" idx="1"/>
          </p:cNvCxnSpPr>
          <p:nvPr/>
        </p:nvCxnSpPr>
        <p:spPr>
          <a:xfrm>
            <a:off x="6495309" y="2553208"/>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2" idx="3"/>
            <a:endCxn id="55" idx="1"/>
          </p:cNvCxnSpPr>
          <p:nvPr/>
        </p:nvCxnSpPr>
        <p:spPr>
          <a:xfrm>
            <a:off x="8891289" y="2553208"/>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67" name="Flowchart: Predefined Process 66"/>
          <p:cNvSpPr/>
          <p:nvPr/>
        </p:nvSpPr>
        <p:spPr>
          <a:xfrm>
            <a:off x="9345347" y="442370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68" name="Elbow Connector 67"/>
          <p:cNvCxnSpPr>
            <a:stCxn id="55" idx="3"/>
            <a:endCxn id="67" idx="3"/>
          </p:cNvCxnSpPr>
          <p:nvPr/>
        </p:nvCxnSpPr>
        <p:spPr>
          <a:xfrm flipH="1">
            <a:off x="11287268" y="2553208"/>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85" name="Flowchart: Predefined Process 84"/>
          <p:cNvSpPr/>
          <p:nvPr/>
        </p:nvSpPr>
        <p:spPr>
          <a:xfrm>
            <a:off x="6949368" y="4423701"/>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86" name="Straight Arrow Connector 85"/>
          <p:cNvCxnSpPr>
            <a:stCxn id="67" idx="1"/>
            <a:endCxn id="85" idx="3"/>
          </p:cNvCxnSpPr>
          <p:nvPr/>
        </p:nvCxnSpPr>
        <p:spPr>
          <a:xfrm flipH="1" flipV="1">
            <a:off x="8891289" y="4843194"/>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6495309" y="4843194"/>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88" name="Flowchart: Predefined Process 87"/>
          <p:cNvSpPr/>
          <p:nvPr/>
        </p:nvSpPr>
        <p:spPr>
          <a:xfrm>
            <a:off x="2157408" y="4423701"/>
            <a:ext cx="4337900"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execution</a:t>
            </a:r>
            <a:endParaRPr lang="he-IL" sz="1200" dirty="0">
              <a:solidFill>
                <a:schemeClr val="bg2">
                  <a:lumMod val="75000"/>
                </a:schemeClr>
              </a:solidFill>
            </a:endParaRPr>
          </a:p>
        </p:txBody>
      </p:sp>
      <p:cxnSp>
        <p:nvCxnSpPr>
          <p:cNvPr id="89" name="Straight Arrow Connector 88"/>
          <p:cNvCxnSpPr>
            <a:stCxn id="88" idx="1"/>
          </p:cNvCxnSpPr>
          <p:nvPr/>
        </p:nvCxnSpPr>
        <p:spPr>
          <a:xfrm flipH="1" flipV="1">
            <a:off x="1673507" y="4836181"/>
            <a:ext cx="483901" cy="7013"/>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553388" y="583264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Balance Inquiry</a:t>
            </a:r>
            <a:endParaRPr lang="he-IL" dirty="0" err="1"/>
          </a:p>
        </p:txBody>
      </p:sp>
      <p:cxnSp>
        <p:nvCxnSpPr>
          <p:cNvPr id="91" name="Straight Arrow Connector 90"/>
          <p:cNvCxnSpPr>
            <a:endCxn id="90" idx="0"/>
          </p:cNvCxnSpPr>
          <p:nvPr/>
        </p:nvCxnSpPr>
        <p:spPr>
          <a:xfrm>
            <a:off x="5524349" y="5262686"/>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157408" y="5842797"/>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Accounting System</a:t>
            </a:r>
            <a:endParaRPr lang="he-IL" dirty="0" err="1"/>
          </a:p>
        </p:txBody>
      </p:sp>
      <p:cxnSp>
        <p:nvCxnSpPr>
          <p:cNvPr id="93" name="Straight Arrow Connector 92"/>
          <p:cNvCxnSpPr>
            <a:endCxn id="92" idx="0"/>
          </p:cNvCxnSpPr>
          <p:nvPr/>
        </p:nvCxnSpPr>
        <p:spPr>
          <a:xfrm flipH="1">
            <a:off x="3128369" y="5262686"/>
            <a:ext cx="1"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52" idx="0"/>
          </p:cNvCxnSpPr>
          <p:nvPr/>
        </p:nvCxnSpPr>
        <p:spPr>
          <a:xfrm flipH="1" flipV="1">
            <a:off x="7913312" y="1549254"/>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949366" y="5837721"/>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Advising System</a:t>
            </a:r>
            <a:endParaRPr lang="he-IL" dirty="0" err="1"/>
          </a:p>
        </p:txBody>
      </p:sp>
      <p:cxnSp>
        <p:nvCxnSpPr>
          <p:cNvPr id="96" name="Straight Arrow Connector 95"/>
          <p:cNvCxnSpPr>
            <a:stCxn id="95" idx="3"/>
            <a:endCxn id="97" idx="1"/>
          </p:cNvCxnSpPr>
          <p:nvPr/>
        </p:nvCxnSpPr>
        <p:spPr>
          <a:xfrm flipV="1">
            <a:off x="8891288" y="5984371"/>
            <a:ext cx="454059" cy="889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9345347" y="5633294"/>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Available at every complete or intermediate status</a:t>
            </a:r>
          </a:p>
        </p:txBody>
      </p:sp>
      <p:sp>
        <p:nvSpPr>
          <p:cNvPr id="98" name="TextBox 97"/>
          <p:cNvSpPr txBox="1"/>
          <p:nvPr/>
        </p:nvSpPr>
        <p:spPr>
          <a:xfrm>
            <a:off x="5300824" y="1290379"/>
            <a:ext cx="119448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smtClean="0"/>
              <a:t>Fraud</a:t>
            </a:r>
            <a:endParaRPr lang="he-IL" dirty="0" err="1"/>
          </a:p>
        </p:txBody>
      </p:sp>
      <p:cxnSp>
        <p:nvCxnSpPr>
          <p:cNvPr id="99" name="Straight Arrow Connector 98"/>
          <p:cNvCxnSpPr/>
          <p:nvPr/>
        </p:nvCxnSpPr>
        <p:spPr>
          <a:xfrm flipH="1" flipV="1">
            <a:off x="6229839" y="1576874"/>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3618833" y="3792228"/>
            <a:ext cx="145145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Addressing Inquiry</a:t>
            </a:r>
            <a:endParaRPr lang="he-IL" dirty="0" err="1"/>
          </a:p>
        </p:txBody>
      </p:sp>
      <p:cxnSp>
        <p:nvCxnSpPr>
          <p:cNvPr id="101" name="Straight Arrow Connector 100"/>
          <p:cNvCxnSpPr/>
          <p:nvPr/>
        </p:nvCxnSpPr>
        <p:spPr>
          <a:xfrm flipV="1">
            <a:off x="4345919" y="4092973"/>
            <a:ext cx="0" cy="330728"/>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418083" y="1990836"/>
            <a:ext cx="1271229"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smtClean="0"/>
              <a:t>Feeder</a:t>
            </a:r>
            <a:endParaRPr lang="he-IL" dirty="0" err="1"/>
          </a:p>
        </p:txBody>
      </p:sp>
      <p:cxnSp>
        <p:nvCxnSpPr>
          <p:cNvPr id="103" name="Elbow Connector 102"/>
          <p:cNvCxnSpPr>
            <a:stCxn id="69" idx="3"/>
            <a:endCxn id="2" idx="1"/>
          </p:cNvCxnSpPr>
          <p:nvPr/>
        </p:nvCxnSpPr>
        <p:spPr>
          <a:xfrm flipV="1">
            <a:off x="1689312" y="2606727"/>
            <a:ext cx="500550" cy="412473"/>
          </a:xfrm>
          <a:prstGeom prst="bentConnector3">
            <a:avLst>
              <a:gd name="adj1" fmla="val 50000"/>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p:cNvCxnSpPr>
            <a:stCxn id="102" idx="3"/>
            <a:endCxn id="2" idx="1"/>
          </p:cNvCxnSpPr>
          <p:nvPr/>
        </p:nvCxnSpPr>
        <p:spPr>
          <a:xfrm>
            <a:off x="1689312" y="2146378"/>
            <a:ext cx="500550" cy="460349"/>
          </a:xfrm>
          <a:prstGeom prst="bentConnector3">
            <a:avLst>
              <a:gd name="adj1" fmla="val 50000"/>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2189862" y="1773289"/>
            <a:ext cx="2847975" cy="1666875"/>
          </a:xfrm>
          <a:prstGeom prst="rect">
            <a:avLst/>
          </a:prstGeom>
          <a:ln w="28575">
            <a:solidFill>
              <a:schemeClr val="accent2"/>
            </a:solidFill>
          </a:ln>
        </p:spPr>
      </p:pic>
      <p:pic>
        <p:nvPicPr>
          <p:cNvPr id="3" name="Picture 2"/>
          <p:cNvPicPr>
            <a:picLocks noChangeAspect="1"/>
          </p:cNvPicPr>
          <p:nvPr/>
        </p:nvPicPr>
        <p:blipFill>
          <a:blip r:embed="rId4"/>
          <a:stretch>
            <a:fillRect/>
          </a:stretch>
        </p:blipFill>
        <p:spPr>
          <a:xfrm>
            <a:off x="2194624" y="3958260"/>
            <a:ext cx="2838450" cy="1657350"/>
          </a:xfrm>
          <a:prstGeom prst="rect">
            <a:avLst/>
          </a:prstGeom>
          <a:ln w="28575">
            <a:solidFill>
              <a:schemeClr val="accent2"/>
            </a:solidFill>
          </a:ln>
        </p:spPr>
      </p:pic>
    </p:spTree>
    <p:extLst>
      <p:ext uri="{BB962C8B-B14F-4D97-AF65-F5344CB8AC3E}">
        <p14:creationId xmlns:p14="http://schemas.microsoft.com/office/powerpoint/2010/main" val="2058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pPr lvl="0"/>
            <a:r>
              <a:rPr lang="en-US" dirty="0"/>
              <a:t>Interfaces overview</a:t>
            </a:r>
          </a:p>
          <a:p>
            <a:pPr lvl="0"/>
            <a:r>
              <a:rPr lang="en-US" dirty="0" smtClean="0"/>
              <a:t>Common Behavior</a:t>
            </a:r>
            <a:endParaRPr lang="en-US" dirty="0"/>
          </a:p>
          <a:p>
            <a:pPr lvl="0"/>
            <a:r>
              <a:rPr lang="en-US" dirty="0"/>
              <a:t>Request and </a:t>
            </a:r>
            <a:r>
              <a:rPr lang="en-US" dirty="0" smtClean="0"/>
              <a:t>Response</a:t>
            </a:r>
            <a:endParaRPr lang="en-US" dirty="0"/>
          </a:p>
          <a:p>
            <a:pPr lvl="0"/>
            <a:r>
              <a:rPr lang="en-US" dirty="0"/>
              <a:t>Interface Type record structure</a:t>
            </a:r>
          </a:p>
          <a:p>
            <a:r>
              <a:rPr lang="en-US" dirty="0" smtClean="0"/>
              <a:t>UI Interface </a:t>
            </a:r>
            <a:r>
              <a:rPr lang="en-US" dirty="0"/>
              <a:t>Profile</a:t>
            </a:r>
            <a:endParaRPr lang="en-GB" dirty="0"/>
          </a:p>
        </p:txBody>
      </p:sp>
      <p:sp>
        <p:nvSpPr>
          <p:cNvPr id="4" name="Date Placeholder 3"/>
          <p:cNvSpPr>
            <a:spLocks noGrp="1"/>
          </p:cNvSpPr>
          <p:nvPr>
            <p:ph type="dt" sz="half" idx="10"/>
          </p:nvPr>
        </p:nvSpPr>
        <p:spPr/>
        <p:txBody>
          <a:bodyPr/>
          <a:lstStyle/>
          <a:p>
            <a:fld id="{6096F0BA-ECEE-44D1-ABE9-40C67B221300}" type="datetime4">
              <a:rPr lang="en-GB" smtClean="0"/>
              <a:t>18 March 2019</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194346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2157408" y="227104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Receive Payment Instruction</a:t>
            </a:r>
            <a:endParaRPr lang="he-IL" dirty="0" err="1"/>
          </a:p>
        </p:txBody>
      </p:sp>
      <p:sp>
        <p:nvSpPr>
          <p:cNvPr id="43" name="Flowchart: Predefined Process 42"/>
          <p:cNvSpPr/>
          <p:nvPr/>
        </p:nvSpPr>
        <p:spPr>
          <a:xfrm>
            <a:off x="4553388" y="227104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47" name="Straight Arrow Connector 46"/>
          <p:cNvCxnSpPr>
            <a:stCxn id="41" idx="3"/>
            <a:endCxn id="43" idx="1"/>
          </p:cNvCxnSpPr>
          <p:nvPr/>
        </p:nvCxnSpPr>
        <p:spPr>
          <a:xfrm>
            <a:off x="4099329" y="269053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157408" y="343060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Compliance </a:t>
            </a:r>
            <a:endParaRPr lang="he-IL" dirty="0" err="1"/>
          </a:p>
        </p:txBody>
      </p:sp>
      <p:cxnSp>
        <p:nvCxnSpPr>
          <p:cNvPr id="51" name="Straight Arrow Connector 50"/>
          <p:cNvCxnSpPr>
            <a:stCxn id="43" idx="2"/>
          </p:cNvCxnSpPr>
          <p:nvPr/>
        </p:nvCxnSpPr>
        <p:spPr>
          <a:xfrm flipH="1">
            <a:off x="5524347" y="3110027"/>
            <a:ext cx="2" cy="32057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2" name="Flowchart: Predefined Process 51"/>
          <p:cNvSpPr/>
          <p:nvPr/>
        </p:nvSpPr>
        <p:spPr>
          <a:xfrm>
            <a:off x="6949368" y="227104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55" name="Flowchart: Predefined Process 54"/>
          <p:cNvSpPr/>
          <p:nvPr/>
        </p:nvSpPr>
        <p:spPr>
          <a:xfrm>
            <a:off x="9345348" y="227104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56" name="TextBox 55"/>
          <p:cNvSpPr txBox="1"/>
          <p:nvPr/>
        </p:nvSpPr>
        <p:spPr>
          <a:xfrm>
            <a:off x="6949366" y="141215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smtClean="0"/>
              <a:t>Account Lookup</a:t>
            </a:r>
            <a:endParaRPr lang="he-IL" dirty="0" err="1"/>
          </a:p>
        </p:txBody>
      </p:sp>
      <p:cxnSp>
        <p:nvCxnSpPr>
          <p:cNvPr id="57" name="Straight Arrow Connector 56"/>
          <p:cNvCxnSpPr>
            <a:stCxn id="55" idx="0"/>
          </p:cNvCxnSpPr>
          <p:nvPr/>
        </p:nvCxnSpPr>
        <p:spPr>
          <a:xfrm flipH="1" flipV="1">
            <a:off x="10309292" y="168658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300824" y="3938860"/>
            <a:ext cx="119448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59" name="Straight Arrow Connector 58"/>
          <p:cNvCxnSpPr/>
          <p:nvPr/>
        </p:nvCxnSpPr>
        <p:spPr>
          <a:xfrm flipV="1">
            <a:off x="5968405" y="4249944"/>
            <a:ext cx="0" cy="33072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3128366" y="3750232"/>
            <a:ext cx="0" cy="830440"/>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52" idx="1"/>
          </p:cNvCxnSpPr>
          <p:nvPr/>
        </p:nvCxnSpPr>
        <p:spPr>
          <a:xfrm>
            <a:off x="6495309" y="269053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2" idx="3"/>
            <a:endCxn id="55" idx="1"/>
          </p:cNvCxnSpPr>
          <p:nvPr/>
        </p:nvCxnSpPr>
        <p:spPr>
          <a:xfrm>
            <a:off x="8891289" y="269053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67" name="Flowchart: Predefined Process 66"/>
          <p:cNvSpPr/>
          <p:nvPr/>
        </p:nvSpPr>
        <p:spPr>
          <a:xfrm>
            <a:off x="9345347" y="456102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68" name="Elbow Connector 67"/>
          <p:cNvCxnSpPr>
            <a:stCxn id="55" idx="3"/>
            <a:endCxn id="67" idx="3"/>
          </p:cNvCxnSpPr>
          <p:nvPr/>
        </p:nvCxnSpPr>
        <p:spPr>
          <a:xfrm flipH="1">
            <a:off x="11287268" y="269053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86" name="Flowchart: Document 85"/>
          <p:cNvSpPr/>
          <p:nvPr/>
        </p:nvSpPr>
        <p:spPr>
          <a:xfrm>
            <a:off x="432120" y="272854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Internet Banking,  Branch-OTC, SWIFT, Local Clearing</a:t>
            </a:r>
            <a:endParaRPr lang="he-IL" sz="1200" dirty="0">
              <a:solidFill>
                <a:schemeClr val="bg2">
                  <a:lumMod val="75000"/>
                </a:schemeClr>
              </a:solidFill>
            </a:endParaRPr>
          </a:p>
        </p:txBody>
      </p:sp>
      <p:sp>
        <p:nvSpPr>
          <p:cNvPr id="87" name="Flowchart: Predefined Process 86"/>
          <p:cNvSpPr/>
          <p:nvPr/>
        </p:nvSpPr>
        <p:spPr>
          <a:xfrm>
            <a:off x="6949368" y="456102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88" name="Straight Arrow Connector 87"/>
          <p:cNvCxnSpPr>
            <a:stCxn id="67" idx="1"/>
            <a:endCxn id="87" idx="3"/>
          </p:cNvCxnSpPr>
          <p:nvPr/>
        </p:nvCxnSpPr>
        <p:spPr>
          <a:xfrm flipH="1" flipV="1">
            <a:off x="8891289" y="498052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6495309" y="498052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90" name="Flowchart: Predefined Process 89"/>
          <p:cNvSpPr/>
          <p:nvPr/>
        </p:nvSpPr>
        <p:spPr>
          <a:xfrm>
            <a:off x="2157408" y="4561028"/>
            <a:ext cx="4337900"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execution</a:t>
            </a:r>
            <a:endParaRPr lang="he-IL" sz="1200" dirty="0">
              <a:solidFill>
                <a:schemeClr val="bg2">
                  <a:lumMod val="75000"/>
                </a:schemeClr>
              </a:solidFill>
            </a:endParaRPr>
          </a:p>
        </p:txBody>
      </p:sp>
      <p:sp>
        <p:nvSpPr>
          <p:cNvPr id="91" name="Flowchart: Document 90"/>
          <p:cNvSpPr/>
          <p:nvPr/>
        </p:nvSpPr>
        <p:spPr>
          <a:xfrm>
            <a:off x="402278" y="443618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SWIFT, Local Clearing</a:t>
            </a:r>
            <a:endParaRPr lang="he-IL" sz="1200" dirty="0">
              <a:solidFill>
                <a:schemeClr val="bg2">
                  <a:lumMod val="75000"/>
                </a:schemeClr>
              </a:solidFill>
            </a:endParaRPr>
          </a:p>
        </p:txBody>
      </p:sp>
      <p:cxnSp>
        <p:nvCxnSpPr>
          <p:cNvPr id="92" name="Straight Arrow Connector 91"/>
          <p:cNvCxnSpPr>
            <a:stCxn id="90" idx="1"/>
            <a:endCxn id="91" idx="3"/>
          </p:cNvCxnSpPr>
          <p:nvPr/>
        </p:nvCxnSpPr>
        <p:spPr>
          <a:xfrm flipH="1" flipV="1">
            <a:off x="1673507" y="4973508"/>
            <a:ext cx="483901" cy="7013"/>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4553388" y="5969971"/>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Balance Inquiry</a:t>
            </a:r>
            <a:endParaRPr lang="he-IL" dirty="0" err="1"/>
          </a:p>
        </p:txBody>
      </p:sp>
      <p:cxnSp>
        <p:nvCxnSpPr>
          <p:cNvPr id="94" name="Straight Arrow Connector 93"/>
          <p:cNvCxnSpPr>
            <a:endCxn id="93" idx="0"/>
          </p:cNvCxnSpPr>
          <p:nvPr/>
        </p:nvCxnSpPr>
        <p:spPr>
          <a:xfrm>
            <a:off x="5524349" y="540001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2157408" y="5980124"/>
            <a:ext cx="1941921"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96" name="Straight Arrow Connector 95"/>
          <p:cNvCxnSpPr>
            <a:endCxn id="95" idx="0"/>
          </p:cNvCxnSpPr>
          <p:nvPr/>
        </p:nvCxnSpPr>
        <p:spPr>
          <a:xfrm flipH="1">
            <a:off x="3128369" y="5400013"/>
            <a:ext cx="1"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52" idx="0"/>
          </p:cNvCxnSpPr>
          <p:nvPr/>
        </p:nvCxnSpPr>
        <p:spPr>
          <a:xfrm flipH="1" flipV="1">
            <a:off x="7913312" y="168658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6949366" y="5975048"/>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Advising System</a:t>
            </a:r>
            <a:endParaRPr lang="he-IL" dirty="0" err="1"/>
          </a:p>
        </p:txBody>
      </p:sp>
      <p:cxnSp>
        <p:nvCxnSpPr>
          <p:cNvPr id="99" name="Straight Arrow Connector 98"/>
          <p:cNvCxnSpPr>
            <a:stCxn id="98" idx="3"/>
            <a:endCxn id="100" idx="1"/>
          </p:cNvCxnSpPr>
          <p:nvPr/>
        </p:nvCxnSpPr>
        <p:spPr>
          <a:xfrm flipV="1">
            <a:off x="8891288" y="6121698"/>
            <a:ext cx="454059" cy="889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9345347" y="5770621"/>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Available at every complete or intermediate status</a:t>
            </a:r>
          </a:p>
        </p:txBody>
      </p:sp>
      <p:sp>
        <p:nvSpPr>
          <p:cNvPr id="101" name="TextBox 100"/>
          <p:cNvSpPr txBox="1"/>
          <p:nvPr/>
        </p:nvSpPr>
        <p:spPr>
          <a:xfrm>
            <a:off x="5300824" y="1427706"/>
            <a:ext cx="119448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smtClean="0"/>
              <a:t>Fraud</a:t>
            </a:r>
            <a:endParaRPr lang="he-IL" dirty="0" err="1"/>
          </a:p>
        </p:txBody>
      </p:sp>
      <p:cxnSp>
        <p:nvCxnSpPr>
          <p:cNvPr id="102" name="Straight Arrow Connector 101"/>
          <p:cNvCxnSpPr/>
          <p:nvPr/>
        </p:nvCxnSpPr>
        <p:spPr>
          <a:xfrm flipH="1" flipV="1">
            <a:off x="6229839" y="171420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3618833" y="3929555"/>
            <a:ext cx="145145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Addressing Inquiry</a:t>
            </a:r>
            <a:endParaRPr lang="he-IL" dirty="0" err="1"/>
          </a:p>
        </p:txBody>
      </p:sp>
      <p:cxnSp>
        <p:nvCxnSpPr>
          <p:cNvPr id="104" name="Straight Arrow Connector 103"/>
          <p:cNvCxnSpPr/>
          <p:nvPr/>
        </p:nvCxnSpPr>
        <p:spPr>
          <a:xfrm flipV="1">
            <a:off x="4345919" y="4230300"/>
            <a:ext cx="0" cy="330728"/>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432119" y="2271042"/>
            <a:ext cx="1271229"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smtClean="0"/>
              <a:t>Feeder</a:t>
            </a:r>
            <a:endParaRPr lang="he-IL" dirty="0" err="1"/>
          </a:p>
        </p:txBody>
      </p:sp>
      <p:cxnSp>
        <p:nvCxnSpPr>
          <p:cNvPr id="106" name="Elbow Connector 105"/>
          <p:cNvCxnSpPr>
            <a:stCxn id="86" idx="3"/>
            <a:endCxn id="41" idx="1"/>
          </p:cNvCxnSpPr>
          <p:nvPr/>
        </p:nvCxnSpPr>
        <p:spPr>
          <a:xfrm flipV="1">
            <a:off x="1703349" y="2690535"/>
            <a:ext cx="454059" cy="575333"/>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7" name="Elbow Connector 106"/>
          <p:cNvCxnSpPr>
            <a:stCxn id="105" idx="3"/>
            <a:endCxn id="41" idx="1"/>
          </p:cNvCxnSpPr>
          <p:nvPr/>
        </p:nvCxnSpPr>
        <p:spPr>
          <a:xfrm>
            <a:off x="1703348" y="2426584"/>
            <a:ext cx="454060" cy="263951"/>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18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20</a:t>
            </a:fld>
            <a:endParaRPr lang="en-GB" dirty="0"/>
          </a:p>
        </p:txBody>
      </p:sp>
      <p:sp>
        <p:nvSpPr>
          <p:cNvPr id="39" name="Text Placeholder 3"/>
          <p:cNvSpPr>
            <a:spLocks noGrp="1"/>
          </p:cNvSpPr>
          <p:nvPr>
            <p:ph type="body" sz="quarter" idx="13"/>
          </p:nvPr>
        </p:nvSpPr>
        <p:spPr>
          <a:xfrm>
            <a:off x="616872" y="959191"/>
            <a:ext cx="9692420" cy="687165"/>
          </a:xfrm>
        </p:spPr>
        <p:txBody>
          <a:bodyPr/>
          <a:lstStyle/>
          <a:p>
            <a:r>
              <a:rPr lang="en-US" sz="1800" b="0" dirty="0" smtClean="0"/>
              <a:t>GPP send accounting information  to Accounting Server, route payment message to </a:t>
            </a:r>
            <a:r>
              <a:rPr lang="en-US" sz="1800" b="0" dirty="0" smtClean="0">
                <a:solidFill>
                  <a:schemeClr val="accent1"/>
                </a:solidFill>
              </a:rPr>
              <a:t>MP_WAIT</a:t>
            </a:r>
            <a:r>
              <a:rPr lang="en-US" sz="1800" b="0" dirty="0" smtClean="0"/>
              <a:t> status until response will be received. </a:t>
            </a:r>
            <a:endParaRPr lang="en-GB" sz="1800" b="0" dirty="0"/>
          </a:p>
        </p:txBody>
      </p:sp>
      <p:pic>
        <p:nvPicPr>
          <p:cNvPr id="4" name="Picture 3"/>
          <p:cNvPicPr>
            <a:picLocks noChangeAspect="1"/>
          </p:cNvPicPr>
          <p:nvPr/>
        </p:nvPicPr>
        <p:blipFill>
          <a:blip r:embed="rId3"/>
          <a:stretch>
            <a:fillRect/>
          </a:stretch>
        </p:blipFill>
        <p:spPr>
          <a:xfrm>
            <a:off x="435988" y="4714845"/>
            <a:ext cx="11001375" cy="676275"/>
          </a:xfrm>
          <a:prstGeom prst="rect">
            <a:avLst/>
          </a:prstGeom>
          <a:ln w="28575">
            <a:solidFill>
              <a:schemeClr val="accent2"/>
            </a:solidFill>
          </a:ln>
        </p:spPr>
      </p:pic>
    </p:spTree>
    <p:extLst>
      <p:ext uri="{BB962C8B-B14F-4D97-AF65-F5344CB8AC3E}">
        <p14:creationId xmlns:p14="http://schemas.microsoft.com/office/powerpoint/2010/main" val="59261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Profile</a:t>
            </a:r>
            <a:endParaRPr lang="en-GB" dirty="0"/>
          </a:p>
        </p:txBody>
      </p:sp>
      <p:sp>
        <p:nvSpPr>
          <p:cNvPr id="3" name="Content Placeholder 2"/>
          <p:cNvSpPr>
            <a:spLocks noGrp="1"/>
          </p:cNvSpPr>
          <p:nvPr>
            <p:ph idx="1"/>
          </p:nvPr>
        </p:nvSpPr>
        <p:spPr>
          <a:xfrm>
            <a:off x="623887" y="1792800"/>
            <a:ext cx="5364163" cy="3184553"/>
          </a:xfrm>
        </p:spPr>
        <p:txBody>
          <a:bodyPr/>
          <a:lstStyle/>
          <a:p>
            <a:r>
              <a:rPr lang="en-US" dirty="0"/>
              <a:t>The </a:t>
            </a:r>
            <a:r>
              <a:rPr lang="en-US" b="1" dirty="0">
                <a:solidFill>
                  <a:schemeClr val="accent1"/>
                </a:solidFill>
              </a:rPr>
              <a:t>Interface profile</a:t>
            </a:r>
            <a:r>
              <a:rPr lang="en-US" dirty="0"/>
              <a:t> in the user interface specifies, for example, the inactivity status, where payments are parked if the service is inactive, and the number of malfunction events that automate the service to Inactive status</a:t>
            </a:r>
            <a:endParaRPr lang="en-GB" dirty="0"/>
          </a:p>
          <a:p>
            <a:endParaRPr lang="en-US" dirty="0" smtClean="0"/>
          </a:p>
          <a:p>
            <a:r>
              <a:rPr lang="en-US" sz="1600" i="1" dirty="0" smtClean="0"/>
              <a:t>Note</a:t>
            </a:r>
            <a:r>
              <a:rPr lang="en-US" sz="1600" dirty="0"/>
              <a:t>: The only attributes that are open to GPP users are the </a:t>
            </a:r>
            <a:r>
              <a:rPr lang="en-US" sz="1600" b="1" dirty="0">
                <a:solidFill>
                  <a:schemeClr val="accent1"/>
                </a:solidFill>
              </a:rPr>
              <a:t>interface status</a:t>
            </a:r>
            <a:r>
              <a:rPr lang="en-US" sz="1600" dirty="0"/>
              <a:t> and the </a:t>
            </a:r>
            <a:r>
              <a:rPr lang="en-US" sz="1600" b="1" dirty="0">
                <a:solidFill>
                  <a:schemeClr val="accent1"/>
                </a:solidFill>
              </a:rPr>
              <a:t>interface connection</a:t>
            </a:r>
            <a:r>
              <a:rPr lang="en-US" sz="1600" dirty="0"/>
              <a:t> point.</a:t>
            </a:r>
            <a:endParaRPr lang="en-GB" sz="1600" dirty="0" smtClean="0"/>
          </a:p>
        </p:txBody>
      </p:sp>
      <p:sp>
        <p:nvSpPr>
          <p:cNvPr id="5" name="Date Placeholder 4"/>
          <p:cNvSpPr>
            <a:spLocks noGrp="1"/>
          </p:cNvSpPr>
          <p:nvPr>
            <p:ph type="dt" sz="half" idx="10"/>
          </p:nvPr>
        </p:nvSpPr>
        <p:spPr/>
        <p:txBody>
          <a:bodyPr/>
          <a:lstStyle/>
          <a:p>
            <a:fld id="{F50B903D-5BEF-4D88-93B1-45489230976E}" type="datetime4">
              <a:rPr lang="en-GB" smtClean="0"/>
              <a:pPr/>
              <a:t>18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21</a:t>
            </a:fld>
            <a:endParaRPr lang="en-GB" dirty="0"/>
          </a:p>
        </p:txBody>
      </p:sp>
      <p:sp>
        <p:nvSpPr>
          <p:cNvPr id="13" name="Text Placeholder 12"/>
          <p:cNvSpPr>
            <a:spLocks noGrp="1"/>
          </p:cNvSpPr>
          <p:nvPr>
            <p:ph type="body" sz="quarter" idx="13"/>
          </p:nvPr>
        </p:nvSpPr>
        <p:spPr/>
        <p:txBody>
          <a:bodyPr/>
          <a:lstStyle/>
          <a:p>
            <a:r>
              <a:rPr lang="en-US" dirty="0" smtClean="0"/>
              <a:t>User Interface Setup</a:t>
            </a:r>
            <a:endParaRPr lang="he-IL" dirty="0"/>
          </a:p>
        </p:txBody>
      </p:sp>
      <p:pic>
        <p:nvPicPr>
          <p:cNvPr id="7" name="Picture 6"/>
          <p:cNvPicPr>
            <a:picLocks noChangeAspect="1"/>
          </p:cNvPicPr>
          <p:nvPr/>
        </p:nvPicPr>
        <p:blipFill>
          <a:blip r:embed="rId3"/>
          <a:stretch>
            <a:fillRect/>
          </a:stretch>
        </p:blipFill>
        <p:spPr>
          <a:xfrm>
            <a:off x="6815579" y="1242445"/>
            <a:ext cx="4750345" cy="5150976"/>
          </a:xfrm>
          <a:prstGeom prst="rect">
            <a:avLst/>
          </a:prstGeom>
          <a:ln w="19050">
            <a:solidFill>
              <a:schemeClr val="accent2"/>
            </a:solidFill>
          </a:ln>
        </p:spPr>
      </p:pic>
    </p:spTree>
    <p:extLst>
      <p:ext uri="{BB962C8B-B14F-4D97-AF65-F5344CB8AC3E}">
        <p14:creationId xmlns:p14="http://schemas.microsoft.com/office/powerpoint/2010/main" val="110988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0"/>
            <a:r>
              <a:rPr lang="en-US" dirty="0"/>
              <a:t>Bulk Interface</a:t>
            </a:r>
          </a:p>
        </p:txBody>
      </p:sp>
      <p:sp>
        <p:nvSpPr>
          <p:cNvPr id="5" name="Date Placeholder 4"/>
          <p:cNvSpPr>
            <a:spLocks noGrp="1"/>
          </p:cNvSpPr>
          <p:nvPr>
            <p:ph type="dt" sz="half" idx="10"/>
          </p:nvPr>
        </p:nvSpPr>
        <p:spPr/>
        <p:txBody>
          <a:bodyPr/>
          <a:lstStyle/>
          <a:p>
            <a:fld id="{BC3F1638-3586-4527-A760-38AC15BFC248}" type="datetime4">
              <a:rPr lang="en-GB" smtClean="0"/>
              <a:pPr/>
              <a:t>19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22</a:t>
            </a:fld>
            <a:endParaRPr lang="en-GB" dirty="0"/>
          </a:p>
        </p:txBody>
      </p:sp>
      <p:sp>
        <p:nvSpPr>
          <p:cNvPr id="9" name="TextBox 8"/>
          <p:cNvSpPr txBox="1"/>
          <p:nvPr/>
        </p:nvSpPr>
        <p:spPr>
          <a:xfrm>
            <a:off x="2157408" y="199848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Receive Payment Instruction</a:t>
            </a:r>
            <a:endParaRPr lang="he-IL" dirty="0" err="1"/>
          </a:p>
        </p:txBody>
      </p:sp>
      <p:sp>
        <p:nvSpPr>
          <p:cNvPr id="13" name="Flowchart: Predefined Process 12"/>
          <p:cNvSpPr/>
          <p:nvPr/>
        </p:nvSpPr>
        <p:spPr>
          <a:xfrm>
            <a:off x="455338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09932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158043"/>
            <a:ext cx="4337901"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Compliance </a:t>
            </a:r>
            <a:endParaRPr lang="he-IL" dirty="0" err="1"/>
          </a:p>
        </p:txBody>
      </p:sp>
      <p:cxnSp>
        <p:nvCxnSpPr>
          <p:cNvPr id="18" name="Straight Arrow Connector 17"/>
          <p:cNvCxnSpPr>
            <a:stCxn id="13" idx="2"/>
          </p:cNvCxnSpPr>
          <p:nvPr/>
        </p:nvCxnSpPr>
        <p:spPr>
          <a:xfrm flipH="1">
            <a:off x="5524347" y="2837467"/>
            <a:ext cx="2" cy="32057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934534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6949366" y="1139596"/>
            <a:ext cx="4337902"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a:t>Account Lookup</a:t>
            </a:r>
            <a:endParaRPr lang="he-IL" dirty="0" err="1"/>
          </a:p>
        </p:txBody>
      </p:sp>
      <p:cxnSp>
        <p:nvCxnSpPr>
          <p:cNvPr id="23" name="Straight Arrow Connector 22"/>
          <p:cNvCxnSpPr>
            <a:stCxn id="21" idx="0"/>
          </p:cNvCxnSpPr>
          <p:nvPr/>
        </p:nvCxnSpPr>
        <p:spPr>
          <a:xfrm flipH="1" flipV="1">
            <a:off x="10309292" y="141402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00824" y="3666300"/>
            <a:ext cx="1194484"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FX Engine</a:t>
            </a:r>
            <a:endParaRPr lang="he-IL" dirty="0" err="1"/>
          </a:p>
        </p:txBody>
      </p:sp>
      <p:cxnSp>
        <p:nvCxnSpPr>
          <p:cNvPr id="25" name="Straight Arrow Connector 24"/>
          <p:cNvCxnSpPr/>
          <p:nvPr/>
        </p:nvCxnSpPr>
        <p:spPr>
          <a:xfrm flipV="1">
            <a:off x="5968405" y="3977384"/>
            <a:ext cx="0" cy="33072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128366" y="3477672"/>
            <a:ext cx="0" cy="830440"/>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28846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1287268" y="241797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32120" y="245598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Internet Banking,  Branch-OTC, SWIFT, Local Clearing</a:t>
            </a:r>
            <a:endParaRPr lang="he-IL" sz="1200" dirty="0">
              <a:solidFill>
                <a:schemeClr val="bg2">
                  <a:lumMod val="75000"/>
                </a:schemeClr>
              </a:solidFill>
            </a:endParaRPr>
          </a:p>
        </p:txBody>
      </p:sp>
      <p:sp>
        <p:nvSpPr>
          <p:cNvPr id="51" name="Flowchart: Predefined Process 50"/>
          <p:cNvSpPr/>
          <p:nvPr/>
        </p:nvSpPr>
        <p:spPr>
          <a:xfrm>
            <a:off x="694936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891289" y="470796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70796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288468"/>
            <a:ext cx="4337900"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execution</a:t>
            </a:r>
            <a:endParaRPr lang="he-IL" sz="1200" dirty="0">
              <a:solidFill>
                <a:schemeClr val="bg2">
                  <a:lumMod val="75000"/>
                </a:schemeClr>
              </a:solidFill>
            </a:endParaRPr>
          </a:p>
        </p:txBody>
      </p:sp>
      <p:sp>
        <p:nvSpPr>
          <p:cNvPr id="59" name="Flowchart: Document 58"/>
          <p:cNvSpPr/>
          <p:nvPr/>
        </p:nvSpPr>
        <p:spPr>
          <a:xfrm>
            <a:off x="402278" y="416362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SWIFT, Local Clearing</a:t>
            </a:r>
            <a:endParaRPr lang="he-IL" sz="1200" dirty="0">
              <a:solidFill>
                <a:schemeClr val="bg2">
                  <a:lumMod val="75000"/>
                </a:schemeClr>
              </a:solidFill>
            </a:endParaRPr>
          </a:p>
        </p:txBody>
      </p:sp>
      <p:cxnSp>
        <p:nvCxnSpPr>
          <p:cNvPr id="61" name="Straight Arrow Connector 60"/>
          <p:cNvCxnSpPr>
            <a:stCxn id="57" idx="1"/>
            <a:endCxn id="59" idx="3"/>
          </p:cNvCxnSpPr>
          <p:nvPr/>
        </p:nvCxnSpPr>
        <p:spPr>
          <a:xfrm flipH="1" flipV="1">
            <a:off x="1673507" y="4700948"/>
            <a:ext cx="483901" cy="7013"/>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697411"/>
            <a:ext cx="1941921"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endCxn id="65" idx="0"/>
          </p:cNvCxnSpPr>
          <p:nvPr/>
        </p:nvCxnSpPr>
        <p:spPr>
          <a:xfrm>
            <a:off x="5524349" y="512745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707564"/>
            <a:ext cx="1941921"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endCxn id="67" idx="0"/>
          </p:cNvCxnSpPr>
          <p:nvPr/>
        </p:nvCxnSpPr>
        <p:spPr>
          <a:xfrm flipH="1">
            <a:off x="3128369" y="5127453"/>
            <a:ext cx="1"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41402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32119" y="1998482"/>
            <a:ext cx="1271229"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smtClean="0"/>
              <a:t>Feeder</a:t>
            </a:r>
            <a:endParaRPr lang="he-IL" dirty="0" err="1"/>
          </a:p>
        </p:txBody>
      </p:sp>
      <p:cxnSp>
        <p:nvCxnSpPr>
          <p:cNvPr id="10" name="Elbow Connector 9"/>
          <p:cNvCxnSpPr>
            <a:stCxn id="47" idx="3"/>
            <a:endCxn id="9" idx="1"/>
          </p:cNvCxnSpPr>
          <p:nvPr/>
        </p:nvCxnSpPr>
        <p:spPr>
          <a:xfrm flipV="1">
            <a:off x="1703349" y="2417975"/>
            <a:ext cx="454059" cy="575333"/>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5" idx="3"/>
            <a:endCxn id="9" idx="1"/>
          </p:cNvCxnSpPr>
          <p:nvPr/>
        </p:nvCxnSpPr>
        <p:spPr>
          <a:xfrm>
            <a:off x="1703348" y="2154024"/>
            <a:ext cx="454060" cy="263951"/>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949365" y="3158043"/>
            <a:ext cx="4555091" cy="2336024"/>
          </a:xfrm>
          <a:prstGeom prst="rect">
            <a:avLst/>
          </a:prstGeom>
          <a:solidFill>
            <a:schemeClr val="accent1">
              <a:lumMod val="20000"/>
              <a:lumOff val="80000"/>
            </a:schemeClr>
          </a:solidFill>
          <a:ln w="28575" cap="sq" cmpd="sng">
            <a:solidFill>
              <a:schemeClr val="accent2"/>
            </a:solidFill>
            <a:bevel/>
          </a:ln>
        </p:spPr>
        <p:txBody>
          <a:bodyPr wrap="square">
            <a:spAutoFit/>
          </a:bodyPr>
          <a:lstStyle/>
          <a:p>
            <a:pPr>
              <a:lnSpc>
                <a:spcPct val="90000"/>
              </a:lnSpc>
              <a:spcBef>
                <a:spcPts val="1500"/>
              </a:spcBef>
              <a:buSzPct val="150000"/>
            </a:pPr>
            <a:r>
              <a:rPr lang="en-US" dirty="0" smtClean="0"/>
              <a:t>Each interface </a:t>
            </a:r>
            <a:r>
              <a:rPr lang="en-US" dirty="0"/>
              <a:t>generates a request in the required format but does </a:t>
            </a:r>
            <a:r>
              <a:rPr lang="en-US" u="sng" dirty="0"/>
              <a:t>not transmit </a:t>
            </a:r>
            <a:r>
              <a:rPr lang="en-US" dirty="0"/>
              <a:t>it to the designated financial institution system. Instead, GPP stores each request in a database table until </a:t>
            </a:r>
            <a:r>
              <a:rPr lang="en-US" i="1" dirty="0"/>
              <a:t>a defined sending time</a:t>
            </a:r>
            <a:r>
              <a:rPr lang="en-US" dirty="0"/>
              <a:t>. At the </a:t>
            </a:r>
            <a:r>
              <a:rPr lang="en-US" i="1" dirty="0"/>
              <a:t>sending time</a:t>
            </a:r>
            <a:r>
              <a:rPr lang="en-US" dirty="0"/>
              <a:t>, the GPP Bulk Interface generates a </a:t>
            </a:r>
            <a:r>
              <a:rPr lang="en-US" b="1" dirty="0"/>
              <a:t>bulk file </a:t>
            </a:r>
            <a:r>
              <a:rPr lang="en-US" dirty="0"/>
              <a:t>that includes all the stored requests and </a:t>
            </a:r>
            <a:r>
              <a:rPr lang="en-US" u="sng" dirty="0"/>
              <a:t>transmits the file to the external system</a:t>
            </a:r>
            <a:r>
              <a:rPr lang="en-US" dirty="0" smtClean="0"/>
              <a:t>.</a:t>
            </a:r>
            <a:r>
              <a:rPr lang="en-US" dirty="0" smtClean="0"/>
              <a:t> </a:t>
            </a:r>
            <a:endParaRPr lang="en-US" dirty="0" smtClean="0"/>
          </a:p>
        </p:txBody>
      </p:sp>
    </p:spTree>
    <p:extLst>
      <p:ext uri="{BB962C8B-B14F-4D97-AF65-F5344CB8AC3E}">
        <p14:creationId xmlns:p14="http://schemas.microsoft.com/office/powerpoint/2010/main" val="13281019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dirty="0" smtClean="0"/>
              <a:t>Integration Team</a:t>
            </a:r>
          </a:p>
        </p:txBody>
      </p:sp>
      <p:sp>
        <p:nvSpPr>
          <p:cNvPr id="4" name="Date Placeholder 3"/>
          <p:cNvSpPr>
            <a:spLocks noGrp="1"/>
          </p:cNvSpPr>
          <p:nvPr>
            <p:ph type="dt" sz="half" idx="10"/>
          </p:nvPr>
        </p:nvSpPr>
        <p:spPr/>
        <p:txBody>
          <a:bodyPr/>
          <a:lstStyle/>
          <a:p>
            <a:fld id="{D98A2CEC-3088-437B-B321-33BEC7D93FCD}" type="datetime4">
              <a:rPr lang="en-GB" smtClean="0"/>
              <a:pPr/>
              <a:t>18 March 2019</a:t>
            </a:fld>
            <a:endParaRPr lang="en-GB" dirty="0"/>
          </a:p>
        </p:txBody>
      </p:sp>
      <p:sp>
        <p:nvSpPr>
          <p:cNvPr id="8" name="Text Placeholder 7"/>
          <p:cNvSpPr>
            <a:spLocks noGrp="1"/>
          </p:cNvSpPr>
          <p:nvPr>
            <p:ph type="body" sz="quarter" idx="11"/>
          </p:nvPr>
        </p:nvSpPr>
        <p:spPr/>
        <p:txBody>
          <a:bodyPr/>
          <a:lstStyle/>
          <a:p>
            <a:r>
              <a:rPr lang="en-GB" dirty="0" smtClean="0"/>
              <a:t>alexander.perman@finastra.com</a:t>
            </a:r>
          </a:p>
          <a:p>
            <a:endParaRPr lang="en-GB" dirty="0"/>
          </a:p>
        </p:txBody>
      </p:sp>
    </p:spTree>
    <p:extLst>
      <p:ext uri="{BB962C8B-B14F-4D97-AF65-F5344CB8AC3E}">
        <p14:creationId xmlns:p14="http://schemas.microsoft.com/office/powerpoint/2010/main" val="367991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General Payment 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19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24</a:t>
            </a:fld>
            <a:endParaRPr lang="en-GB" dirty="0"/>
          </a:p>
        </p:txBody>
      </p:sp>
      <p:sp>
        <p:nvSpPr>
          <p:cNvPr id="9" name="TextBox 8"/>
          <p:cNvSpPr txBox="1"/>
          <p:nvPr/>
        </p:nvSpPr>
        <p:spPr>
          <a:xfrm>
            <a:off x="2157408" y="199848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Receive Payment Instruction</a:t>
            </a:r>
            <a:endParaRPr lang="he-IL" dirty="0" err="1"/>
          </a:p>
        </p:txBody>
      </p:sp>
      <p:sp>
        <p:nvSpPr>
          <p:cNvPr id="13" name="Flowchart: Predefined Process 12"/>
          <p:cNvSpPr/>
          <p:nvPr/>
        </p:nvSpPr>
        <p:spPr>
          <a:xfrm>
            <a:off x="455338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09932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15804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Compliance </a:t>
            </a:r>
            <a:endParaRPr lang="he-IL" dirty="0" err="1"/>
          </a:p>
        </p:txBody>
      </p:sp>
      <p:cxnSp>
        <p:nvCxnSpPr>
          <p:cNvPr id="18" name="Straight Arrow Connector 17"/>
          <p:cNvCxnSpPr>
            <a:stCxn id="13" idx="2"/>
          </p:cNvCxnSpPr>
          <p:nvPr/>
        </p:nvCxnSpPr>
        <p:spPr>
          <a:xfrm flipH="1">
            <a:off x="5524347" y="2837467"/>
            <a:ext cx="2" cy="32057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934534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6949366" y="113959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smtClean="0"/>
              <a:t>Account Lookup</a:t>
            </a:r>
            <a:endParaRPr lang="he-IL" dirty="0" err="1"/>
          </a:p>
        </p:txBody>
      </p:sp>
      <p:cxnSp>
        <p:nvCxnSpPr>
          <p:cNvPr id="23" name="Straight Arrow Connector 22"/>
          <p:cNvCxnSpPr>
            <a:stCxn id="21" idx="0"/>
          </p:cNvCxnSpPr>
          <p:nvPr/>
        </p:nvCxnSpPr>
        <p:spPr>
          <a:xfrm flipH="1" flipV="1">
            <a:off x="10309292" y="141402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00824" y="3666300"/>
            <a:ext cx="119448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p:nvPr/>
        </p:nvCxnSpPr>
        <p:spPr>
          <a:xfrm flipV="1">
            <a:off x="5968405" y="3977384"/>
            <a:ext cx="0" cy="33072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128366" y="3477672"/>
            <a:ext cx="0" cy="830440"/>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28846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1287268" y="241797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32120" y="2455980"/>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Banking,  Branch-OTC, SWIFT, Local Clearing</a:t>
            </a:r>
            <a:endParaRPr lang="he-IL" sz="1200" dirty="0">
              <a:solidFill>
                <a:schemeClr val="bg1"/>
              </a:solidFill>
            </a:endParaRPr>
          </a:p>
        </p:txBody>
      </p:sp>
      <p:sp>
        <p:nvSpPr>
          <p:cNvPr id="51" name="Flowchart: Predefined Process 50"/>
          <p:cNvSpPr/>
          <p:nvPr/>
        </p:nvSpPr>
        <p:spPr>
          <a:xfrm>
            <a:off x="694936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891289" y="470796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70796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288468"/>
            <a:ext cx="4337900"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execution</a:t>
            </a:r>
            <a:endParaRPr lang="he-IL" sz="1200" dirty="0">
              <a:solidFill>
                <a:schemeClr val="bg2">
                  <a:lumMod val="75000"/>
                </a:schemeClr>
              </a:solidFill>
            </a:endParaRPr>
          </a:p>
        </p:txBody>
      </p:sp>
      <p:sp>
        <p:nvSpPr>
          <p:cNvPr id="59" name="Flowchart: Document 58"/>
          <p:cNvSpPr/>
          <p:nvPr/>
        </p:nvSpPr>
        <p:spPr>
          <a:xfrm>
            <a:off x="402278" y="4163620"/>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SWIFT, 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1673507" y="4700948"/>
            <a:ext cx="483901" cy="7013"/>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697411"/>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Balance Inquiry</a:t>
            </a:r>
            <a:endParaRPr lang="he-IL" dirty="0" err="1"/>
          </a:p>
        </p:txBody>
      </p:sp>
      <p:cxnSp>
        <p:nvCxnSpPr>
          <p:cNvPr id="66" name="Straight Arrow Connector 65"/>
          <p:cNvCxnSpPr>
            <a:endCxn id="65" idx="0"/>
          </p:cNvCxnSpPr>
          <p:nvPr/>
        </p:nvCxnSpPr>
        <p:spPr>
          <a:xfrm>
            <a:off x="5524349" y="512745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70756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Accounting System</a:t>
            </a:r>
            <a:endParaRPr lang="he-IL" dirty="0" err="1"/>
          </a:p>
        </p:txBody>
      </p:sp>
      <p:cxnSp>
        <p:nvCxnSpPr>
          <p:cNvPr id="68" name="Straight Arrow Connector 67"/>
          <p:cNvCxnSpPr>
            <a:endCxn id="67" idx="0"/>
          </p:cNvCxnSpPr>
          <p:nvPr/>
        </p:nvCxnSpPr>
        <p:spPr>
          <a:xfrm flipH="1">
            <a:off x="3128369" y="5127453"/>
            <a:ext cx="1"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41402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9366" y="5702488"/>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Advising System</a:t>
            </a:r>
            <a:endParaRPr lang="he-IL" dirty="0" err="1"/>
          </a:p>
        </p:txBody>
      </p:sp>
      <p:cxnSp>
        <p:nvCxnSpPr>
          <p:cNvPr id="40" name="Straight Arrow Connector 39"/>
          <p:cNvCxnSpPr>
            <a:stCxn id="39" idx="3"/>
            <a:endCxn id="4" idx="1"/>
          </p:cNvCxnSpPr>
          <p:nvPr/>
        </p:nvCxnSpPr>
        <p:spPr>
          <a:xfrm flipV="1">
            <a:off x="8891288" y="5849138"/>
            <a:ext cx="454059" cy="889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345347" y="5498061"/>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Available at every complete or intermediate status</a:t>
            </a:r>
          </a:p>
        </p:txBody>
      </p:sp>
      <p:sp>
        <p:nvSpPr>
          <p:cNvPr id="37" name="TextBox 36"/>
          <p:cNvSpPr txBox="1"/>
          <p:nvPr/>
        </p:nvSpPr>
        <p:spPr>
          <a:xfrm>
            <a:off x="5300824" y="1155146"/>
            <a:ext cx="119448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smtClean="0"/>
              <a:t>Fraud</a:t>
            </a:r>
            <a:endParaRPr lang="he-IL" dirty="0" err="1"/>
          </a:p>
        </p:txBody>
      </p:sp>
      <p:cxnSp>
        <p:nvCxnSpPr>
          <p:cNvPr id="42" name="Straight Arrow Connector 41"/>
          <p:cNvCxnSpPr/>
          <p:nvPr/>
        </p:nvCxnSpPr>
        <p:spPr>
          <a:xfrm flipH="1" flipV="1">
            <a:off x="6229839" y="144164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618833" y="3656995"/>
            <a:ext cx="145145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Addressing Inquiry</a:t>
            </a:r>
            <a:endParaRPr lang="he-IL" dirty="0" err="1"/>
          </a:p>
        </p:txBody>
      </p:sp>
      <p:cxnSp>
        <p:nvCxnSpPr>
          <p:cNvPr id="46" name="Straight Arrow Connector 45"/>
          <p:cNvCxnSpPr/>
          <p:nvPr/>
        </p:nvCxnSpPr>
        <p:spPr>
          <a:xfrm flipV="1">
            <a:off x="4345919" y="3957740"/>
            <a:ext cx="0" cy="330728"/>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32119" y="1998482"/>
            <a:ext cx="1271229"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smtClean="0"/>
              <a:t>Feeder</a:t>
            </a:r>
            <a:endParaRPr lang="he-IL" dirty="0" err="1"/>
          </a:p>
        </p:txBody>
      </p:sp>
      <p:cxnSp>
        <p:nvCxnSpPr>
          <p:cNvPr id="10" name="Elbow Connector 9"/>
          <p:cNvCxnSpPr>
            <a:stCxn id="47" idx="3"/>
            <a:endCxn id="9" idx="1"/>
          </p:cNvCxnSpPr>
          <p:nvPr/>
        </p:nvCxnSpPr>
        <p:spPr>
          <a:xfrm flipV="1">
            <a:off x="1703349" y="2417975"/>
            <a:ext cx="454059" cy="575333"/>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5" idx="3"/>
            <a:endCxn id="9" idx="1"/>
          </p:cNvCxnSpPr>
          <p:nvPr/>
        </p:nvCxnSpPr>
        <p:spPr>
          <a:xfrm>
            <a:off x="1703348" y="2154024"/>
            <a:ext cx="454060" cy="263951"/>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873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p:txBody>
          <a:bodyPr/>
          <a:lstStyle/>
          <a:p>
            <a:r>
              <a:rPr lang="en-GB" dirty="0" smtClean="0"/>
              <a:t>“</a:t>
            </a:r>
            <a:endParaRPr lang="en-GB" dirty="0"/>
          </a:p>
        </p:txBody>
      </p:sp>
      <p:sp>
        <p:nvSpPr>
          <p:cNvPr id="2" name="Content Placeholder 1"/>
          <p:cNvSpPr>
            <a:spLocks noGrp="1"/>
          </p:cNvSpPr>
          <p:nvPr>
            <p:ph idx="1"/>
          </p:nvPr>
        </p:nvSpPr>
        <p:spPr>
          <a:xfrm>
            <a:off x="1437802" y="2486746"/>
            <a:ext cx="8198568" cy="3857700"/>
          </a:xfrm>
        </p:spPr>
        <p:txBody>
          <a:bodyPr/>
          <a:lstStyle/>
          <a:p>
            <a:r>
              <a:rPr lang="en-US" dirty="0"/>
              <a:t>The Interfaces infrastructure is responsible for all data that enters and exits GPP</a:t>
            </a:r>
            <a:r>
              <a:rPr lang="en-US" dirty="0" smtClean="0"/>
              <a:t>.</a:t>
            </a:r>
            <a:r>
              <a:rPr lang="en-GB" dirty="0" smtClean="0">
                <a:solidFill>
                  <a:schemeClr val="accent1"/>
                </a:solidFill>
              </a:rPr>
              <a:t>”</a:t>
            </a:r>
          </a:p>
          <a:p>
            <a:pPr lvl="1"/>
            <a:r>
              <a:rPr lang="en-GB" dirty="0" smtClean="0"/>
              <a:t>GPP Interfaces – Technical Guide</a:t>
            </a:r>
            <a:endParaRPr lang="en-GB" dirty="0"/>
          </a:p>
        </p:txBody>
      </p:sp>
      <p:sp>
        <p:nvSpPr>
          <p:cNvPr id="3" name="Date Placeholder 2"/>
          <p:cNvSpPr>
            <a:spLocks noGrp="1"/>
          </p:cNvSpPr>
          <p:nvPr>
            <p:ph type="dt" sz="half" idx="10"/>
          </p:nvPr>
        </p:nvSpPr>
        <p:spPr/>
        <p:txBody>
          <a:bodyPr/>
          <a:lstStyle/>
          <a:p>
            <a:fld id="{014A5046-EA5E-455B-A3BC-352818629394}" type="datetime4">
              <a:rPr lang="en-GB" smtClean="0"/>
              <a:pPr/>
              <a:t>18 March 2019</a:t>
            </a:fld>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pPr/>
              <a:t>3</a:t>
            </a:fld>
            <a:endParaRPr lang="en-GB" dirty="0"/>
          </a:p>
        </p:txBody>
      </p:sp>
    </p:spTree>
    <p:extLst>
      <p:ext uri="{BB962C8B-B14F-4D97-AF65-F5344CB8AC3E}">
        <p14:creationId xmlns:p14="http://schemas.microsoft.com/office/powerpoint/2010/main" val="68314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CONNECTIONS TO </a:t>
            </a:r>
            <a:r>
              <a:rPr lang="en-US" dirty="0"/>
              <a:t>bank’s </a:t>
            </a:r>
            <a:r>
              <a:rPr lang="en-US" dirty="0" smtClean="0"/>
              <a:t>systems</a:t>
            </a:r>
            <a:endParaRPr lang="en-GB" dirty="0"/>
          </a:p>
        </p:txBody>
      </p:sp>
      <p:sp>
        <p:nvSpPr>
          <p:cNvPr id="3" name="Content Placeholder 2"/>
          <p:cNvSpPr>
            <a:spLocks noGrp="1"/>
          </p:cNvSpPr>
          <p:nvPr>
            <p:ph idx="1"/>
          </p:nvPr>
        </p:nvSpPr>
        <p:spPr>
          <a:xfrm>
            <a:off x="623887" y="1793631"/>
            <a:ext cx="9235221" cy="4562720"/>
          </a:xfrm>
        </p:spPr>
        <p:txBody>
          <a:bodyPr/>
          <a:lstStyle/>
          <a:p>
            <a:pPr marL="411163" indent="-411163">
              <a:spcBef>
                <a:spcPts val="1500"/>
              </a:spcBef>
              <a:buSzPct val="150000"/>
              <a:buBlip>
                <a:blip r:embed="rId3"/>
              </a:buBlip>
            </a:pPr>
            <a:r>
              <a:rPr lang="en-US" sz="2000" dirty="0" smtClean="0">
                <a:solidFill>
                  <a:schemeClr val="accent2"/>
                </a:solidFill>
              </a:rPr>
              <a:t>Methods </a:t>
            </a:r>
            <a:r>
              <a:rPr lang="en-US" sz="2000" dirty="0">
                <a:solidFill>
                  <a:schemeClr val="accent2"/>
                </a:solidFill>
              </a:rPr>
              <a:t>of synchronization</a:t>
            </a:r>
            <a:r>
              <a:rPr lang="en-US" sz="2000" dirty="0"/>
              <a:t>: synchronous and asynchronous </a:t>
            </a:r>
            <a:endParaRPr lang="en-US" sz="2000" dirty="0" smtClean="0"/>
          </a:p>
          <a:p>
            <a:pPr marL="411163" indent="-411163">
              <a:spcBef>
                <a:spcPts val="1500"/>
              </a:spcBef>
              <a:buSzPct val="150000"/>
              <a:buBlip>
                <a:blip r:embed="rId3"/>
              </a:buBlip>
            </a:pPr>
            <a:r>
              <a:rPr lang="en-US" sz="2000" dirty="0" smtClean="0">
                <a:solidFill>
                  <a:schemeClr val="accent2"/>
                </a:solidFill>
              </a:rPr>
              <a:t>Transport protocols</a:t>
            </a:r>
            <a:r>
              <a:rPr lang="en-US" sz="2000" dirty="0" smtClean="0"/>
              <a:t>: MQ, Web service (over http or JMS), file drops </a:t>
            </a:r>
          </a:p>
          <a:p>
            <a:pPr marL="411163" indent="-411163">
              <a:spcBef>
                <a:spcPts val="1500"/>
              </a:spcBef>
              <a:buSzPct val="150000"/>
              <a:buBlip>
                <a:blip r:embed="rId3"/>
              </a:buBlip>
            </a:pPr>
            <a:r>
              <a:rPr lang="en-US" sz="2000" dirty="0" smtClean="0">
                <a:solidFill>
                  <a:schemeClr val="accent2"/>
                </a:solidFill>
              </a:rPr>
              <a:t>Message formats</a:t>
            </a:r>
            <a:r>
              <a:rPr lang="en-US" sz="2000" dirty="0" smtClean="0"/>
              <a:t>: ISO20022, </a:t>
            </a:r>
            <a:r>
              <a:rPr lang="en-US" dirty="0" smtClean="0">
                <a:solidFill>
                  <a:schemeClr val="accent1"/>
                </a:solidFill>
              </a:rPr>
              <a:t>Funds Transfer (</a:t>
            </a:r>
            <a:r>
              <a:rPr lang="en-US" dirty="0" err="1" smtClean="0">
                <a:solidFill>
                  <a:schemeClr val="accent1"/>
                </a:solidFill>
              </a:rPr>
              <a:t>Fndt</a:t>
            </a:r>
            <a:r>
              <a:rPr lang="en-US" dirty="0" smtClean="0">
                <a:solidFill>
                  <a:schemeClr val="accent1"/>
                </a:solidFill>
              </a:rPr>
              <a:t>) </a:t>
            </a:r>
            <a:r>
              <a:rPr lang="en-US" dirty="0">
                <a:solidFill>
                  <a:schemeClr val="accent1"/>
                </a:solidFill>
              </a:rPr>
              <a:t>Message</a:t>
            </a:r>
            <a:r>
              <a:rPr lang="en-US" sz="2000" dirty="0" smtClean="0"/>
              <a:t>, custom format</a:t>
            </a:r>
          </a:p>
          <a:p>
            <a:pPr marL="411163" indent="-411163">
              <a:spcBef>
                <a:spcPts val="1500"/>
              </a:spcBef>
              <a:buSzPct val="150000"/>
              <a:buBlip>
                <a:blip r:embed="rId3"/>
              </a:buBlip>
            </a:pPr>
            <a:r>
              <a:rPr lang="en-US" sz="2000" dirty="0" smtClean="0">
                <a:solidFill>
                  <a:schemeClr val="accent2"/>
                </a:solidFill>
              </a:rPr>
              <a:t>Metadata from INTERFACE_TYPES </a:t>
            </a:r>
            <a:r>
              <a:rPr lang="en-US" sz="2000" dirty="0" smtClean="0"/>
              <a:t>(database table) includes: </a:t>
            </a:r>
          </a:p>
          <a:p>
            <a:pPr marL="576263" lvl="1" indent="-411163">
              <a:spcBef>
                <a:spcPts val="1500"/>
              </a:spcBef>
              <a:buSzPct val="150000"/>
              <a:buBlip>
                <a:blip r:embed="rId3"/>
              </a:buBlip>
            </a:pPr>
            <a:r>
              <a:rPr lang="en-US" dirty="0" smtClean="0"/>
              <a:t>interface connection points </a:t>
            </a:r>
          </a:p>
          <a:p>
            <a:pPr marL="576263" lvl="1" indent="-411163">
              <a:spcBef>
                <a:spcPts val="1500"/>
              </a:spcBef>
              <a:buSzPct val="150000"/>
              <a:buBlip>
                <a:blip r:embed="rId3"/>
              </a:buBlip>
            </a:pPr>
            <a:r>
              <a:rPr lang="en-US" dirty="0" smtClean="0"/>
              <a:t>transport protocol</a:t>
            </a:r>
          </a:p>
          <a:p>
            <a:pPr marL="576263" lvl="1" indent="-411163">
              <a:spcBef>
                <a:spcPts val="1500"/>
              </a:spcBef>
              <a:buSzPct val="150000"/>
              <a:buBlip>
                <a:blip r:embed="rId3"/>
              </a:buBlip>
            </a:pPr>
            <a:r>
              <a:rPr lang="en-US" dirty="0" smtClean="0"/>
              <a:t>message format </a:t>
            </a:r>
          </a:p>
          <a:p>
            <a:pPr marL="576263" lvl="1" indent="-411163">
              <a:spcBef>
                <a:spcPts val="1500"/>
              </a:spcBef>
              <a:buSzPct val="150000"/>
              <a:buBlip>
                <a:blip r:embed="rId3"/>
              </a:buBlip>
            </a:pPr>
            <a:r>
              <a:rPr lang="en-US" dirty="0" smtClean="0"/>
              <a:t>inactivity behavior.</a:t>
            </a:r>
            <a:endParaRPr lang="en-GB" dirty="0"/>
          </a:p>
        </p:txBody>
      </p:sp>
      <p:sp>
        <p:nvSpPr>
          <p:cNvPr id="5" name="Date Placeholder 4"/>
          <p:cNvSpPr>
            <a:spLocks noGrp="1"/>
          </p:cNvSpPr>
          <p:nvPr>
            <p:ph type="dt" sz="half" idx="10"/>
          </p:nvPr>
        </p:nvSpPr>
        <p:spPr/>
        <p:txBody>
          <a:bodyPr/>
          <a:lstStyle/>
          <a:p>
            <a:fld id="{81517988-A32B-4128-87EA-4FEFFAC9F546}" type="datetime4">
              <a:rPr lang="en-GB" smtClean="0"/>
              <a:t>18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4</a:t>
            </a:fld>
            <a:endParaRPr lang="en-GB" dirty="0"/>
          </a:p>
        </p:txBody>
      </p:sp>
      <p:sp>
        <p:nvSpPr>
          <p:cNvPr id="4" name="Text Placeholder 3"/>
          <p:cNvSpPr>
            <a:spLocks noGrp="1"/>
          </p:cNvSpPr>
          <p:nvPr>
            <p:ph type="body" sz="quarter" idx="13"/>
          </p:nvPr>
        </p:nvSpPr>
        <p:spPr/>
        <p:txBody>
          <a:bodyPr/>
          <a:lstStyle/>
          <a:p>
            <a:r>
              <a:rPr lang="en-GB" dirty="0" smtClean="0"/>
              <a:t>GPP supports following configuration attributes</a:t>
            </a:r>
            <a:endParaRPr lang="en-GB" dirty="0"/>
          </a:p>
        </p:txBody>
      </p:sp>
    </p:spTree>
    <p:extLst>
      <p:ext uri="{BB962C8B-B14F-4D97-AF65-F5344CB8AC3E}">
        <p14:creationId xmlns:p14="http://schemas.microsoft.com/office/powerpoint/2010/main" val="112170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GPP standard Interfaces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18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5</a:t>
            </a:fld>
            <a:endParaRPr lang="en-GB" dirty="0"/>
          </a:p>
        </p:txBody>
      </p:sp>
      <p:pic>
        <p:nvPicPr>
          <p:cNvPr id="3" name="Content Placeholder 2"/>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1909902" y="991739"/>
            <a:ext cx="8406406" cy="5254004"/>
          </a:xfrm>
        </p:spPr>
      </p:pic>
    </p:spTree>
    <p:extLst>
      <p:ext uri="{BB962C8B-B14F-4D97-AF65-F5344CB8AC3E}">
        <p14:creationId xmlns:p14="http://schemas.microsoft.com/office/powerpoint/2010/main" val="292692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General Payment 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18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6</a:t>
            </a:fld>
            <a:endParaRPr lang="en-GB" dirty="0"/>
          </a:p>
        </p:txBody>
      </p:sp>
      <p:sp>
        <p:nvSpPr>
          <p:cNvPr id="9" name="TextBox 8"/>
          <p:cNvSpPr txBox="1"/>
          <p:nvPr/>
        </p:nvSpPr>
        <p:spPr>
          <a:xfrm>
            <a:off x="2157408" y="1998482"/>
            <a:ext cx="1941921" cy="838985"/>
          </a:xfrm>
          <a:prstGeom prst="rect">
            <a:avLst/>
          </a:prstGeom>
          <a:solidFill>
            <a:schemeClr val="accent1">
              <a:lumMod val="20000"/>
              <a:lumOff val="80000"/>
            </a:schemeClr>
          </a:solidFill>
          <a:ln>
            <a:solidFill>
              <a:schemeClr val="accent2"/>
            </a:solidFill>
          </a:ln>
        </p:spPr>
        <p:txBody>
          <a:bodyPr wrap="square" lIns="0" tIns="0" rIns="0" bIns="0" rtlCol="1" anchor="ctr">
            <a:noAutofit/>
          </a:bodyPr>
          <a:lstStyle>
            <a:defPPr>
              <a:defRPr lang="en-US"/>
            </a:defPPr>
            <a:lvl1pPr algn="ctr">
              <a:defRPr sz="1200"/>
            </a:lvl1pPr>
          </a:lstStyle>
          <a:p>
            <a:r>
              <a:rPr lang="en-US" dirty="0"/>
              <a:t>Receive Payment Instruction</a:t>
            </a:r>
            <a:endParaRPr lang="he-IL" dirty="0" err="1"/>
          </a:p>
        </p:txBody>
      </p:sp>
      <p:sp>
        <p:nvSpPr>
          <p:cNvPr id="13" name="Flowchart: Predefined Process 12"/>
          <p:cNvSpPr/>
          <p:nvPr/>
        </p:nvSpPr>
        <p:spPr>
          <a:xfrm>
            <a:off x="4553388" y="1998482"/>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Payment Initiation</a:t>
            </a:r>
            <a:endParaRPr lang="he-IL" sz="1200" dirty="0"/>
          </a:p>
        </p:txBody>
      </p:sp>
      <p:cxnSp>
        <p:nvCxnSpPr>
          <p:cNvPr id="15" name="Straight Arrow Connector 14"/>
          <p:cNvCxnSpPr>
            <a:stCxn id="9" idx="3"/>
            <a:endCxn id="13" idx="1"/>
          </p:cNvCxnSpPr>
          <p:nvPr/>
        </p:nvCxnSpPr>
        <p:spPr>
          <a:xfrm>
            <a:off x="409932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158043"/>
            <a:ext cx="4337901"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Compliance </a:t>
            </a:r>
            <a:endParaRPr lang="he-IL" dirty="0" err="1"/>
          </a:p>
        </p:txBody>
      </p:sp>
      <p:cxnSp>
        <p:nvCxnSpPr>
          <p:cNvPr id="18" name="Straight Arrow Connector 17"/>
          <p:cNvCxnSpPr>
            <a:stCxn id="13" idx="2"/>
          </p:cNvCxnSpPr>
          <p:nvPr/>
        </p:nvCxnSpPr>
        <p:spPr>
          <a:xfrm flipH="1">
            <a:off x="5524347" y="2837467"/>
            <a:ext cx="2" cy="32057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1998482"/>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Debit Side Processing</a:t>
            </a:r>
            <a:endParaRPr lang="he-IL" sz="1200" dirty="0"/>
          </a:p>
        </p:txBody>
      </p:sp>
      <p:sp>
        <p:nvSpPr>
          <p:cNvPr id="21" name="Flowchart: Predefined Process 20"/>
          <p:cNvSpPr/>
          <p:nvPr/>
        </p:nvSpPr>
        <p:spPr>
          <a:xfrm>
            <a:off x="9345348" y="1998482"/>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Credit Side Processing</a:t>
            </a:r>
            <a:endParaRPr lang="he-IL" sz="1200" dirty="0"/>
          </a:p>
        </p:txBody>
      </p:sp>
      <p:sp>
        <p:nvSpPr>
          <p:cNvPr id="22" name="TextBox 21"/>
          <p:cNvSpPr txBox="1"/>
          <p:nvPr/>
        </p:nvSpPr>
        <p:spPr>
          <a:xfrm>
            <a:off x="6949366" y="1139596"/>
            <a:ext cx="4337902"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a:t>Account Lookup</a:t>
            </a:r>
            <a:endParaRPr lang="he-IL" dirty="0" err="1"/>
          </a:p>
        </p:txBody>
      </p:sp>
      <p:cxnSp>
        <p:nvCxnSpPr>
          <p:cNvPr id="23" name="Straight Arrow Connector 22"/>
          <p:cNvCxnSpPr>
            <a:stCxn id="21" idx="0"/>
          </p:cNvCxnSpPr>
          <p:nvPr/>
        </p:nvCxnSpPr>
        <p:spPr>
          <a:xfrm flipH="1" flipV="1">
            <a:off x="10309292" y="141402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00824" y="3666300"/>
            <a:ext cx="1194484"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FX Engine</a:t>
            </a:r>
            <a:endParaRPr lang="he-IL" dirty="0" err="1"/>
          </a:p>
        </p:txBody>
      </p:sp>
      <p:cxnSp>
        <p:nvCxnSpPr>
          <p:cNvPr id="25" name="Straight Arrow Connector 24"/>
          <p:cNvCxnSpPr/>
          <p:nvPr/>
        </p:nvCxnSpPr>
        <p:spPr>
          <a:xfrm flipV="1">
            <a:off x="5968405" y="3977384"/>
            <a:ext cx="0" cy="33072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128366" y="3477672"/>
            <a:ext cx="0" cy="830440"/>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288469"/>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MOP Selection Value Date and Cut Offs</a:t>
            </a:r>
            <a:endParaRPr lang="he-IL" sz="1200" dirty="0"/>
          </a:p>
        </p:txBody>
      </p:sp>
      <p:cxnSp>
        <p:nvCxnSpPr>
          <p:cNvPr id="43" name="Elbow Connector 42"/>
          <p:cNvCxnSpPr>
            <a:stCxn id="21" idx="3"/>
            <a:endCxn id="41" idx="3"/>
          </p:cNvCxnSpPr>
          <p:nvPr/>
        </p:nvCxnSpPr>
        <p:spPr>
          <a:xfrm flipH="1">
            <a:off x="11287268" y="241797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32120" y="2455980"/>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Banking,  Branch-OTC, SWIFT, Local Clearing</a:t>
            </a:r>
            <a:endParaRPr lang="he-IL" sz="1200" dirty="0">
              <a:solidFill>
                <a:schemeClr val="bg1"/>
              </a:solidFill>
            </a:endParaRPr>
          </a:p>
        </p:txBody>
      </p:sp>
      <p:sp>
        <p:nvSpPr>
          <p:cNvPr id="51" name="Flowchart: Predefined Process 50"/>
          <p:cNvSpPr/>
          <p:nvPr/>
        </p:nvSpPr>
        <p:spPr>
          <a:xfrm>
            <a:off x="6949368" y="4288468"/>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Fees Processing</a:t>
            </a:r>
            <a:endParaRPr lang="he-IL" sz="1200" dirty="0"/>
          </a:p>
        </p:txBody>
      </p:sp>
      <p:cxnSp>
        <p:nvCxnSpPr>
          <p:cNvPr id="52" name="Straight Arrow Connector 51"/>
          <p:cNvCxnSpPr>
            <a:stCxn id="41" idx="1"/>
            <a:endCxn id="51" idx="3"/>
          </p:cNvCxnSpPr>
          <p:nvPr/>
        </p:nvCxnSpPr>
        <p:spPr>
          <a:xfrm flipH="1" flipV="1">
            <a:off x="8891289" y="470796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70796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288468"/>
            <a:ext cx="4337900"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Payment execution</a:t>
            </a:r>
            <a:endParaRPr lang="he-IL" sz="1200" dirty="0"/>
          </a:p>
        </p:txBody>
      </p:sp>
      <p:sp>
        <p:nvSpPr>
          <p:cNvPr id="59" name="Flowchart: Document 58"/>
          <p:cNvSpPr/>
          <p:nvPr/>
        </p:nvSpPr>
        <p:spPr>
          <a:xfrm>
            <a:off x="402278" y="4163620"/>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SWIFT, 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1673507" y="4700948"/>
            <a:ext cx="483901" cy="7013"/>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697411"/>
            <a:ext cx="1941921"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endCxn id="65" idx="0"/>
          </p:cNvCxnSpPr>
          <p:nvPr/>
        </p:nvCxnSpPr>
        <p:spPr>
          <a:xfrm>
            <a:off x="5524349" y="512745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707564"/>
            <a:ext cx="1941921"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endCxn id="67" idx="0"/>
          </p:cNvCxnSpPr>
          <p:nvPr/>
        </p:nvCxnSpPr>
        <p:spPr>
          <a:xfrm flipH="1">
            <a:off x="3128369" y="5127453"/>
            <a:ext cx="1"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41402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9366" y="5702488"/>
            <a:ext cx="1941922"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Advising System</a:t>
            </a:r>
            <a:endParaRPr lang="he-IL" dirty="0" err="1"/>
          </a:p>
        </p:txBody>
      </p:sp>
      <p:cxnSp>
        <p:nvCxnSpPr>
          <p:cNvPr id="40" name="Straight Arrow Connector 39"/>
          <p:cNvCxnSpPr>
            <a:stCxn id="39" idx="3"/>
            <a:endCxn id="4" idx="1"/>
          </p:cNvCxnSpPr>
          <p:nvPr/>
        </p:nvCxnSpPr>
        <p:spPr>
          <a:xfrm flipV="1">
            <a:off x="8891288" y="5849138"/>
            <a:ext cx="454059" cy="889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345347" y="5498061"/>
            <a:ext cx="1941921" cy="702153"/>
          </a:xfrm>
          <a:prstGeom prst="rect">
            <a:avLst/>
          </a:prstGeom>
          <a:solidFill>
            <a:schemeClr val="accent1">
              <a:lumMod val="20000"/>
              <a:lumOff val="80000"/>
            </a:schemeClr>
          </a:solidFill>
          <a:ln>
            <a:solidFill>
              <a:schemeClr val="accent2"/>
            </a:solidFill>
          </a:ln>
        </p:spPr>
        <p:txBody>
          <a:bodyPr wrap="square" lIns="0" tIns="0" rIns="0" bIns="0" rtlCol="1" anchor="ctr">
            <a:noAutofit/>
          </a:bodyPr>
          <a:lstStyle>
            <a:defPPr>
              <a:defRPr lang="en-US"/>
            </a:defPPr>
            <a:lvl1pPr algn="ctr">
              <a:defRPr sz="1200"/>
            </a:lvl1pPr>
          </a:lstStyle>
          <a:p>
            <a:r>
              <a:rPr lang="en-US" dirty="0"/>
              <a:t>Available at every complete or intermediate status</a:t>
            </a:r>
          </a:p>
        </p:txBody>
      </p:sp>
      <p:sp>
        <p:nvSpPr>
          <p:cNvPr id="37" name="TextBox 36"/>
          <p:cNvSpPr txBox="1"/>
          <p:nvPr/>
        </p:nvSpPr>
        <p:spPr>
          <a:xfrm>
            <a:off x="5300824" y="1155146"/>
            <a:ext cx="1194484"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Fraud</a:t>
            </a:r>
            <a:endParaRPr lang="he-IL" dirty="0" err="1"/>
          </a:p>
        </p:txBody>
      </p:sp>
      <p:cxnSp>
        <p:nvCxnSpPr>
          <p:cNvPr id="42" name="Straight Arrow Connector 41"/>
          <p:cNvCxnSpPr/>
          <p:nvPr/>
        </p:nvCxnSpPr>
        <p:spPr>
          <a:xfrm flipH="1" flipV="1">
            <a:off x="6229839" y="144164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618833" y="3656995"/>
            <a:ext cx="1451454"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Addressing Inquiry</a:t>
            </a:r>
            <a:endParaRPr lang="he-IL" dirty="0" err="1"/>
          </a:p>
        </p:txBody>
      </p:sp>
      <p:cxnSp>
        <p:nvCxnSpPr>
          <p:cNvPr id="46" name="Straight Arrow Connector 45"/>
          <p:cNvCxnSpPr/>
          <p:nvPr/>
        </p:nvCxnSpPr>
        <p:spPr>
          <a:xfrm flipV="1">
            <a:off x="4345919" y="3957740"/>
            <a:ext cx="0" cy="330728"/>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32119" y="1998482"/>
            <a:ext cx="1271229"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Feeder</a:t>
            </a:r>
            <a:endParaRPr lang="he-IL" dirty="0" err="1"/>
          </a:p>
        </p:txBody>
      </p:sp>
      <p:cxnSp>
        <p:nvCxnSpPr>
          <p:cNvPr id="10" name="Elbow Connector 9"/>
          <p:cNvCxnSpPr>
            <a:stCxn id="47" idx="3"/>
            <a:endCxn id="9" idx="1"/>
          </p:cNvCxnSpPr>
          <p:nvPr/>
        </p:nvCxnSpPr>
        <p:spPr>
          <a:xfrm flipV="1">
            <a:off x="1703349" y="2417975"/>
            <a:ext cx="454059" cy="575333"/>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5" idx="3"/>
            <a:endCxn id="9" idx="1"/>
          </p:cNvCxnSpPr>
          <p:nvPr/>
        </p:nvCxnSpPr>
        <p:spPr>
          <a:xfrm>
            <a:off x="1703348" y="2154024"/>
            <a:ext cx="454060" cy="263951"/>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235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Behavior</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18 March 2019</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7</a:t>
            </a:fld>
            <a:endParaRPr lang="en-GB" dirty="0"/>
          </a:p>
        </p:txBody>
      </p:sp>
    </p:spTree>
    <p:extLst>
      <p:ext uri="{BB962C8B-B14F-4D97-AF65-F5344CB8AC3E}">
        <p14:creationId xmlns:p14="http://schemas.microsoft.com/office/powerpoint/2010/main" val="152962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a:solidFill>
                  <a:schemeClr val="accent1"/>
                </a:solidFill>
              </a:rPr>
              <a:t>Incoming interface type</a:t>
            </a:r>
          </a:p>
          <a:p>
            <a:r>
              <a:rPr lang="en-US" dirty="0" smtClean="0"/>
              <a:t>GPP </a:t>
            </a:r>
            <a:r>
              <a:rPr lang="en-US" dirty="0"/>
              <a:t>functions as the server: it gets the request and returns the response. </a:t>
            </a:r>
            <a:endParaRPr lang="en-US" dirty="0" smtClean="0"/>
          </a:p>
          <a:p>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Outgoing interface type </a:t>
            </a:r>
          </a:p>
          <a:p>
            <a:r>
              <a:rPr lang="en-US" dirty="0" smtClean="0"/>
              <a:t>GPP </a:t>
            </a:r>
            <a:r>
              <a:rPr lang="en-US" dirty="0"/>
              <a:t>functions as the client: it sends the request and may or may not get a response. </a:t>
            </a:r>
            <a:endParaRPr lang="en-US" dirty="0" smtClean="0"/>
          </a:p>
        </p:txBody>
      </p:sp>
      <p:sp>
        <p:nvSpPr>
          <p:cNvPr id="5" name="Date Placeholder 4"/>
          <p:cNvSpPr>
            <a:spLocks noGrp="1"/>
          </p:cNvSpPr>
          <p:nvPr>
            <p:ph type="dt" sz="half" idx="10"/>
          </p:nvPr>
        </p:nvSpPr>
        <p:spPr/>
        <p:txBody>
          <a:bodyPr/>
          <a:lstStyle/>
          <a:p>
            <a:fld id="{BC3F1638-3586-4527-A760-38AC15BFC248}" type="datetime4">
              <a:rPr lang="en-GB" smtClean="0"/>
              <a:pPr/>
              <a:t>18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8</a:t>
            </a:fld>
            <a:endParaRPr lang="en-GB" dirty="0"/>
          </a:p>
        </p:txBody>
      </p:sp>
      <p:sp>
        <p:nvSpPr>
          <p:cNvPr id="11" name="Title 1"/>
          <p:cNvSpPr>
            <a:spLocks noGrp="1"/>
          </p:cNvSpPr>
          <p:nvPr>
            <p:ph type="title"/>
          </p:nvPr>
        </p:nvSpPr>
        <p:spPr>
          <a:xfrm>
            <a:off x="623888" y="175846"/>
            <a:ext cx="9692420" cy="668216"/>
          </a:xfrm>
        </p:spPr>
        <p:txBody>
          <a:bodyPr/>
          <a:lstStyle/>
          <a:p>
            <a:r>
              <a:rPr lang="en-US" dirty="0"/>
              <a:t>Request Direction</a:t>
            </a:r>
            <a:endParaRPr lang="en-GB" dirty="0"/>
          </a:p>
        </p:txBody>
      </p:sp>
      <p:sp>
        <p:nvSpPr>
          <p:cNvPr id="13" name="Rounded Rectangle 12"/>
          <p:cNvSpPr/>
          <p:nvPr/>
        </p:nvSpPr>
        <p:spPr>
          <a:xfrm>
            <a:off x="9175644" y="199848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473433" y="2130458"/>
            <a:ext cx="702210"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1" name="Rounded Rectangle 30"/>
          <p:cNvSpPr/>
          <p:nvPr/>
        </p:nvSpPr>
        <p:spPr>
          <a:xfrm>
            <a:off x="6967892" y="329281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6" name="Right Arrow 35"/>
          <p:cNvSpPr/>
          <p:nvPr/>
        </p:nvSpPr>
        <p:spPr>
          <a:xfrm>
            <a:off x="8870773" y="3445134"/>
            <a:ext cx="563577"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6967892" y="2109917"/>
            <a:ext cx="1505540" cy="369332"/>
          </a:xfrm>
          <a:prstGeom prst="rect">
            <a:avLst/>
          </a:prstGeom>
        </p:spPr>
        <p:txBody>
          <a:bodyPr wrap="none">
            <a:spAutoFit/>
          </a:bodyPr>
          <a:lstStyle/>
          <a:p>
            <a:r>
              <a:rPr lang="en-US" b="1" dirty="0">
                <a:solidFill>
                  <a:schemeClr val="accent1"/>
                </a:solidFill>
              </a:rPr>
              <a:t>‘I’</a:t>
            </a:r>
            <a:r>
              <a:rPr lang="en-US" dirty="0"/>
              <a:t> </a:t>
            </a:r>
            <a:r>
              <a:rPr lang="en-US" dirty="0" smtClean="0"/>
              <a:t>- incoming</a:t>
            </a:r>
            <a:endParaRPr lang="he-IL" dirty="0"/>
          </a:p>
        </p:txBody>
      </p:sp>
      <p:sp>
        <p:nvSpPr>
          <p:cNvPr id="38" name="Rectangle 37"/>
          <p:cNvSpPr/>
          <p:nvPr/>
        </p:nvSpPr>
        <p:spPr>
          <a:xfrm>
            <a:off x="9434350" y="3419219"/>
            <a:ext cx="1582484" cy="369332"/>
          </a:xfrm>
          <a:prstGeom prst="rect">
            <a:avLst/>
          </a:prstGeom>
        </p:spPr>
        <p:txBody>
          <a:bodyPr wrap="none">
            <a:spAutoFit/>
          </a:bodyPr>
          <a:lstStyle/>
          <a:p>
            <a:r>
              <a:rPr lang="en-US" b="1" dirty="0">
                <a:solidFill>
                  <a:schemeClr val="accent1"/>
                </a:solidFill>
              </a:rPr>
              <a:t>‘O’</a:t>
            </a:r>
            <a:r>
              <a:rPr lang="en-US" dirty="0"/>
              <a:t> </a:t>
            </a:r>
            <a:r>
              <a:rPr lang="en-US" dirty="0" smtClean="0"/>
              <a:t>- outgoing</a:t>
            </a:r>
            <a:endParaRPr lang="he-IL" dirty="0"/>
          </a:p>
        </p:txBody>
      </p:sp>
    </p:spTree>
    <p:extLst>
      <p:ext uri="{BB962C8B-B14F-4D97-AF65-F5344CB8AC3E}">
        <p14:creationId xmlns:p14="http://schemas.microsoft.com/office/powerpoint/2010/main" val="410139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Synchronous </a:t>
            </a:r>
            <a:r>
              <a:rPr lang="en-US" sz="1862" b="1" dirty="0">
                <a:solidFill>
                  <a:schemeClr val="accent1"/>
                </a:solidFill>
              </a:rPr>
              <a:t>model </a:t>
            </a:r>
          </a:p>
          <a:p>
            <a:r>
              <a:rPr lang="en-US" dirty="0" smtClean="0"/>
              <a:t>Valid </a:t>
            </a:r>
            <a:r>
              <a:rPr lang="en-US" dirty="0"/>
              <a:t>for incoming and outgoing types. GPP waits for a response before continuing the flow.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Asynchronous model</a:t>
            </a:r>
          </a:p>
          <a:p>
            <a:r>
              <a:rPr lang="en-US" dirty="0" smtClean="0"/>
              <a:t>GPP </a:t>
            </a:r>
            <a:r>
              <a:rPr lang="en-US" dirty="0"/>
              <a:t>parks the payment in a certain ‘Wait status’, as defined in the interface metadata. When a response is accepted, flow continues</a:t>
            </a:r>
            <a:r>
              <a:rPr lang="en-US" dirty="0" smtClean="0"/>
              <a:t>.</a:t>
            </a:r>
          </a:p>
          <a:p>
            <a:r>
              <a:rPr lang="en-US" dirty="0">
                <a:solidFill>
                  <a:schemeClr val="accent1"/>
                </a:solidFill>
              </a:rPr>
              <a:t>Message Wait Status </a:t>
            </a:r>
            <a:r>
              <a:rPr lang="en-US" dirty="0" smtClean="0"/>
              <a:t>is status </a:t>
            </a:r>
            <a:r>
              <a:rPr lang="en-US" dirty="0"/>
              <a:t>in which the message is parked while waiting for the response. </a:t>
            </a:r>
            <a:endParaRPr lang="en-GB" dirty="0" smtClean="0"/>
          </a:p>
        </p:txBody>
      </p:sp>
      <p:sp>
        <p:nvSpPr>
          <p:cNvPr id="5" name="Date Placeholder 4"/>
          <p:cNvSpPr>
            <a:spLocks noGrp="1"/>
          </p:cNvSpPr>
          <p:nvPr>
            <p:ph type="dt" sz="half" idx="10"/>
          </p:nvPr>
        </p:nvSpPr>
        <p:spPr/>
        <p:txBody>
          <a:bodyPr/>
          <a:lstStyle/>
          <a:p>
            <a:fld id="{BC3F1638-3586-4527-A760-38AC15BFC248}" type="datetime4">
              <a:rPr lang="en-GB" smtClean="0"/>
              <a:pPr/>
              <a:t>18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9</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Interface model</a:t>
            </a:r>
            <a:endParaRPr lang="en-GB" dirty="0"/>
          </a:p>
        </p:txBody>
      </p:sp>
      <p:cxnSp>
        <p:nvCxnSpPr>
          <p:cNvPr id="17" name="Straight Connector 16"/>
          <p:cNvCxnSpPr/>
          <p:nvPr/>
        </p:nvCxnSpPr>
        <p:spPr>
          <a:xfrm>
            <a:off x="11062337" y="1972398"/>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9293461" y="2471996"/>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9293461" y="3332738"/>
            <a:ext cx="1768876" cy="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9293461" y="3396853"/>
            <a:ext cx="1768876" cy="18854"/>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9293461" y="3774863"/>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914296" y="3459899"/>
            <a:ext cx="505685" cy="245096"/>
          </a:xfrm>
          <a:prstGeom prst="rect">
            <a:avLst/>
          </a:prstGeom>
          <a:noFill/>
        </p:spPr>
        <p:txBody>
          <a:bodyPr wrap="square" lIns="0" tIns="0" rIns="0" bIns="0" rtlCol="1">
            <a:noAutofit/>
          </a:bodyPr>
          <a:lstStyle/>
          <a:p>
            <a:pPr algn="ctr"/>
            <a:r>
              <a:rPr lang="en-US" sz="1400" b="1" i="1" dirty="0" smtClean="0">
                <a:solidFill>
                  <a:schemeClr val="accent1"/>
                </a:solidFill>
              </a:rPr>
              <a:t>wait</a:t>
            </a:r>
            <a:endParaRPr lang="he-IL" sz="1400" b="1" i="1" dirty="0" err="1" smtClean="0">
              <a:solidFill>
                <a:schemeClr val="accent1"/>
              </a:solidFill>
            </a:endParaRPr>
          </a:p>
        </p:txBody>
      </p:sp>
      <p:sp>
        <p:nvSpPr>
          <p:cNvPr id="32" name="Rounded Rectangle 31"/>
          <p:cNvSpPr/>
          <p:nvPr/>
        </p:nvSpPr>
        <p:spPr>
          <a:xfrm>
            <a:off x="7398672" y="209384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7369060" y="323302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H="1" flipV="1">
            <a:off x="9301555" y="2312656"/>
            <a:ext cx="1768876" cy="18854"/>
          </a:xfrm>
          <a:prstGeom prst="straightConnector1">
            <a:avLst/>
          </a:prstGeom>
          <a:ln>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1070431" y="3111577"/>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sp>
        <p:nvSpPr>
          <p:cNvPr id="20" name="Text Placeholder 3"/>
          <p:cNvSpPr>
            <a:spLocks noGrp="1"/>
          </p:cNvSpPr>
          <p:nvPr>
            <p:ph type="body" sz="quarter" idx="13"/>
          </p:nvPr>
        </p:nvSpPr>
        <p:spPr>
          <a:xfrm>
            <a:off x="623888" y="928318"/>
            <a:ext cx="9692420" cy="268922"/>
          </a:xfrm>
        </p:spPr>
        <p:txBody>
          <a:bodyPr/>
          <a:lstStyle/>
          <a:p>
            <a:r>
              <a:rPr lang="en-US" dirty="0"/>
              <a:t>Wait Behavior</a:t>
            </a:r>
            <a:endParaRPr lang="en-GB" dirty="0"/>
          </a:p>
        </p:txBody>
      </p:sp>
    </p:spTree>
    <p:extLst>
      <p:ext uri="{BB962C8B-B14F-4D97-AF65-F5344CB8AC3E}">
        <p14:creationId xmlns:p14="http://schemas.microsoft.com/office/powerpoint/2010/main" val="70729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186F62-2954-471E-9368-38BF5704F41F}">
  <ds:schemaRefs>
    <ds:schemaRef ds:uri="http://schemas.microsoft.com/sharepoint/v3"/>
    <ds:schemaRef ds:uri="http://purl.org/dc/elements/1.1/"/>
    <ds:schemaRef ds:uri="http://schemas.microsoft.com/office/2006/documentManagement/types"/>
    <ds:schemaRef ds:uri="http://purl.org/dc/dcmitype/"/>
    <ds:schemaRef ds:uri="http://schemas.microsoft.com/office/2006/metadata/properties"/>
    <ds:schemaRef ds:uri="http://schemas.microsoft.com/office/infopath/2007/PartnerControls"/>
    <ds:schemaRef ds:uri="http://schemas.openxmlformats.org/package/2006/metadata/core-properties"/>
    <ds:schemaRef ds:uri="0ae7057e-292f-4fd1-bead-5494e4c66c6d"/>
    <ds:schemaRef ds:uri="1913475e-a030-45ec-9e8a-a2630205b38f"/>
    <ds:schemaRef ds:uri="http://www.w3.org/XML/1998/namespace"/>
    <ds:schemaRef ds:uri="http://purl.org/dc/terms/"/>
  </ds:schemaRefs>
</ds:datastoreItem>
</file>

<file path=customXml/itemProps2.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1AEAF9-C730-4098-99F1-230B2FED747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10988</TotalTime>
  <Words>1474</Words>
  <Application>Microsoft Office PowerPoint</Application>
  <PresentationFormat>Widescreen</PresentationFormat>
  <Paragraphs>335</Paragraphs>
  <Slides>24</Slides>
  <Notes>19</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Wingdings</vt:lpstr>
      <vt:lpstr>Finastra_PowerPoint_Template_LIGHT</vt:lpstr>
      <vt:lpstr>Interfaces</vt:lpstr>
      <vt:lpstr>AGENDA</vt:lpstr>
      <vt:lpstr>PowerPoint Presentation</vt:lpstr>
      <vt:lpstr>CONNECTIONS TO bank’s systems</vt:lpstr>
      <vt:lpstr>GPP standard Interfaces</vt:lpstr>
      <vt:lpstr>General Payment Flow</vt:lpstr>
      <vt:lpstr>COMMON Behavior</vt:lpstr>
      <vt:lpstr>Request Direction</vt:lpstr>
      <vt:lpstr>Interface model</vt:lpstr>
      <vt:lpstr>Interface Status</vt:lpstr>
      <vt:lpstr>Contingency Mode</vt:lpstr>
      <vt:lpstr>Interface Monitor Index</vt:lpstr>
      <vt:lpstr>FROM SWIFT to local clearing ack</vt:lpstr>
      <vt:lpstr>Asynchronous model  </vt:lpstr>
      <vt:lpstr>Request and Response</vt:lpstr>
      <vt:lpstr>Transport protocol</vt:lpstr>
      <vt:lpstr>Connection Point</vt:lpstr>
      <vt:lpstr>Message Format Type</vt:lpstr>
      <vt:lpstr>FROM SWIFT to local clearing ack</vt:lpstr>
      <vt:lpstr>Asynchronous model  </vt:lpstr>
      <vt:lpstr>Interface Profile</vt:lpstr>
      <vt:lpstr>Bulk Interface</vt:lpstr>
      <vt:lpstr>Thank you</vt:lpstr>
      <vt:lpstr>General Payment Flow</vt:lpstr>
    </vt:vector>
  </TitlesOfParts>
  <Company>D + 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Alexander Perman</cp:lastModifiedBy>
  <cp:revision>101</cp:revision>
  <cp:lastPrinted>2017-06-06T14:07:14Z</cp:lastPrinted>
  <dcterms:created xsi:type="dcterms:W3CDTF">2017-06-27T19:04:38Z</dcterms:created>
  <dcterms:modified xsi:type="dcterms:W3CDTF">2019-03-19T07:54:57Z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