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1" r:id="rId7"/>
    <p:sldId id="289" r:id="rId8"/>
    <p:sldId id="271" r:id="rId9"/>
    <p:sldId id="283" r:id="rId10"/>
    <p:sldId id="285" r:id="rId11"/>
    <p:sldId id="286" r:id="rId12"/>
    <p:sldId id="287" r:id="rId13"/>
    <p:sldId id="257" r:id="rId14"/>
    <p:sldId id="28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07/03/2019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07/03/2019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73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8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0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8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1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Funds transfer Message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Fields – Custom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814" y="2858535"/>
            <a:ext cx="7324587" cy="3223490"/>
          </a:xfrm>
        </p:spPr>
        <p:txBody>
          <a:bodyPr/>
          <a:lstStyle/>
          <a:p>
            <a:pPr marL="411163" indent="-411163"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System</a:t>
            </a:r>
            <a:r>
              <a:rPr lang="en-US" dirty="0"/>
              <a:t>: System-wide </a:t>
            </a:r>
            <a:r>
              <a:rPr lang="en-US" dirty="0" smtClean="0"/>
              <a:t>user-defined </a:t>
            </a:r>
            <a:r>
              <a:rPr lang="en-US" dirty="0"/>
              <a:t>fields section encapsulated in a System element</a:t>
            </a:r>
            <a:r>
              <a:rPr lang="en-US" dirty="0" smtClean="0"/>
              <a:t>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Office</a:t>
            </a:r>
            <a:r>
              <a:rPr lang="en-US" dirty="0"/>
              <a:t>: Financial institution user-defined fields section encapsulated in an Office element </a:t>
            </a:r>
          </a:p>
          <a:p>
            <a:pPr>
              <a:spcBef>
                <a:spcPts val="1500"/>
              </a:spcBef>
              <a:buSzPct val="150000"/>
            </a:pPr>
            <a:r>
              <a:rPr lang="en-US" sz="1200" i="1" u="sng" dirty="0" smtClean="0"/>
              <a:t>Note</a:t>
            </a:r>
            <a:r>
              <a:rPr lang="en-US" sz="1200" i="1" u="sng" dirty="0"/>
              <a:t>:</a:t>
            </a:r>
            <a:r>
              <a:rPr lang="en-US" sz="1200" i="1" dirty="0"/>
              <a:t> The Financial Institution’s code value must be provided in </a:t>
            </a:r>
            <a:r>
              <a:rPr lang="en-US" sz="1200" i="1" dirty="0" smtClean="0"/>
              <a:t>the parent </a:t>
            </a:r>
            <a:r>
              <a:rPr lang="en-US" sz="1200" i="1" dirty="0"/>
              <a:t>Office code </a:t>
            </a:r>
            <a:r>
              <a:rPr lang="en-US" sz="1200" i="1" dirty="0" smtClean="0"/>
              <a:t>attribute</a:t>
            </a:r>
            <a:r>
              <a:rPr lang="en-US" sz="1200" i="1" dirty="0"/>
              <a:t>. </a:t>
            </a:r>
            <a:endParaRPr lang="en-US" sz="1200" i="1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Customer </a:t>
            </a:r>
            <a:r>
              <a:rPr lang="en-US" dirty="0"/>
              <a:t>: Financial institution clients’ user-defined fields section encapsulated in a Customer element </a:t>
            </a:r>
            <a:endParaRPr lang="en-US" dirty="0" smtClean="0"/>
          </a:p>
          <a:p>
            <a:r>
              <a:rPr lang="en-US" sz="1200" i="1" u="sng" dirty="0" smtClean="0"/>
              <a:t>Note</a:t>
            </a:r>
            <a:r>
              <a:rPr lang="en-US" sz="1200" i="1" u="sng" dirty="0"/>
              <a:t>: </a:t>
            </a:r>
            <a:r>
              <a:rPr lang="en-US" sz="1200" i="1" dirty="0"/>
              <a:t>The transaction's proprietary ID value element must be provided in the </a:t>
            </a:r>
            <a:r>
              <a:rPr lang="en-US" sz="1200" i="1" dirty="0" smtClean="0"/>
              <a:t>parent Customer </a:t>
            </a:r>
            <a:r>
              <a:rPr lang="en-US" sz="1200" i="1" dirty="0"/>
              <a:t>code attribute.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7988-A32B-4128-87EA-4FEFFAC9F546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72149"/>
            <a:ext cx="6663604" cy="2970044"/>
          </a:xfrm>
          <a:prstGeom prst="rect">
            <a:avLst/>
          </a:prstGeom>
          <a:ln w="76200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FndtMsg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http://fundtech.com/SCL/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CommonTypes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 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urn:iso:std:iso:20022:tech:xsd:pacs.008.001.02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Extn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UserDefinedFields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PMT_CAT&gt;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Urgent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&lt;/PMT_CAT&gt;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 code="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D-36789242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REF_NUM&gt;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AB-1223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&lt;/REF_NUM&gt;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UserDefinedFields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Extn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FndtMsg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12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attribute fields</a:t>
            </a:r>
            <a:endParaRPr lang="he-I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727873"/>
              </p:ext>
            </p:extLst>
          </p:nvPr>
        </p:nvGraphicFramePr>
        <p:xfrm>
          <a:off x="624621" y="1001399"/>
          <a:ext cx="9991127" cy="5405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6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Explanation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Meaning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Prefix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Place holder in the tree view that hold the relevant associated information. </a:t>
                      </a:r>
                    </a:p>
                    <a:p>
                      <a:pPr algn="l" rtl="0"/>
                      <a:r>
                        <a:rPr lang="en-US" sz="1200" i="1" dirty="0" smtClean="0"/>
                        <a:t>E</a:t>
                      </a:r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xample</a:t>
                      </a:r>
                      <a:r>
                        <a:rPr lang="en-US" sz="1200" i="1" dirty="0" smtClean="0"/>
                        <a:t>: T_PARTIES holds all of the transaction parties</a:t>
                      </a:r>
                      <a:endParaRPr lang="he-I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Tree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T_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 information that is stored in an XML structure in the XML_MSG 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XML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X_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of the originally received XML transaction () information that is stored in an XML structure in ORIG_XML_MSG 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Original XML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OX_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Prefix used if there is more than one way to receive specific data. </a:t>
                      </a:r>
                    </a:p>
                    <a:p>
                      <a:pPr algn="l" rtl="0"/>
                      <a:r>
                        <a:rPr lang="en-US" sz="1200" i="1" dirty="0" smtClean="0"/>
                        <a:t>Example: OX_CDTR_AGT_BIC_1OR or OX_CDTR_AGT_BIC_2AND. GPP copies the data into OC_CDTR_AGT_BIC to facilitate determining whether creditor agent BIC was provided or not. Relevant only for originally received attributes.</a:t>
                      </a:r>
                      <a:endParaRPr lang="he-IL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Original Copy of XML field 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OC_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GPP extension field for transaction data that cannot be placed in the ISO standard format. </a:t>
                      </a:r>
                      <a:r>
                        <a:rPr lang="en-US" sz="1200" i="1" dirty="0" smtClean="0"/>
                        <a:t>Examples of commonly used attributes: P_MID, P_OFFICE. </a:t>
                      </a:r>
                      <a:endParaRPr lang="he-IL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Process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P_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Derived attribute that are taken from the static data profile that is associated with transaction details. </a:t>
                      </a:r>
                      <a:r>
                        <a:rPr lang="en-US" sz="1200" i="1" dirty="0" smtClean="0"/>
                        <a:t>Examples: F_CDT_MOP_NM is the credit MOP name derived from the credit MOP value. F_MOP_NM is associated with the debit MOP.</a:t>
                      </a:r>
                      <a:r>
                        <a:rPr lang="en-US" sz="1200" dirty="0" smtClean="0"/>
                        <a:t> 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GPP derived transaction attribute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F_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Derived attributes that are calculated ‘on the fly’ while the GPP service is calculating the information. Derived fields cannot be used as a condition in business rules as the</a:t>
                      </a:r>
                      <a:r>
                        <a:rPr lang="en-US" sz="1200" baseline="0" dirty="0" smtClean="0"/>
                        <a:t>y are not stored</a:t>
                      </a:r>
                      <a:r>
                        <a:rPr lang="en-US" sz="1200" dirty="0" smtClean="0"/>
                        <a:t>.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Derived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User monitors that track the user action over the user interface, such as, forcing a transaction out of the insufficient funds queue (filed P_USER_STATE_MONITOR 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MU_ prefix )</a:t>
                      </a:r>
                    </a:p>
                    <a:p>
                      <a:pPr algn="l" rtl="0"/>
                      <a:r>
                        <a:rPr lang="en-US" sz="1200" dirty="0" smtClean="0"/>
                        <a:t>Workflow monitors – internal monitors in the code that track the transaction processing flow (P_SERVICE_STATE_MONITOR 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MF_ prefix )</a:t>
                      </a:r>
                    </a:p>
                    <a:p>
                      <a:pPr algn="l" rtl="0"/>
                      <a:r>
                        <a:rPr lang="en-US" sz="1200" dirty="0" smtClean="0"/>
                        <a:t>Interface monitors that monitor interface interactions (P_INTERFACE_STATE_MONITOR  with MI_ prefix )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Monitor User </a:t>
                      </a:r>
                    </a:p>
                    <a:p>
                      <a:pPr algn="l" rtl="0"/>
                      <a:r>
                        <a:rPr lang="en-US" sz="1600" dirty="0" smtClean="0"/>
                        <a:t>Monitor Flow (service) </a:t>
                      </a:r>
                    </a:p>
                    <a:p>
                      <a:pPr algn="l" rtl="0"/>
                      <a:r>
                        <a:rPr lang="en-US" sz="1600" dirty="0" smtClean="0"/>
                        <a:t>Monitor Interface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MU </a:t>
                      </a:r>
                    </a:p>
                    <a:p>
                      <a:pPr algn="l" rtl="0"/>
                      <a:r>
                        <a:rPr lang="en-US" b="1" dirty="0" smtClean="0"/>
                        <a:t>MF </a:t>
                      </a:r>
                    </a:p>
                    <a:p>
                      <a:pPr algn="l" rtl="0"/>
                      <a:r>
                        <a:rPr lang="en-US" b="1" dirty="0" smtClean="0"/>
                        <a:t>MI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3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 Perman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Structure Types</a:t>
            </a:r>
            <a:endParaRPr lang="en-US" dirty="0"/>
          </a:p>
          <a:p>
            <a:pPr lvl="0"/>
            <a:r>
              <a:rPr lang="en-US" dirty="0" smtClean="0"/>
              <a:t>Logical Fields</a:t>
            </a:r>
            <a:endParaRPr lang="en-US" dirty="0"/>
          </a:p>
          <a:p>
            <a:pPr lvl="0"/>
            <a:r>
              <a:rPr lang="en-US" dirty="0" smtClean="0"/>
              <a:t>Payment Data Object (aka PDO)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07 March 2019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/>
              <a:t>Standard interfaces were defined based on the </a:t>
            </a:r>
            <a:r>
              <a:rPr lang="en-US" dirty="0" err="1" smtClean="0"/>
              <a:t>Fndt</a:t>
            </a:r>
            <a:r>
              <a:rPr lang="en-US" dirty="0" smtClean="0"/>
              <a:t> </a:t>
            </a:r>
            <a:r>
              <a:rPr lang="en-US" dirty="0"/>
              <a:t>Message structure to streamline the process of integrating GPP with various existing systems in a bank or financial institution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 err="1"/>
              <a:t>Fndt</a:t>
            </a:r>
            <a:r>
              <a:rPr lang="en-US" dirty="0"/>
              <a:t> Message Format </a:t>
            </a:r>
            <a:r>
              <a:rPr lang="en-GB" dirty="0" smtClean="0"/>
              <a:t>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Payment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Initiation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57408" y="3158043"/>
            <a:ext cx="433790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Compliance </a:t>
            </a:r>
            <a:endParaRPr lang="he-IL" dirty="0" err="1"/>
          </a:p>
        </p:txBody>
      </p:sp>
      <p:cxnSp>
        <p:nvCxnSpPr>
          <p:cNvPr id="18" name="Straight Arrow Connector 17"/>
          <p:cNvCxnSpPr>
            <a:stCxn id="13" idx="2"/>
          </p:cNvCxnSpPr>
          <p:nvPr/>
        </p:nvCxnSpPr>
        <p:spPr>
          <a:xfrm flipH="1">
            <a:off x="5524347" y="2837467"/>
            <a:ext cx="2" cy="32057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Debit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Credit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9366" y="1139596"/>
            <a:ext cx="4337902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Account Lookup</a:t>
            </a:r>
            <a:endParaRPr lang="he-IL" dirty="0" err="1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H="1" flipV="1">
            <a:off x="1030929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00824" y="3666300"/>
            <a:ext cx="1194484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FX Engine</a:t>
            </a:r>
            <a:endParaRPr lang="he-IL" dirty="0" err="1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68405" y="3977384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28366" y="3477672"/>
            <a:ext cx="0" cy="830440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32120" y="245598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4337900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execution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Balance Inquiry</a:t>
            </a:r>
            <a:endParaRPr lang="he-IL" dirty="0" err="1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Accounting System</a:t>
            </a:r>
            <a:endParaRPr lang="he-IL" dirty="0" err="1"/>
          </a:p>
        </p:txBody>
      </p:sp>
      <p:cxnSp>
        <p:nvCxnSpPr>
          <p:cNvPr id="68" name="Straight Arrow Connector 67"/>
          <p:cNvCxnSpPr>
            <a:endCxn id="67" idx="0"/>
          </p:cNvCxnSpPr>
          <p:nvPr/>
        </p:nvCxnSpPr>
        <p:spPr>
          <a:xfrm flipH="1">
            <a:off x="3128369" y="5127453"/>
            <a:ext cx="1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</p:cNvCxnSpPr>
          <p:nvPr/>
        </p:nvCxnSpPr>
        <p:spPr>
          <a:xfrm flipH="1" flipV="1">
            <a:off x="7913312" y="141402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49366" y="5702488"/>
            <a:ext cx="1941922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Advising System</a:t>
            </a:r>
            <a:endParaRPr lang="he-IL" dirty="0" err="1"/>
          </a:p>
        </p:txBody>
      </p:sp>
      <p:cxnSp>
        <p:nvCxnSpPr>
          <p:cNvPr id="40" name="Straight Arrow Connector 39"/>
          <p:cNvCxnSpPr>
            <a:stCxn id="39" idx="3"/>
            <a:endCxn id="4" idx="1"/>
          </p:cNvCxnSpPr>
          <p:nvPr/>
        </p:nvCxnSpPr>
        <p:spPr>
          <a:xfrm flipV="1">
            <a:off x="8891288" y="5849138"/>
            <a:ext cx="454059" cy="8892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45347" y="5498061"/>
            <a:ext cx="1941921" cy="702153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Available at every complete or intermediate status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0824" y="1155146"/>
            <a:ext cx="1194484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Fraud</a:t>
            </a:r>
            <a:endParaRPr lang="he-IL" dirty="0" err="1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29839" y="1441641"/>
            <a:ext cx="7017" cy="58446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8833" y="3656995"/>
            <a:ext cx="1451454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Addressing Inquiry</a:t>
            </a:r>
            <a:endParaRPr lang="he-IL" dirty="0" err="1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45919" y="3957740"/>
            <a:ext cx="0" cy="33072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2119" y="1998482"/>
            <a:ext cx="1271229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Feeder</a:t>
            </a:r>
            <a:endParaRPr lang="he-IL" dirty="0" err="1"/>
          </a:p>
        </p:txBody>
      </p:sp>
      <p:cxnSp>
        <p:nvCxnSpPr>
          <p:cNvPr id="10" name="Elbow Connector 9"/>
          <p:cNvCxnSpPr>
            <a:stCxn id="47" idx="3"/>
            <a:endCxn id="9" idx="1"/>
          </p:cNvCxnSpPr>
          <p:nvPr/>
        </p:nvCxnSpPr>
        <p:spPr>
          <a:xfrm flipV="1">
            <a:off x="1703349" y="2417975"/>
            <a:ext cx="454059" cy="575333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3"/>
            <a:endCxn id="9" idx="1"/>
          </p:cNvCxnSpPr>
          <p:nvPr/>
        </p:nvCxnSpPr>
        <p:spPr>
          <a:xfrm>
            <a:off x="1703348" y="2154024"/>
            <a:ext cx="454060" cy="263951"/>
          </a:xfrm>
          <a:prstGeom prst="bentConnector3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32119" y="1392876"/>
            <a:ext cx="1822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200" dirty="0"/>
              <a:t>from </a:t>
            </a:r>
            <a:r>
              <a:rPr lang="en-US" sz="1200" dirty="0" smtClean="0"/>
              <a:t>ISO, </a:t>
            </a:r>
            <a:r>
              <a:rPr lang="en-US" sz="1200" dirty="0"/>
              <a:t>SWIFT, </a:t>
            </a:r>
            <a:r>
              <a:rPr lang="en-US" sz="1200" dirty="0" smtClean="0"/>
              <a:t>proprietary 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326341" y="3640446"/>
            <a:ext cx="1822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200" dirty="0" smtClean="0"/>
              <a:t>to ISO, </a:t>
            </a:r>
            <a:r>
              <a:rPr lang="en-US" sz="1200" dirty="0"/>
              <a:t>SWIFT, </a:t>
            </a:r>
            <a:r>
              <a:rPr lang="en-US" sz="1200" dirty="0" smtClean="0"/>
              <a:t>proprietary 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978731" y="3186439"/>
            <a:ext cx="4308535" cy="781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wrap="square" lIns="0" tIns="0" rIns="0" bIns="0" rtlCol="1">
            <a:noAutofit/>
          </a:bodyPr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Each Interface can use  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200" dirty="0"/>
              <a:t>in </a:t>
            </a:r>
            <a:r>
              <a:rPr lang="en-US" sz="1200" b="1" dirty="0"/>
              <a:t>FULL</a:t>
            </a:r>
            <a:r>
              <a:rPr lang="en-US" sz="1200" dirty="0"/>
              <a:t> or </a:t>
            </a:r>
            <a:r>
              <a:rPr lang="en-US" sz="1200" b="1" dirty="0"/>
              <a:t>Subset</a:t>
            </a:r>
            <a:r>
              <a:rPr lang="en-US" sz="1200" dirty="0"/>
              <a:t> format</a:t>
            </a:r>
            <a:endParaRPr lang="he-IL" sz="1200" dirty="0" err="1"/>
          </a:p>
        </p:txBody>
      </p:sp>
    </p:spTree>
    <p:extLst>
      <p:ext uri="{BB962C8B-B14F-4D97-AF65-F5344CB8AC3E}">
        <p14:creationId xmlns:p14="http://schemas.microsoft.com/office/powerpoint/2010/main" val="28505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FndtMsg</a:t>
            </a:r>
            <a:r>
              <a:rPr lang="en-US" dirty="0" smtClean="0"/>
              <a:t> XML Sections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4789003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FndtMsg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/>
              <a:t>  </a:t>
            </a:r>
            <a:r>
              <a:rPr lang="en-US" dirty="0" smtClean="0"/>
              <a:t>general </a:t>
            </a:r>
            <a:r>
              <a:rPr lang="en-US" dirty="0"/>
              <a:t>identifying attributes </a:t>
            </a:r>
            <a:endParaRPr lang="en-US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transaction </a:t>
            </a:r>
            <a:r>
              <a:rPr lang="en-US" dirty="0"/>
              <a:t>message and </a:t>
            </a:r>
            <a:r>
              <a:rPr lang="en-US" dirty="0" smtClean="0"/>
              <a:t>extension	</a:t>
            </a:r>
            <a:endParaRPr lang="en-US" sz="1600" i="1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Pmnt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payment </a:t>
            </a:r>
            <a:r>
              <a:rPr lang="en-US" dirty="0"/>
              <a:t>quotes the transaction </a:t>
            </a:r>
            <a:r>
              <a:rPr lang="en-US" dirty="0" smtClean="0"/>
              <a:t>(</a:t>
            </a:r>
            <a:r>
              <a:rPr lang="en-US" dirty="0"/>
              <a:t>ISO based </a:t>
            </a:r>
            <a:r>
              <a:rPr lang="en-US" b="1" dirty="0"/>
              <a:t>pain</a:t>
            </a:r>
            <a:r>
              <a:rPr lang="en-US" dirty="0"/>
              <a:t>, </a:t>
            </a:r>
            <a:r>
              <a:rPr lang="en-US" b="1" dirty="0" err="1"/>
              <a:t>pacs</a:t>
            </a:r>
            <a:r>
              <a:rPr lang="en-US" dirty="0"/>
              <a:t> or SWIFT within the GPP proprietary XML structure</a:t>
            </a:r>
            <a:r>
              <a:rPr lang="en-US" dirty="0" smtClean="0"/>
              <a:t>) </a:t>
            </a:r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Extn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GPP proprietary transaction </a:t>
            </a:r>
            <a:r>
              <a:rPr lang="en-US" dirty="0" smtClean="0"/>
              <a:t>attributes</a:t>
            </a:r>
          </a:p>
          <a:p>
            <a:pPr marL="1782763" lvl="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MsgFees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MsgNotes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MsgRates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, etc.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OrigMsg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original </a:t>
            </a:r>
            <a:r>
              <a:rPr lang="en-US" dirty="0"/>
              <a:t>message </a:t>
            </a:r>
            <a:r>
              <a:rPr lang="en-US" dirty="0" smtClean="0"/>
              <a:t>(ISO based </a:t>
            </a:r>
            <a:r>
              <a:rPr lang="en-US" b="1" dirty="0" smtClean="0"/>
              <a:t>pain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err="1"/>
              <a:t>pacs</a:t>
            </a:r>
            <a:r>
              <a:rPr lang="en-US" dirty="0"/>
              <a:t> or </a:t>
            </a:r>
            <a:r>
              <a:rPr lang="en-US" dirty="0" smtClean="0"/>
              <a:t>SWIFT </a:t>
            </a:r>
            <a:r>
              <a:rPr lang="en-US" dirty="0"/>
              <a:t>within the GPP proprietary XML </a:t>
            </a:r>
            <a:r>
              <a:rPr lang="en-US" dirty="0" smtClean="0"/>
              <a:t>structure)</a:t>
            </a: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ResponseDetails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applicable </a:t>
            </a:r>
            <a:r>
              <a:rPr lang="en-US" dirty="0"/>
              <a:t>for Interface </a:t>
            </a:r>
            <a:r>
              <a:rPr lang="en-US" dirty="0" smtClean="0"/>
              <a:t>Responses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sz="1600" i="1" u="sng" dirty="0" smtClean="0"/>
              <a:t>Note</a:t>
            </a:r>
            <a:r>
              <a:rPr lang="en-US" sz="1600" i="1" dirty="0" smtClean="0"/>
              <a:t>: </a:t>
            </a:r>
            <a:r>
              <a:rPr lang="en-US" sz="1600" dirty="0"/>
              <a:t>The Inclusion and exclusion of specific tags and/or sub-tees of the full </a:t>
            </a:r>
            <a:r>
              <a:rPr lang="en-US" sz="1600" dirty="0" smtClean="0"/>
              <a:t>FNDT </a:t>
            </a:r>
            <a:r>
              <a:rPr lang="en-US" sz="1600" dirty="0"/>
              <a:t>Message per such specific usage is done using system configuration in the XML_FORMAT_TYPE_RELATIONS table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Msg</a:t>
            </a:r>
            <a:r>
              <a:rPr lang="en-US" dirty="0" smtClean="0">
                <a:solidFill>
                  <a:schemeClr val="accent2"/>
                </a:solidFill>
              </a:rPr>
              <a:t> Batch</a:t>
            </a:r>
            <a:r>
              <a:rPr lang="en-US" dirty="0" smtClean="0"/>
              <a:t> XML sections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720529"/>
            <a:ext cx="8435271" cy="379642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FndtHeader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includes </a:t>
            </a:r>
            <a:r>
              <a:rPr lang="en-US" dirty="0">
                <a:solidFill>
                  <a:schemeClr val="tx2"/>
                </a:solidFill>
              </a:rPr>
              <a:t>context information and credentials 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BatchHeader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 contains </a:t>
            </a:r>
            <a:r>
              <a:rPr lang="en-US" dirty="0"/>
              <a:t>the </a:t>
            </a:r>
            <a:r>
              <a:rPr lang="en-US" dirty="0" smtClean="0"/>
              <a:t>pain message 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GrpHdr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element </a:t>
            </a:r>
            <a:endParaRPr lang="en-US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PmntTxInfo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transaction information </a:t>
            </a:r>
            <a:r>
              <a:rPr lang="en-US" dirty="0"/>
              <a:t>that can include one debit (in the header) with multiple credit transfers that logically correspond to the </a:t>
            </a:r>
            <a:r>
              <a:rPr lang="en-US" sz="1600" dirty="0">
                <a:solidFill>
                  <a:schemeClr val="accent2"/>
                </a:solidFill>
              </a:rPr>
              <a:t>/Document/</a:t>
            </a:r>
            <a:r>
              <a:rPr lang="en-US" sz="1600" dirty="0" err="1">
                <a:solidFill>
                  <a:schemeClr val="accent2"/>
                </a:solidFill>
              </a:rPr>
              <a:t>CstmrCdtTrfInitn</a:t>
            </a:r>
            <a:r>
              <a:rPr lang="en-US" sz="1600" dirty="0">
                <a:solidFill>
                  <a:schemeClr val="accent2"/>
                </a:solidFill>
              </a:rPr>
              <a:t>/</a:t>
            </a:r>
            <a:r>
              <a:rPr lang="en-US" sz="1600" dirty="0" err="1">
                <a:solidFill>
                  <a:schemeClr val="accent2"/>
                </a:solidFill>
              </a:rPr>
              <a:t>PmtInf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	</a:t>
            </a:r>
            <a:r>
              <a:rPr lang="en-US" sz="1600" i="1" u="sng" dirty="0" smtClean="0"/>
              <a:t>Note</a:t>
            </a:r>
            <a:r>
              <a:rPr lang="en-US" sz="1600" i="1" dirty="0"/>
              <a:t>: </a:t>
            </a:r>
            <a:r>
              <a:rPr lang="en-US" sz="1600" dirty="0"/>
              <a:t>This section can be repeated multiple times.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PmntHeader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one </a:t>
            </a:r>
            <a:r>
              <a:rPr lang="en-US" dirty="0"/>
              <a:t>debit wrapper that contains a </a:t>
            </a:r>
            <a:r>
              <a:rPr lang="en-US" sz="1600" dirty="0">
                <a:solidFill>
                  <a:schemeClr val="accent2"/>
                </a:solidFill>
              </a:rPr>
              <a:t>/Document/</a:t>
            </a:r>
            <a:r>
              <a:rPr lang="en-US" sz="1600" dirty="0" err="1">
                <a:solidFill>
                  <a:schemeClr val="accent2"/>
                </a:solidFill>
              </a:rPr>
              <a:t>CstmrCdtTrfInitn</a:t>
            </a:r>
            <a:r>
              <a:rPr lang="en-US" sz="1600" dirty="0">
                <a:solidFill>
                  <a:schemeClr val="accent2"/>
                </a:solidFill>
              </a:rPr>
              <a:t>/</a:t>
            </a:r>
            <a:r>
              <a:rPr lang="en-US" sz="1600" dirty="0" err="1">
                <a:solidFill>
                  <a:schemeClr val="accent2"/>
                </a:solidFill>
              </a:rPr>
              <a:t>PmtInf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element, </a:t>
            </a:r>
            <a:r>
              <a:rPr lang="en-US" dirty="0"/>
              <a:t>but excludes the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CdtTrfTxInf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elements 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TxInf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multiple </a:t>
            </a:r>
            <a:r>
              <a:rPr lang="en-US" dirty="0"/>
              <a:t>credits section that contains a list of </a:t>
            </a:r>
            <a:r>
              <a:rPr lang="en-US" dirty="0" err="1"/>
              <a:t>FndtMsg</a:t>
            </a:r>
            <a:r>
              <a:rPr lang="en-US" dirty="0"/>
              <a:t> elements, one for each credit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CdtTrfTxInf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element.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37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</a:t>
            </a:r>
            <a:r>
              <a:rPr lang="en-US" dirty="0" smtClean="0">
                <a:solidFill>
                  <a:schemeClr val="accent2"/>
                </a:solidFill>
              </a:rPr>
              <a:t> Message </a:t>
            </a:r>
            <a:r>
              <a:rPr lang="en-US" dirty="0" smtClean="0"/>
              <a:t> - examples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844867"/>
              </p:ext>
            </p:extLst>
          </p:nvPr>
        </p:nvGraphicFramePr>
        <p:xfrm>
          <a:off x="8262595" y="453210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62595" y="453210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9274" y="2224726"/>
            <a:ext cx="3469064" cy="4996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889" y="4594854"/>
            <a:ext cx="5244665" cy="34057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GB" dirty="0">
                <a:solidFill>
                  <a:srgbClr val="58585B"/>
                </a:solidFill>
                <a:cs typeface="Verdana"/>
              </a:rPr>
              <a:t>Full </a:t>
            </a:r>
            <a:r>
              <a:rPr lang="en-GB" dirty="0" smtClean="0">
                <a:solidFill>
                  <a:srgbClr val="58585B"/>
                </a:solidFill>
                <a:cs typeface="Verdana"/>
              </a:rPr>
              <a:t>Funds Transfer Message with batch tags</a:t>
            </a:r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888" y="2185283"/>
            <a:ext cx="5244665" cy="34057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GB" dirty="0" smtClean="0">
                <a:solidFill>
                  <a:srgbClr val="58585B"/>
                </a:solidFill>
                <a:cs typeface="Verdana"/>
              </a:rPr>
              <a:t>Funds Transfer Message with </a:t>
            </a:r>
            <a:r>
              <a:rPr lang="en-GB" b="1" dirty="0" smtClean="0">
                <a:solidFill>
                  <a:srgbClr val="58585B"/>
                </a:solidFill>
                <a:cs typeface="Verdana"/>
              </a:rPr>
              <a:t>pain.001</a:t>
            </a:r>
            <a:r>
              <a:rPr lang="en-GB" dirty="0" smtClean="0">
                <a:solidFill>
                  <a:srgbClr val="58585B"/>
                </a:solidFill>
                <a:cs typeface="Verdana"/>
              </a:rPr>
              <a:t> as 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888" y="3390068"/>
            <a:ext cx="5244665" cy="34057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GB" dirty="0" smtClean="0">
                <a:solidFill>
                  <a:srgbClr val="58585B"/>
                </a:solidFill>
                <a:cs typeface="Verdana"/>
              </a:rPr>
              <a:t>Funds Transfer Message with </a:t>
            </a:r>
            <a:r>
              <a:rPr lang="en-GB" b="1" dirty="0" smtClean="0">
                <a:solidFill>
                  <a:srgbClr val="58585B"/>
                </a:solidFill>
                <a:cs typeface="Verdana"/>
              </a:rPr>
              <a:t>SWIFT</a:t>
            </a:r>
            <a:r>
              <a:rPr lang="en-GB" dirty="0" smtClean="0">
                <a:solidFill>
                  <a:srgbClr val="58585B"/>
                </a:solidFill>
                <a:cs typeface="Verdana"/>
              </a:rPr>
              <a:t> as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rgbClr val="58585B"/>
              </a:solidFill>
              <a:cs typeface="Verdana"/>
            </a:endParaRPr>
          </a:p>
          <a:p>
            <a:endParaRPr lang="he-IL" dirty="0" err="1" smtClean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6532"/>
              </p:ext>
            </p:extLst>
          </p:nvPr>
        </p:nvGraphicFramePr>
        <p:xfrm>
          <a:off x="8262595" y="210564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62595" y="210564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93677"/>
              </p:ext>
            </p:extLst>
          </p:nvPr>
        </p:nvGraphicFramePr>
        <p:xfrm>
          <a:off x="8262595" y="33188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62595" y="33188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Msg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- header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19" y="2435417"/>
            <a:ext cx="5534025" cy="2076450"/>
          </a:xfrm>
          <a:prstGeom prst="rect">
            <a:avLst/>
          </a:prstGeom>
          <a:ln w="76200">
            <a:solidFill>
              <a:schemeClr val="accent2"/>
            </a:solidFill>
            <a:prstDash val="solid"/>
          </a:ln>
        </p:spPr>
      </p:pic>
      <p:sp>
        <p:nvSpPr>
          <p:cNvPr id="9" name="TextBox 8"/>
          <p:cNvSpPr txBox="1"/>
          <p:nvPr/>
        </p:nvSpPr>
        <p:spPr>
          <a:xfrm>
            <a:off x="6379919" y="1555979"/>
            <a:ext cx="5534025" cy="5729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 smtClean="0">
                <a:solidFill>
                  <a:schemeClr val="accent1"/>
                </a:solidFill>
                <a:latin typeface="Courier" pitchFamily="49" charset="0"/>
              </a:rPr>
              <a:t>contextName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 smtClean="0"/>
              <a:t> </a:t>
            </a:r>
            <a:r>
              <a:rPr lang="en-US" sz="1200" i="1" dirty="0" smtClean="0"/>
              <a:t>optional</a:t>
            </a:r>
            <a:r>
              <a:rPr lang="en-US" sz="1200" dirty="0" smtClean="0"/>
              <a:t>  - adds </a:t>
            </a:r>
            <a:r>
              <a:rPr lang="en-US" sz="1200" dirty="0"/>
              <a:t>information regarding the specific </a:t>
            </a:r>
            <a:r>
              <a:rPr lang="en-US" sz="1200" dirty="0" smtClean="0"/>
              <a:t>usage. </a:t>
            </a:r>
            <a:r>
              <a:rPr lang="en-US" sz="1200" i="1" dirty="0" smtClean="0"/>
              <a:t>Example: </a:t>
            </a:r>
            <a:r>
              <a:rPr lang="en-US" sz="1200" u="sng" dirty="0"/>
              <a:t>Balance </a:t>
            </a:r>
            <a:r>
              <a:rPr lang="en-US" sz="1200" u="sng" dirty="0" smtClean="0"/>
              <a:t>Inquiry</a:t>
            </a:r>
            <a:r>
              <a:rPr lang="en-US" sz="1200" dirty="0" smtClean="0"/>
              <a:t> is set for </a:t>
            </a:r>
            <a:r>
              <a:rPr lang="en-US" sz="1200" b="1" dirty="0" err="1"/>
              <a:t>Fndt</a:t>
            </a:r>
            <a:r>
              <a:rPr lang="en-US" sz="1200" b="1" dirty="0"/>
              <a:t> Message</a:t>
            </a:r>
            <a:r>
              <a:rPr lang="en-US" sz="1200" dirty="0"/>
              <a:t> </a:t>
            </a:r>
            <a:r>
              <a:rPr lang="en-US" sz="1200" dirty="0" smtClean="0"/>
              <a:t>send in request to Balance Inquiry interface.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123" y="1555979"/>
            <a:ext cx="5487683" cy="5729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" pitchFamily="49" charset="0"/>
              </a:rPr>
              <a:t>contextLocalName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200" i="1" dirty="0"/>
              <a:t>optional</a:t>
            </a:r>
            <a:r>
              <a:rPr lang="en-US" sz="1200" dirty="0"/>
              <a:t>  - adds </a:t>
            </a:r>
            <a:r>
              <a:rPr lang="en-US" sz="1200" dirty="0" smtClean="0"/>
              <a:t>regarding </a:t>
            </a:r>
            <a:r>
              <a:rPr lang="en-US" sz="1200" dirty="0"/>
              <a:t>the specific usage, but using the financial institution system terminology naming, in case such a local name exists and is required for the identification on the financial institution side 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123" y="2463657"/>
            <a:ext cx="4849141" cy="22520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&lt;credentials&gt; </a:t>
            </a:r>
            <a:r>
              <a:rPr lang="en-US" sz="1200" dirty="0"/>
              <a:t>User ID </a:t>
            </a:r>
            <a:r>
              <a:rPr lang="en-US" sz="1200" dirty="0" smtClean="0"/>
              <a:t>and Role </a:t>
            </a:r>
            <a:r>
              <a:rPr lang="en-US" sz="1200" dirty="0"/>
              <a:t>its GPP credentials when </a:t>
            </a:r>
            <a:r>
              <a:rPr lang="en-US" sz="1200" dirty="0" smtClean="0"/>
              <a:t>required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123" y="2961485"/>
            <a:ext cx="5174547" cy="409932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&lt;D_SKIP_PERSIST_ON_ERROR&gt;</a:t>
            </a:r>
            <a:r>
              <a:rPr lang="en-US" sz="1200" dirty="0" smtClean="0"/>
              <a:t>indication </a:t>
            </a:r>
            <a:r>
              <a:rPr lang="en-US" sz="1200" dirty="0"/>
              <a:t>whether to store the transaction details where an error or errors were found.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123" y="3660492"/>
            <a:ext cx="5296083" cy="430121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&lt;Workflow&gt; </a:t>
            </a:r>
            <a:r>
              <a:rPr lang="en-US" sz="1200" dirty="0" smtClean="0"/>
              <a:t>defined </a:t>
            </a:r>
            <a:r>
              <a:rPr lang="en-US" sz="1200" dirty="0"/>
              <a:t>for mass processing. The valid values are Template, File or Swift 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123" y="4442301"/>
            <a:ext cx="5539152" cy="5729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&lt;P_MID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200" dirty="0"/>
              <a:t>is a MID of the related message for which this request/response was invoked. Can be added to header to uniquely identify the transaction related to the request/response. Can be used for matching between request and response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5124" y="5271740"/>
            <a:ext cx="4849140" cy="47558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 smtClean="0">
                <a:solidFill>
                  <a:schemeClr val="accent1"/>
                </a:solidFill>
                <a:latin typeface="Courier" pitchFamily="49" charset="0"/>
              </a:rPr>
              <a:t>deliveryTimestamp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 smtClean="0"/>
              <a:t> </a:t>
            </a:r>
            <a:r>
              <a:rPr lang="en-US" sz="1200" dirty="0"/>
              <a:t>The Timestamp when the request/response was created 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123" y="5860228"/>
            <a:ext cx="5438225" cy="25328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&lt;P_INIT_SRC_ID&gt;</a:t>
            </a:r>
            <a:r>
              <a:rPr lang="en-US" sz="1200" dirty="0" smtClean="0"/>
              <a:t> is a </a:t>
            </a:r>
            <a:r>
              <a:rPr lang="en-US" sz="1200" dirty="0"/>
              <a:t>ID of the source system initiating the request/response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9919" y="4781572"/>
            <a:ext cx="5534025" cy="16118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 smtClean="0">
                <a:solidFill>
                  <a:schemeClr val="accent1"/>
                </a:solidFill>
                <a:latin typeface="Courier" pitchFamily="49" charset="0"/>
              </a:rPr>
              <a:t>EventID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 smtClean="0"/>
              <a:t> is a unique </a:t>
            </a:r>
            <a:r>
              <a:rPr lang="en-US" sz="1200" dirty="0"/>
              <a:t>16 character event ID generated for each </a:t>
            </a:r>
            <a:r>
              <a:rPr lang="en-US" sz="1200" dirty="0" smtClean="0"/>
              <a:t>interface </a:t>
            </a:r>
            <a:r>
              <a:rPr lang="en-US" sz="1200" dirty="0"/>
              <a:t>request This ID is used to identify a resent request </a:t>
            </a:r>
            <a:r>
              <a:rPr lang="en-US" sz="1200" dirty="0" smtClean="0"/>
              <a:t>(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" pitchFamily="49" charset="0"/>
              </a:rPr>
              <a:t>EventID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as in the original request), from a new request issued due to force or retry </a:t>
            </a:r>
            <a:r>
              <a:rPr lang="en-US" sz="1200" dirty="0" smtClean="0"/>
              <a:t>(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" pitchFamily="49" charset="0"/>
              </a:rPr>
              <a:t>EventID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/>
              <a:t> </a:t>
            </a:r>
            <a:r>
              <a:rPr lang="en-US" sz="1200" dirty="0" smtClean="0"/>
              <a:t>quotes </a:t>
            </a:r>
            <a:r>
              <a:rPr lang="en-US" sz="1200" dirty="0"/>
              <a:t>a new value). </a:t>
            </a:r>
            <a:endParaRPr lang="en-US" sz="1200" dirty="0" smtClean="0"/>
          </a:p>
          <a:p>
            <a:endParaRPr lang="en-US" sz="1100" dirty="0" smtClean="0"/>
          </a:p>
          <a:p>
            <a:r>
              <a:rPr lang="en-US" sz="1100" dirty="0" smtClean="0"/>
              <a:t>This </a:t>
            </a:r>
            <a:r>
              <a:rPr lang="en-US" sz="1100" dirty="0"/>
              <a:t>ID is generated only for interface requests that are configured to be stored in </a:t>
            </a:r>
            <a:r>
              <a:rPr lang="en-US" sz="1050" b="1" dirty="0"/>
              <a:t>MESSAGE_EXTERNAL_INTERACTION</a:t>
            </a:r>
            <a:r>
              <a:rPr lang="en-US" sz="1100" dirty="0"/>
              <a:t>, and only for those for which the </a:t>
            </a:r>
            <a:r>
              <a:rPr lang="en-US" sz="1050" b="1" dirty="0"/>
              <a:t>INTERFACE_TYPES.EVENT_ID_GENERATION</a:t>
            </a:r>
            <a:r>
              <a:rPr lang="en-US" sz="1100" dirty="0"/>
              <a:t> is configured with 1 in the </a:t>
            </a:r>
            <a:r>
              <a:rPr lang="en-US" sz="1050" b="1" dirty="0"/>
              <a:t>INTERFACE_TYPE</a:t>
            </a:r>
            <a:r>
              <a:rPr lang="en-US" sz="1100" dirty="0"/>
              <a:t> entry defined for this request</a:t>
            </a:r>
            <a:endParaRPr lang="he-IL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Fndt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Msg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 - </a:t>
            </a:r>
            <a:r>
              <a:rPr lang="en-US" dirty="0" smtClean="0"/>
              <a:t>EXT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07 March 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23888" y="1118057"/>
            <a:ext cx="10944225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MsgFees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Fees. Multiple transaction fee details as computed by GPP. 	</a:t>
            </a:r>
          </a:p>
          <a:p>
            <a:r>
              <a:rPr lang="pt-BR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MsgNotes*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</a:rPr>
              <a:t>Notes. Operator internal notes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MsgRates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Rates. Multiple transaction contract/dealer rate details used for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currency conversion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for this transaction, if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FX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was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involved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in its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processing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. 	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Advising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Advising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. Multiple transaction advices details’ as created by GPP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MsgErrors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Errors. Multiple transaction processing errors that occurred and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were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logged during processing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AuditTrail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Audit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Trail. Multiple transaction processing audit lines logged during processing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PostingRestrictions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Posting Restrictions. Multiple posting restrictions entries logged per this transaction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SpecialInstructions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Special Instructions. Multiple special instructions entries caught per this transaction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ProcessingPersistentInfo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Processing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Persistent Info. Transaction derived attributes relevant to the transaction information 	</a:t>
            </a:r>
            <a:endParaRPr lang="en-US" sz="11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XMLPersistentInfo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XML Persistent Info. Relevant transaction persistent data stored in XML format, either original as received or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enriched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for sending out, (as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opposed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to MINF columns for the information in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ProcessingPersistentInfo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).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CutoffInfo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Cut-off Info. Cutoff entries associated with this transaction - latest time/s for the transaction to be processed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OperationalSection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Operational Section. Action attributes to perform on transactions by services.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BalanceCheckInf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Balance Check Information. Multiple entries with balance information for the transaction (on different accounts and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different debit type –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Principal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or Fee)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Memopost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	Memo Post (aka Posting Information – Older Design) not in use in Roadmap version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MsgPosting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	Message Posting (aka Posting Information – New Design). Multiple posting entries calculated per this transaction.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UserDefinedFields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User Defined Fields aka custom message fields. System level and client/financial institution level defined fields.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InterfacesSection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Interface specific elements.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QaInfo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Internal QA department information.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WsResult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Web Services Result. GPP Web services result information.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ProcessingTransientInfo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Processing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Transient Info. Internal transient or temporary transaction attributes. 	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Monitors*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Monitors. User/Services/Interface tracking monitors.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ReferenceData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Reference Data. Transaction-related profile reference data.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BinrayContent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Binary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Content. Any type of an image that may be associated with the transaction such as fax, agreement etc. The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image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is deconstructed into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base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64 encoding (so that it will have a character presentation). It is also possible to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reconstruct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it into the original image file when required. </a:t>
            </a:r>
            <a:endParaRPr lang="en-US" sz="11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Note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that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mimeType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element describes the targeted image format (for example TIFF, JPEG)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3508" y="2736105"/>
            <a:ext cx="843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82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186F62-2954-471E-9368-38BF5704F41F}">
  <ds:schemaRefs>
    <ds:schemaRef ds:uri="http://www.w3.org/XML/1998/namespace"/>
    <ds:schemaRef ds:uri="http://purl.org/dc/elements/1.1/"/>
    <ds:schemaRef ds:uri="1913475e-a030-45ec-9e8a-a2630205b38f"/>
    <ds:schemaRef ds:uri="http://schemas.microsoft.com/office/2006/documentManagement/types"/>
    <ds:schemaRef ds:uri="http://schemas.microsoft.com/sharepoint/v3"/>
    <ds:schemaRef ds:uri="0ae7057e-292f-4fd1-bead-5494e4c66c6d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17649</TotalTime>
  <Words>1030</Words>
  <Application>Microsoft Office PowerPoint</Application>
  <PresentationFormat>Widescreen</PresentationFormat>
  <Paragraphs>188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Verdana</vt:lpstr>
      <vt:lpstr>Finastra_PowerPoint_Template_LIGHT</vt:lpstr>
      <vt:lpstr>Packager Shell Object</vt:lpstr>
      <vt:lpstr>Funds transfer Message</vt:lpstr>
      <vt:lpstr>AGENDA</vt:lpstr>
      <vt:lpstr>PowerPoint Presentation</vt:lpstr>
      <vt:lpstr>General Payment Flow</vt:lpstr>
      <vt:lpstr>FndtMsg XML Sections </vt:lpstr>
      <vt:lpstr>Fndt Msg Batch XML sections</vt:lpstr>
      <vt:lpstr>Fndt Message  - examples</vt:lpstr>
      <vt:lpstr>Fndt Msg  - header</vt:lpstr>
      <vt:lpstr>Fndt Msg  - EXT</vt:lpstr>
      <vt:lpstr>User Defined Fields – Custom Fields</vt:lpstr>
      <vt:lpstr>transaction attribute fields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115</cp:revision>
  <cp:lastPrinted>2017-06-06T14:07:14Z</cp:lastPrinted>
  <dcterms:created xsi:type="dcterms:W3CDTF">2017-06-27T19:04:38Z</dcterms:created>
  <dcterms:modified xsi:type="dcterms:W3CDTF">2019-03-07T09:58:49Z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