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8" r:id="rId6"/>
    <p:sldId id="261" r:id="rId7"/>
    <p:sldId id="287" r:id="rId8"/>
    <p:sldId id="288" r:id="rId9"/>
    <p:sldId id="276" r:id="rId10"/>
    <p:sldId id="271" r:id="rId11"/>
    <p:sldId id="285" r:id="rId12"/>
    <p:sldId id="283" r:id="rId13"/>
    <p:sldId id="289" r:id="rId14"/>
    <p:sldId id="290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3" autoAdjust="0"/>
    <p:restoredTop sz="93441" autoAdjust="0"/>
  </p:normalViewPr>
  <p:slideViewPr>
    <p:cSldViewPr snapToGrid="0" showGuides="1">
      <p:cViewPr varScale="1">
        <p:scale>
          <a:sx n="108" d="100"/>
          <a:sy n="108" d="100"/>
        </p:scale>
        <p:origin x="594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DE84-D7B3-4797-B14D-77424657396D}" type="datetimeFigureOut">
              <a:rPr lang="en-GB" smtClean="0"/>
              <a:t>07/03/2019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97186-519D-4532-81F6-43370D5C51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959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597EC-6BB0-461C-B045-D257C6C8821E}" type="datetimeFigureOut">
              <a:rPr lang="en-GB" smtClean="0"/>
              <a:t>07/03/2019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BB14C-7D58-4C6F-8674-35D4E28D7A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55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625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751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723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4888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2964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2254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211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439" y="65"/>
            <a:ext cx="9802179" cy="68578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887" y="1808163"/>
            <a:ext cx="9143999" cy="1511299"/>
          </a:xfrm>
        </p:spPr>
        <p:txBody>
          <a:bodyPr anchor="b" anchorCtr="0"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379338"/>
            <a:ext cx="9143999" cy="706887"/>
          </a:xfrm>
        </p:spPr>
        <p:txBody>
          <a:bodyPr/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3888" y="4246294"/>
            <a:ext cx="5364162" cy="981922"/>
          </a:xfrm>
        </p:spPr>
        <p:txBody>
          <a:bodyPr/>
          <a:lstStyle>
            <a:lvl1pPr>
              <a:spcBef>
                <a:spcPts val="0"/>
              </a:spcBef>
              <a:defRPr sz="2000" b="1"/>
            </a:lvl1pPr>
            <a:lvl2pPr marL="0" indent="0">
              <a:spcBef>
                <a:spcPts val="1200"/>
              </a:spcBef>
              <a:buNone/>
              <a:defRPr sz="1800">
                <a:solidFill>
                  <a:schemeClr val="accent1"/>
                </a:solidFill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9" y="432335"/>
            <a:ext cx="1699764" cy="83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7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478" y="2862064"/>
            <a:ext cx="2985522" cy="3995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163" indent="-411163">
              <a:spcBef>
                <a:spcPts val="1500"/>
              </a:spcBef>
              <a:buSzPct val="150000"/>
              <a:buFontTx/>
              <a:buBlip>
                <a:blip r:embed="rId3"/>
              </a:buBlip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AA2F-F619-4723-B6E7-545F24B9918D}" type="datetime4">
              <a:rPr lang="en-GB" smtClean="0"/>
              <a:t>07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2000" b="1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86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01E0-34F3-46A7-AE44-D99163B13904}" type="datetime4">
              <a:rPr lang="en-GB" smtClean="0"/>
              <a:t>07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318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8624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086" y="5289801"/>
            <a:ext cx="4946914" cy="156819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298636" y="1348153"/>
            <a:ext cx="1123494" cy="878865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en-GB" sz="166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808" y="2486746"/>
            <a:ext cx="8561983" cy="3857700"/>
          </a:xfrm>
        </p:spPr>
        <p:txBody>
          <a:bodyPr/>
          <a:lstStyle>
            <a:lvl1pPr>
              <a:defRPr sz="3600" b="1"/>
            </a:lvl1pPr>
            <a:lvl2pPr marL="0" indent="0">
              <a:spcBef>
                <a:spcPts val="1800"/>
              </a:spcBef>
              <a:buNone/>
              <a:defRPr sz="1600" b="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0867-24A8-448F-B507-CC8586AA6B96}" type="datetime4">
              <a:rPr lang="en-GB" smtClean="0"/>
              <a:t>07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87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7" y="1792800"/>
            <a:ext cx="5364163" cy="4563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07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03950" y="1792800"/>
            <a:ext cx="5364163" cy="4588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69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61745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07200"/>
            <a:ext cx="7529512" cy="1512000"/>
          </a:xfrm>
        </p:spPr>
        <p:txBody>
          <a:bodyPr anchor="b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380400"/>
            <a:ext cx="7529512" cy="1500187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FBC6CA-9941-44FF-B65D-C7A23CB5A4BE}" type="datetime4">
              <a:rPr lang="en-GB" smtClean="0"/>
              <a:pPr/>
              <a:t>07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bg1"/>
                </a:solidFill>
              </a:rPr>
              <a:t>Finastra</a:t>
            </a:r>
            <a:r>
              <a:rPr lang="en-GB" sz="800" dirty="0" smtClean="0">
                <a:solidFill>
                  <a:schemeClr val="bg1"/>
                </a:solidFill>
              </a:rPr>
              <a:t>	|</a:t>
            </a:r>
            <a:endParaRPr lang="en-GB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11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304B-F8FC-4BC7-8FE8-C50BC87E1FAB}" type="datetime4">
              <a:rPr lang="en-GB" smtClean="0"/>
              <a:t>07 March 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C3DF-C1B2-4C30-9BDA-F5EE790E7213}" type="datetime4">
              <a:rPr lang="en-GB" smtClean="0"/>
              <a:t>07 March 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65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364" y="0"/>
            <a:ext cx="737463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0441" y="1807200"/>
            <a:ext cx="4252913" cy="1512000"/>
          </a:xfrm>
        </p:spPr>
        <p:txBody>
          <a:bodyPr anchor="b" anchorCtr="0"/>
          <a:lstStyle>
            <a:lvl1pPr algn="l">
              <a:defRPr sz="5400" cap="none" baseline="0"/>
            </a:lvl1pPr>
          </a:lstStyle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541519"/>
            <a:ext cx="4252913" cy="70699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30C-C3F3-4A66-A20B-F3CE4CC3331D}" type="datetime4">
              <a:rPr lang="en-GB" smtClean="0"/>
              <a:t>07 March 2019</a:t>
            </a:fld>
            <a:endParaRPr lang="en-GB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3888" y="4248512"/>
            <a:ext cx="4252912" cy="35148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623888" y="4955505"/>
            <a:ext cx="2781390" cy="1426245"/>
            <a:chOff x="623888" y="4955505"/>
            <a:chExt cx="2781390" cy="1426245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978056" y="4973216"/>
              <a:ext cx="2427222" cy="14085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1500"/>
                </a:spcBef>
              </a:pPr>
              <a:r>
                <a:rPr lang="en-GB" sz="1400" dirty="0" smtClean="0">
                  <a:solidFill>
                    <a:schemeClr val="tx2"/>
                  </a:solidFill>
                </a:rPr>
                <a:t>@</a:t>
              </a:r>
              <a:r>
                <a:rPr lang="en-GB" sz="1400" dirty="0" err="1" smtClean="0">
                  <a:solidFill>
                    <a:schemeClr val="tx2"/>
                  </a:solidFill>
                </a:rPr>
                <a:t>FinastraFS</a:t>
              </a:r>
              <a:endParaRPr lang="en-GB" sz="1400" dirty="0" smtClean="0">
                <a:solidFill>
                  <a:schemeClr val="tx2"/>
                </a:solidFill>
              </a:endParaRPr>
            </a:p>
            <a:p>
              <a:pPr>
                <a:spcBef>
                  <a:spcPts val="1500"/>
                </a:spcBef>
              </a:pPr>
              <a:r>
                <a:rPr lang="en-GB" sz="140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LinkedIn</a:t>
              </a:r>
            </a:p>
            <a:p>
              <a:pPr>
                <a:spcBef>
                  <a:spcPts val="1500"/>
                </a:spcBef>
              </a:pPr>
              <a:r>
                <a:rPr lang="en-GB" sz="1400" baseline="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YouTube</a:t>
              </a:r>
              <a:endParaRPr lang="en-GB" sz="1400" dirty="0" smtClean="0">
                <a:solidFill>
                  <a:schemeClr val="tx2"/>
                </a:solidFill>
              </a:endParaRPr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623888" y="4955505"/>
              <a:ext cx="289249" cy="289249"/>
              <a:chOff x="623888" y="4955505"/>
              <a:chExt cx="289249" cy="289249"/>
            </a:xfrm>
          </p:grpSpPr>
          <p:sp>
            <p:nvSpPr>
              <p:cNvPr id="8" name="Oval 7"/>
              <p:cNvSpPr/>
              <p:nvPr userDrawn="1"/>
            </p:nvSpPr>
            <p:spPr>
              <a:xfrm>
                <a:off x="623888" y="4955505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658864" y="5021597"/>
                <a:ext cx="224057" cy="157063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 userDrawn="1"/>
          </p:nvGrpSpPr>
          <p:grpSpPr>
            <a:xfrm>
              <a:off x="623888" y="5352082"/>
              <a:ext cx="289249" cy="289249"/>
              <a:chOff x="623888" y="5352082"/>
              <a:chExt cx="289249" cy="289249"/>
            </a:xfrm>
          </p:grpSpPr>
          <p:sp>
            <p:nvSpPr>
              <p:cNvPr id="11" name="Oval 10"/>
              <p:cNvSpPr/>
              <p:nvPr userDrawn="1"/>
            </p:nvSpPr>
            <p:spPr>
              <a:xfrm>
                <a:off x="623888" y="535208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694964" y="5405276"/>
                <a:ext cx="155034" cy="155034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 userDrawn="1"/>
          </p:nvGrpSpPr>
          <p:grpSpPr>
            <a:xfrm>
              <a:off x="623888" y="5752692"/>
              <a:ext cx="289249" cy="289249"/>
              <a:chOff x="623888" y="5752692"/>
              <a:chExt cx="289249" cy="289249"/>
            </a:xfrm>
          </p:grpSpPr>
          <p:sp>
            <p:nvSpPr>
              <p:cNvPr id="15" name="Oval 14"/>
              <p:cNvSpPr/>
              <p:nvPr userDrawn="1"/>
            </p:nvSpPr>
            <p:spPr>
              <a:xfrm>
                <a:off x="623888" y="575269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500" y="5793581"/>
                <a:ext cx="167706" cy="19446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3968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888" y="175846"/>
            <a:ext cx="9692420" cy="66821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1793631"/>
            <a:ext cx="9692421" cy="45627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2631" y="6393421"/>
            <a:ext cx="1400908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D22C19FE-D082-4640-BFED-203C0E583774}" type="datetime4">
              <a:rPr lang="en-GB" smtClean="0"/>
              <a:t>07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93421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0431" y="6393421"/>
            <a:ext cx="497682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93" y="388144"/>
            <a:ext cx="1191884" cy="5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2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2" r:id="rId4"/>
    <p:sldLayoutId id="2147483661" r:id="rId5"/>
    <p:sldLayoutId id="2147483651" r:id="rId6"/>
    <p:sldLayoutId id="2147483654" r:id="rId7"/>
    <p:sldLayoutId id="2147483655" r:id="rId8"/>
    <p:sldLayoutId id="2147483665" r:id="rId9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4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165100" indent="-1651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395288" indent="-15875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587375" indent="-144463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766763" indent="-153988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–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72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1139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39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Integration layers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Technical - Overview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0" dirty="0" smtClean="0"/>
              <a:t>Integration Team</a:t>
            </a:r>
          </a:p>
          <a:p>
            <a:pPr lvl="1"/>
            <a:r>
              <a:rPr lang="en-GB" dirty="0" smtClean="0"/>
              <a:t>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9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9707" y="135631"/>
            <a:ext cx="9692420" cy="668216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Message Handlers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07 March 2019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411999" y="1074131"/>
            <a:ext cx="9174493" cy="3712350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t">
            <a:noAutofit/>
          </a:bodyPr>
          <a:lstStyle/>
          <a:p>
            <a:pPr algn="ctr"/>
            <a:endParaRPr lang="en-US" sz="1000" dirty="0" smtClean="0"/>
          </a:p>
          <a:p>
            <a:pPr algn="ctr"/>
            <a:r>
              <a:rPr lang="en-US" sz="2400" b="1" dirty="0" smtClean="0">
                <a:solidFill>
                  <a:schemeClr val="accent2"/>
                </a:solidFill>
                <a:latin typeface="Candara" panose="020E0502030303020204" pitchFamily="34" charset="0"/>
              </a:rPr>
              <a:t>GPP SP</a:t>
            </a:r>
            <a:endParaRPr lang="en-US" sz="2400" b="1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46968" y="2797403"/>
            <a:ext cx="3935794" cy="17103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INTERFACE LAYER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977300" y="1762284"/>
            <a:ext cx="2694012" cy="2779214"/>
          </a:xfrm>
          <a:prstGeom prst="roundRect">
            <a:avLst>
              <a:gd name="adj" fmla="val 7075"/>
            </a:avLst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Payment Flow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Engine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(interfaces exit points)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 rot="5400000">
            <a:off x="7939004" y="276332"/>
            <a:ext cx="920188" cy="393579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Rule Engine</a:t>
            </a:r>
          </a:p>
          <a:p>
            <a:pPr algn="ctr"/>
            <a:r>
              <a:rPr lang="en-US" dirty="0" smtClean="0"/>
              <a:t>(</a:t>
            </a:r>
            <a:r>
              <a:rPr lang="en-US" sz="1400" dirty="0" smtClean="0"/>
              <a:t>interface</a:t>
            </a:r>
            <a:r>
              <a:rPr lang="en-US" dirty="0" smtClean="0"/>
              <a:t> </a:t>
            </a:r>
            <a:r>
              <a:rPr lang="en-US" sz="1400" dirty="0" smtClean="0"/>
              <a:t>selection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646484" y="2954740"/>
            <a:ext cx="3505643" cy="45276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Interface Adapter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535206" y="3903406"/>
            <a:ext cx="1047565" cy="4508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Message Handler</a:t>
            </a:r>
            <a:endParaRPr lang="en-US" sz="1100" dirty="0"/>
          </a:p>
        </p:txBody>
      </p:sp>
      <p:sp>
        <p:nvSpPr>
          <p:cNvPr id="14" name="Rounded Rectangle 13"/>
          <p:cNvSpPr/>
          <p:nvPr/>
        </p:nvSpPr>
        <p:spPr>
          <a:xfrm>
            <a:off x="9245302" y="3834035"/>
            <a:ext cx="1103818" cy="49526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Transmission Layer</a:t>
            </a:r>
            <a:endParaRPr lang="en-US" sz="1100" dirty="0"/>
          </a:p>
        </p:txBody>
      </p:sp>
      <p:sp>
        <p:nvSpPr>
          <p:cNvPr id="15" name="Rounded Rectangle 14"/>
          <p:cNvSpPr/>
          <p:nvPr/>
        </p:nvSpPr>
        <p:spPr>
          <a:xfrm>
            <a:off x="7858288" y="3868906"/>
            <a:ext cx="1081623" cy="46002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Configuration</a:t>
            </a:r>
            <a:endParaRPr lang="en-US" sz="1100" dirty="0"/>
          </a:p>
        </p:txBody>
      </p:sp>
      <p:pic>
        <p:nvPicPr>
          <p:cNvPr id="17" name="Picture 4" descr="Image result for java 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206" y="5077278"/>
            <a:ext cx="1026817" cy="54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/>
          <p:cNvCxnSpPr>
            <a:stCxn id="13" idx="2"/>
            <a:endCxn id="17" idx="0"/>
          </p:cNvCxnSpPr>
          <p:nvPr/>
        </p:nvCxnSpPr>
        <p:spPr>
          <a:xfrm flipH="1">
            <a:off x="7048615" y="4354286"/>
            <a:ext cx="10374" cy="7229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2" idx="2"/>
            <a:endCxn id="13" idx="0"/>
          </p:cNvCxnSpPr>
          <p:nvPr/>
        </p:nvCxnSpPr>
        <p:spPr>
          <a:xfrm rot="5400000">
            <a:off x="7481196" y="2985296"/>
            <a:ext cx="495904" cy="134031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2" idx="2"/>
            <a:endCxn id="15" idx="0"/>
          </p:cNvCxnSpPr>
          <p:nvPr/>
        </p:nvCxnSpPr>
        <p:spPr>
          <a:xfrm rot="5400000">
            <a:off x="8168501" y="3638101"/>
            <a:ext cx="461404" cy="206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2" idx="2"/>
            <a:endCxn id="14" idx="0"/>
          </p:cNvCxnSpPr>
          <p:nvPr/>
        </p:nvCxnSpPr>
        <p:spPr>
          <a:xfrm rot="16200000" flipH="1">
            <a:off x="8884992" y="2921815"/>
            <a:ext cx="426533" cy="1397905"/>
          </a:xfrm>
          <a:prstGeom prst="bentConnector3">
            <a:avLst>
              <a:gd name="adj1" fmla="val 5624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Arrow 26"/>
          <p:cNvSpPr/>
          <p:nvPr/>
        </p:nvSpPr>
        <p:spPr>
          <a:xfrm>
            <a:off x="4823559" y="2081716"/>
            <a:ext cx="1471162" cy="28132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0800000">
            <a:off x="4780624" y="4005243"/>
            <a:ext cx="1471162" cy="35443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941533" y="1875792"/>
            <a:ext cx="1149342" cy="27473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p</a:t>
            </a:r>
            <a:r>
              <a:rPr lang="en-US" sz="1400" dirty="0" smtClean="0">
                <a:solidFill>
                  <a:schemeClr val="accent2"/>
                </a:solidFill>
              </a:rPr>
              <a:t>ayment data 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22109" y="3807484"/>
            <a:ext cx="1149342" cy="27473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response data  </a:t>
            </a:r>
          </a:p>
        </p:txBody>
      </p:sp>
      <p:sp>
        <p:nvSpPr>
          <p:cNvPr id="3" name="Rectangle 2"/>
          <p:cNvSpPr/>
          <p:nvPr/>
        </p:nvSpPr>
        <p:spPr>
          <a:xfrm>
            <a:off x="538162" y="4844415"/>
            <a:ext cx="6373359" cy="1445011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4"/>
              </a:buBlip>
            </a:pPr>
            <a:r>
              <a:rPr lang="en-US" sz="1400" dirty="0" smtClean="0"/>
              <a:t>Implemented in Java and configured in respective interface record. 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4"/>
              </a:buBlip>
            </a:pPr>
            <a:r>
              <a:rPr lang="en-US" sz="1400" dirty="0" smtClean="0"/>
              <a:t>Generates out going message from payment.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4"/>
              </a:buBlip>
            </a:pPr>
            <a:r>
              <a:rPr lang="en-US" sz="1400" dirty="0" smtClean="0"/>
              <a:t>De-serializes incoming message and update payment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4"/>
              </a:buBlip>
            </a:pPr>
            <a:r>
              <a:rPr lang="en-US" sz="1400" dirty="0" smtClean="0"/>
              <a:t>Capable of generating messages in various formats</a:t>
            </a:r>
          </a:p>
        </p:txBody>
      </p:sp>
    </p:spTree>
    <p:extLst>
      <p:ext uri="{BB962C8B-B14F-4D97-AF65-F5344CB8AC3E}">
        <p14:creationId xmlns:p14="http://schemas.microsoft.com/office/powerpoint/2010/main" val="13634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Transmission layer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07 March 2019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409607" y="4967109"/>
            <a:ext cx="6017053" cy="1058751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sz="1400" dirty="0"/>
              <a:t>Sends and Receive message. 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sz="1400" dirty="0"/>
              <a:t>Capable of handling various protocols.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sz="1400" dirty="0"/>
              <a:t>Performs synchronous and asynchronous communication.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1411999" y="1074131"/>
            <a:ext cx="9174493" cy="3712350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t">
            <a:noAutofit/>
          </a:bodyPr>
          <a:lstStyle/>
          <a:p>
            <a:pPr algn="ctr"/>
            <a:endParaRPr lang="en-US" sz="1000" dirty="0" smtClean="0"/>
          </a:p>
          <a:p>
            <a:pPr algn="ctr"/>
            <a:r>
              <a:rPr lang="en-US" sz="2400" b="1" dirty="0" smtClean="0">
                <a:solidFill>
                  <a:schemeClr val="accent2"/>
                </a:solidFill>
                <a:latin typeface="Candara" panose="020E0502030303020204" pitchFamily="34" charset="0"/>
              </a:rPr>
              <a:t>GPP SP</a:t>
            </a:r>
            <a:endParaRPr lang="en-US" sz="2400" b="1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46968" y="2797403"/>
            <a:ext cx="3935794" cy="17103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INTERFACE LAYER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977300" y="1762284"/>
            <a:ext cx="2694012" cy="2779214"/>
          </a:xfrm>
          <a:prstGeom prst="roundRect">
            <a:avLst>
              <a:gd name="adj" fmla="val 7075"/>
            </a:avLst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Payment Flow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Engine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(interfaces exit points)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 rot="5400000">
            <a:off x="7939004" y="276332"/>
            <a:ext cx="920188" cy="393579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Rule Engine</a:t>
            </a:r>
          </a:p>
          <a:p>
            <a:pPr algn="ctr"/>
            <a:r>
              <a:rPr lang="en-US" dirty="0" smtClean="0"/>
              <a:t>(</a:t>
            </a:r>
            <a:r>
              <a:rPr lang="en-US" sz="1400" dirty="0" smtClean="0"/>
              <a:t>interface</a:t>
            </a:r>
            <a:r>
              <a:rPr lang="en-US" dirty="0" smtClean="0"/>
              <a:t> </a:t>
            </a:r>
            <a:r>
              <a:rPr lang="en-US" sz="1400" dirty="0" smtClean="0"/>
              <a:t>selection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646484" y="2954740"/>
            <a:ext cx="3505643" cy="45276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Interface Adapter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535206" y="3903406"/>
            <a:ext cx="1047565" cy="45088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Message Handler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9245302" y="3834035"/>
            <a:ext cx="1103818" cy="4952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Transmission Layer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858288" y="3868906"/>
            <a:ext cx="1081623" cy="46002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Configuration</a:t>
            </a:r>
            <a:endParaRPr lang="en-US" sz="1100" dirty="0"/>
          </a:p>
        </p:txBody>
      </p:sp>
      <p:cxnSp>
        <p:nvCxnSpPr>
          <p:cNvPr id="18" name="Elbow Connector 17"/>
          <p:cNvCxnSpPr>
            <a:stCxn id="12" idx="2"/>
            <a:endCxn id="13" idx="0"/>
          </p:cNvCxnSpPr>
          <p:nvPr/>
        </p:nvCxnSpPr>
        <p:spPr>
          <a:xfrm rot="5400000">
            <a:off x="7481196" y="2985296"/>
            <a:ext cx="495904" cy="134031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2" idx="2"/>
            <a:endCxn id="15" idx="0"/>
          </p:cNvCxnSpPr>
          <p:nvPr/>
        </p:nvCxnSpPr>
        <p:spPr>
          <a:xfrm rot="5400000">
            <a:off x="8168501" y="3638101"/>
            <a:ext cx="461404" cy="206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2" idx="2"/>
            <a:endCxn id="14" idx="0"/>
          </p:cNvCxnSpPr>
          <p:nvPr/>
        </p:nvCxnSpPr>
        <p:spPr>
          <a:xfrm rot="16200000" flipH="1">
            <a:off x="8884992" y="2921815"/>
            <a:ext cx="426533" cy="1397905"/>
          </a:xfrm>
          <a:prstGeom prst="bentConnector3">
            <a:avLst>
              <a:gd name="adj1" fmla="val 5624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4823559" y="2081716"/>
            <a:ext cx="1471162" cy="28132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0800000">
            <a:off x="4780624" y="4005243"/>
            <a:ext cx="1471162" cy="35443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3" name="TextBox 22"/>
          <p:cNvSpPr txBox="1"/>
          <p:nvPr/>
        </p:nvSpPr>
        <p:spPr>
          <a:xfrm>
            <a:off x="4941533" y="1875792"/>
            <a:ext cx="1149342" cy="27473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p</a:t>
            </a:r>
            <a:r>
              <a:rPr lang="en-US" sz="1400" dirty="0" smtClean="0">
                <a:solidFill>
                  <a:schemeClr val="accent2"/>
                </a:solidFill>
              </a:rPr>
              <a:t>ayment data 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22109" y="3807484"/>
            <a:ext cx="1149342" cy="27473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response data  </a:t>
            </a:r>
          </a:p>
        </p:txBody>
      </p:sp>
      <p:pic>
        <p:nvPicPr>
          <p:cNvPr id="25" name="Picture 4" descr="Image result for java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340" y="5086533"/>
            <a:ext cx="1026817" cy="54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9297" y="3584646"/>
            <a:ext cx="709782" cy="101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Arrow Connector 26"/>
          <p:cNvCxnSpPr>
            <a:endCxn id="26" idx="1"/>
          </p:cNvCxnSpPr>
          <p:nvPr/>
        </p:nvCxnSpPr>
        <p:spPr>
          <a:xfrm flipV="1">
            <a:off x="10366658" y="4090925"/>
            <a:ext cx="92263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5" idx="0"/>
          </p:cNvCxnSpPr>
          <p:nvPr/>
        </p:nvCxnSpPr>
        <p:spPr>
          <a:xfrm>
            <a:off x="9814749" y="4338560"/>
            <a:ext cx="0" cy="747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9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0" dirty="0" smtClean="0"/>
              <a:t>Integration Team</a:t>
            </a:r>
            <a:endParaRPr lang="en-GB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2CEC-3088-437B-B321-33BEC7D93FCD}" type="datetime4">
              <a:rPr lang="en-GB" smtClean="0"/>
              <a:pPr/>
              <a:t>07 March 2019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alexander.perman@finastra.com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991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Overview</a:t>
            </a:r>
            <a:endParaRPr lang="en-US" dirty="0"/>
          </a:p>
          <a:p>
            <a:pPr lvl="0"/>
            <a:r>
              <a:rPr lang="en-US" dirty="0" smtClean="0"/>
              <a:t>GPP Positioning</a:t>
            </a:r>
            <a:endParaRPr lang="en-US" dirty="0"/>
          </a:p>
          <a:p>
            <a:pPr lvl="0"/>
            <a:r>
              <a:rPr lang="en-US" dirty="0" smtClean="0"/>
              <a:t>Integration Architecture</a:t>
            </a:r>
            <a:endParaRPr lang="en-US" dirty="0"/>
          </a:p>
          <a:p>
            <a:pPr lvl="0"/>
            <a:r>
              <a:rPr lang="en-US" dirty="0" smtClean="0"/>
              <a:t>Interface Layer</a:t>
            </a:r>
            <a:endParaRPr lang="en-US" dirty="0"/>
          </a:p>
          <a:p>
            <a:r>
              <a:rPr lang="en-US" dirty="0" smtClean="0"/>
              <a:t>Protocols and Transmission</a:t>
            </a:r>
          </a:p>
          <a:p>
            <a:r>
              <a:rPr lang="en-US" dirty="0" smtClean="0"/>
              <a:t>Terminology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F0BA-ECEE-44D1-ABE9-40C67B221300}" type="datetime4">
              <a:rPr lang="en-GB" smtClean="0"/>
              <a:t>07 March 2019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46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298636" y="538255"/>
            <a:ext cx="1123494" cy="878865"/>
          </a:xfrm>
        </p:spPr>
        <p:txBody>
          <a:bodyPr/>
          <a:lstStyle/>
          <a:p>
            <a:r>
              <a:rPr lang="en-GB" dirty="0" smtClean="0"/>
              <a:t>“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2631" y="1737809"/>
            <a:ext cx="8198568" cy="3857700"/>
          </a:xfrm>
        </p:spPr>
        <p:txBody>
          <a:bodyPr/>
          <a:lstStyle/>
          <a:p>
            <a:r>
              <a:rPr lang="en-US" dirty="0"/>
              <a:t>Global </a:t>
            </a:r>
            <a:r>
              <a:rPr lang="en-US" dirty="0" err="1"/>
              <a:t>PAYplus</a:t>
            </a:r>
            <a:r>
              <a:rPr lang="en-US" dirty="0"/>
              <a:t> (GPP) can integrate with a financial institution’s systems via various interfaces. Each interface is dedicated to a specific functionality</a:t>
            </a:r>
            <a:r>
              <a:rPr lang="en-GB" dirty="0" smtClean="0">
                <a:solidFill>
                  <a:schemeClr val="accent1"/>
                </a:solidFill>
              </a:rPr>
              <a:t>”</a:t>
            </a:r>
          </a:p>
          <a:p>
            <a:pPr lvl="1"/>
            <a:r>
              <a:rPr lang="en-US" dirty="0" smtClean="0"/>
              <a:t>System Integration </a:t>
            </a:r>
            <a:r>
              <a:rPr lang="en-GB" dirty="0" smtClean="0"/>
              <a:t>– Technical Guide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A5046-EA5E-455B-A3BC-352818629394}" type="datetime4">
              <a:rPr lang="en-GB" smtClean="0"/>
              <a:pPr/>
              <a:t>07 March 2019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14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Gpp</a:t>
            </a:r>
            <a:r>
              <a:rPr lang="en-US" dirty="0" smtClean="0"/>
              <a:t> positioning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GPP communicates with various upstream, downstream and human channels.</a:t>
            </a:r>
          </a:p>
          <a:p>
            <a:r>
              <a:rPr lang="en-US" dirty="0" smtClean="0"/>
              <a:t>It supports various messaging format and communication protocol.</a:t>
            </a:r>
          </a:p>
          <a:p>
            <a:r>
              <a:rPr lang="en-US" dirty="0" smtClean="0"/>
              <a:t>Supports integration with various technical and business systems.</a:t>
            </a:r>
          </a:p>
          <a:p>
            <a:r>
              <a:rPr lang="en-US" dirty="0" smtClean="0"/>
              <a:t>Integration is achieved by means of Application, environment configuration and development.</a:t>
            </a:r>
          </a:p>
          <a:p>
            <a:r>
              <a:rPr lang="en-US" dirty="0" smtClean="0"/>
              <a:t>Supports Synchronous and Asynchronous communication.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07 March 2019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70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Gpp</a:t>
            </a:r>
            <a:r>
              <a:rPr lang="en-US" dirty="0" smtClean="0"/>
              <a:t> positioning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07 March 2019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5</a:t>
            </a:fld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5367063" y="2534911"/>
            <a:ext cx="2217420" cy="19115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GPP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Processing Engine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 rot="16200000">
            <a:off x="7418954" y="2806998"/>
            <a:ext cx="940658" cy="4267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MQ</a:t>
            </a:r>
            <a:endParaRPr lang="en-US" sz="1100" dirty="0"/>
          </a:p>
        </p:txBody>
      </p:sp>
      <p:sp>
        <p:nvSpPr>
          <p:cNvPr id="13" name="Rounded Rectangle 12"/>
          <p:cNvSpPr/>
          <p:nvPr/>
        </p:nvSpPr>
        <p:spPr>
          <a:xfrm>
            <a:off x="5367063" y="1970791"/>
            <a:ext cx="2217420" cy="4267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SOAP</a:t>
            </a:r>
            <a:endParaRPr lang="en-US" sz="1100" dirty="0"/>
          </a:p>
        </p:txBody>
      </p:sp>
      <p:sp>
        <p:nvSpPr>
          <p:cNvPr id="14" name="Rounded Rectangle 13"/>
          <p:cNvSpPr/>
          <p:nvPr/>
        </p:nvSpPr>
        <p:spPr>
          <a:xfrm>
            <a:off x="5430771" y="4583867"/>
            <a:ext cx="2153712" cy="4267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FILE/FTP/SFTP</a:t>
            </a:r>
            <a:endParaRPr lang="en-US" sz="1100" dirty="0"/>
          </a:p>
        </p:txBody>
      </p:sp>
      <p:sp>
        <p:nvSpPr>
          <p:cNvPr id="15" name="Rounded Rectangle 14"/>
          <p:cNvSpPr/>
          <p:nvPr/>
        </p:nvSpPr>
        <p:spPr>
          <a:xfrm rot="16200000">
            <a:off x="4029333" y="3277329"/>
            <a:ext cx="1911556" cy="42672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ADMIN/OPERATION</a:t>
            </a:r>
            <a:endParaRPr lang="en-US" sz="1100" dirty="0"/>
          </a:p>
        </p:txBody>
      </p:sp>
      <p:sp>
        <p:nvSpPr>
          <p:cNvPr id="16" name="Rounded Rectangle 15"/>
          <p:cNvSpPr/>
          <p:nvPr/>
        </p:nvSpPr>
        <p:spPr>
          <a:xfrm rot="16200000">
            <a:off x="4084662" y="2699029"/>
            <a:ext cx="770440" cy="47244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UI</a:t>
            </a:r>
            <a:endParaRPr lang="en-US" sz="1100" dirty="0"/>
          </a:p>
        </p:txBody>
      </p:sp>
      <p:sp>
        <p:nvSpPr>
          <p:cNvPr id="17" name="Rounded Rectangle 16"/>
          <p:cNvSpPr/>
          <p:nvPr/>
        </p:nvSpPr>
        <p:spPr>
          <a:xfrm rot="16200000">
            <a:off x="3987477" y="3736873"/>
            <a:ext cx="946165" cy="453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SOA/WS</a:t>
            </a:r>
            <a:endParaRPr lang="en-US" sz="1100" dirty="0"/>
          </a:p>
        </p:txBody>
      </p:sp>
      <p:sp>
        <p:nvSpPr>
          <p:cNvPr id="19" name="Rounded Rectangle 18"/>
          <p:cNvSpPr/>
          <p:nvPr/>
        </p:nvSpPr>
        <p:spPr>
          <a:xfrm rot="16200000">
            <a:off x="7504473" y="3810106"/>
            <a:ext cx="769620" cy="4267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DB</a:t>
            </a:r>
            <a:endParaRPr lang="en-US" sz="1100" dirty="0"/>
          </a:p>
        </p:txBody>
      </p:sp>
      <p:pic>
        <p:nvPicPr>
          <p:cNvPr id="1026" name="Picture 2" descr="Image result for desktop operat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111" y="2435821"/>
            <a:ext cx="998855" cy="99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ERV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653" y="3591982"/>
            <a:ext cx="862965" cy="86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ERVE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300" y="4766600"/>
            <a:ext cx="733669" cy="84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ERVER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842" y="2662685"/>
            <a:ext cx="705485" cy="70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SERVER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566" y="1381090"/>
            <a:ext cx="788035" cy="78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Elbow Connector 20"/>
          <p:cNvCxnSpPr>
            <a:stCxn id="14" idx="2"/>
            <a:endCxn id="1030" idx="1"/>
          </p:cNvCxnSpPr>
          <p:nvPr/>
        </p:nvCxnSpPr>
        <p:spPr>
          <a:xfrm rot="16200000" flipH="1">
            <a:off x="7537456" y="3980757"/>
            <a:ext cx="179014" cy="223867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9" idx="2"/>
            <a:endCxn id="1028" idx="1"/>
          </p:cNvCxnSpPr>
          <p:nvPr/>
        </p:nvCxnSpPr>
        <p:spPr>
          <a:xfrm flipV="1">
            <a:off x="8102643" y="4023465"/>
            <a:ext cx="579010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1" idx="2"/>
            <a:endCxn id="1032" idx="1"/>
          </p:cNvCxnSpPr>
          <p:nvPr/>
        </p:nvCxnSpPr>
        <p:spPr>
          <a:xfrm flipV="1">
            <a:off x="8102643" y="3015428"/>
            <a:ext cx="633199" cy="493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3" idx="0"/>
            <a:endCxn id="1034" idx="1"/>
          </p:cNvCxnSpPr>
          <p:nvPr/>
        </p:nvCxnSpPr>
        <p:spPr>
          <a:xfrm rot="5400000" flipH="1" flipV="1">
            <a:off x="7487328" y="763554"/>
            <a:ext cx="195683" cy="221879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Image result for SERV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607" y="4436853"/>
            <a:ext cx="1496854" cy="99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Elbow Connector 2"/>
          <p:cNvCxnSpPr>
            <a:stCxn id="1036" idx="0"/>
            <a:endCxn id="17" idx="0"/>
          </p:cNvCxnSpPr>
          <p:nvPr/>
        </p:nvCxnSpPr>
        <p:spPr>
          <a:xfrm rot="5400000" flipH="1" flipV="1">
            <a:off x="3380307" y="3583498"/>
            <a:ext cx="473083" cy="123362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1026" idx="3"/>
            <a:endCxn id="16" idx="0"/>
          </p:cNvCxnSpPr>
          <p:nvPr/>
        </p:nvCxnSpPr>
        <p:spPr>
          <a:xfrm>
            <a:off x="3312966" y="2935249"/>
            <a:ext cx="920696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37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architecture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07 March 2019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9206"/>
          <a:stretch/>
        </p:blipFill>
        <p:spPr>
          <a:xfrm>
            <a:off x="2928695" y="959931"/>
            <a:ext cx="6534901" cy="569388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157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Communication channels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07 March 2019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3888" y="1284612"/>
            <a:ext cx="9120187" cy="4316566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</a:rPr>
              <a:t>UI</a:t>
            </a:r>
            <a:r>
              <a:rPr lang="en-US" dirty="0" smtClean="0">
                <a:solidFill>
                  <a:schemeClr val="accent2"/>
                </a:solidFill>
              </a:rPr>
              <a:t> – </a:t>
            </a:r>
            <a:r>
              <a:rPr lang="en-US" dirty="0" smtClean="0"/>
              <a:t>Operational and Administrative activities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/>
              <a:t>Payment Processing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/>
              <a:t>Reference data update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/>
              <a:t>Reporting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</a:rPr>
              <a:t>SOA-WS</a:t>
            </a:r>
            <a:r>
              <a:rPr lang="en-US" dirty="0" smtClean="0">
                <a:solidFill>
                  <a:schemeClr val="accent2"/>
                </a:solidFill>
              </a:rPr>
              <a:t> – </a:t>
            </a:r>
            <a:r>
              <a:rPr lang="en-US" dirty="0"/>
              <a:t>Initiate processing externally for payment/data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/>
              <a:t>Invokes services from external system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/>
              <a:t>Data upload, SOD/EOD task etc.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</a:rPr>
              <a:t>MQ</a:t>
            </a:r>
            <a:r>
              <a:rPr lang="en-US" dirty="0" smtClean="0">
                <a:solidFill>
                  <a:schemeClr val="accent2"/>
                </a:solidFill>
              </a:rPr>
              <a:t> – </a:t>
            </a:r>
            <a:r>
              <a:rPr lang="en-US" dirty="0"/>
              <a:t>External inbound/outbound asynchronous message processing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</a:rPr>
              <a:t>File/FTP/SFTP</a:t>
            </a:r>
            <a:r>
              <a:rPr lang="en-US" dirty="0" smtClean="0">
                <a:solidFill>
                  <a:schemeClr val="accent2"/>
                </a:solidFill>
              </a:rPr>
              <a:t> – </a:t>
            </a:r>
            <a:r>
              <a:rPr lang="en-US" dirty="0"/>
              <a:t>External inbound/outbound file processing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</a:rPr>
              <a:t>SOAP</a:t>
            </a:r>
            <a:r>
              <a:rPr lang="en-US" dirty="0" smtClean="0">
                <a:solidFill>
                  <a:schemeClr val="accent2"/>
                </a:solidFill>
              </a:rPr>
              <a:t> – </a:t>
            </a:r>
            <a:r>
              <a:rPr lang="en-US" dirty="0"/>
              <a:t>External synchronous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292692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123603" y="1392313"/>
            <a:ext cx="9174493" cy="3712350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t">
            <a:noAutofit/>
          </a:bodyPr>
          <a:lstStyle/>
          <a:p>
            <a:pPr algn="ctr"/>
            <a:endParaRPr lang="en-US" sz="1000" dirty="0" smtClean="0"/>
          </a:p>
          <a:p>
            <a:pPr algn="ctr"/>
            <a:r>
              <a:rPr lang="en-US" sz="2400" b="1" dirty="0" smtClean="0">
                <a:solidFill>
                  <a:schemeClr val="accent2"/>
                </a:solidFill>
                <a:latin typeface="Candara" panose="020E0502030303020204" pitchFamily="34" charset="0"/>
              </a:rPr>
              <a:t>GPP SP</a:t>
            </a:r>
            <a:endParaRPr lang="en-US" sz="2400" b="1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58572" y="3115585"/>
            <a:ext cx="3935794" cy="17103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INTERFACE LAYER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Interface layer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07 March 2019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2" name="Rounded Rectangle 1"/>
          <p:cNvSpPr/>
          <p:nvPr/>
        </p:nvSpPr>
        <p:spPr>
          <a:xfrm>
            <a:off x="1688904" y="2080466"/>
            <a:ext cx="2694012" cy="2779214"/>
          </a:xfrm>
          <a:prstGeom prst="roundRect">
            <a:avLst>
              <a:gd name="adj" fmla="val 7075"/>
            </a:avLst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Payment Flow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Engine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(interfaces exit points)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 rot="5400000">
            <a:off x="7666375" y="572663"/>
            <a:ext cx="920188" cy="393579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Rule Engine</a:t>
            </a:r>
          </a:p>
          <a:p>
            <a:pPr algn="ctr"/>
            <a:r>
              <a:rPr lang="en-US" dirty="0" smtClean="0"/>
              <a:t>(</a:t>
            </a:r>
            <a:r>
              <a:rPr lang="en-US" sz="1400" dirty="0" smtClean="0"/>
              <a:t>interface</a:t>
            </a:r>
            <a:r>
              <a:rPr lang="en-US" dirty="0" smtClean="0"/>
              <a:t> </a:t>
            </a:r>
            <a:r>
              <a:rPr lang="en-US" sz="1400" dirty="0" smtClean="0"/>
              <a:t>selection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358088" y="3272922"/>
            <a:ext cx="3505643" cy="45276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 Adapter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246810" y="4221588"/>
            <a:ext cx="1047565" cy="4508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Message Handler</a:t>
            </a:r>
            <a:endParaRPr lang="en-US" sz="1100" dirty="0"/>
          </a:p>
        </p:txBody>
      </p:sp>
      <p:sp>
        <p:nvSpPr>
          <p:cNvPr id="10" name="Rounded Rectangle 9"/>
          <p:cNvSpPr/>
          <p:nvPr/>
        </p:nvSpPr>
        <p:spPr>
          <a:xfrm>
            <a:off x="8956906" y="4152217"/>
            <a:ext cx="1103818" cy="4952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Transmission Layer</a:t>
            </a:r>
            <a:endParaRPr lang="en-US" sz="1100" dirty="0"/>
          </a:p>
        </p:txBody>
      </p:sp>
      <p:sp>
        <p:nvSpPr>
          <p:cNvPr id="13" name="Rounded Rectangle 12"/>
          <p:cNvSpPr/>
          <p:nvPr/>
        </p:nvSpPr>
        <p:spPr>
          <a:xfrm>
            <a:off x="7569892" y="4187088"/>
            <a:ext cx="1081623" cy="4600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Configuration</a:t>
            </a:r>
            <a:endParaRPr lang="en-US" sz="1100" dirty="0"/>
          </a:p>
        </p:txBody>
      </p:sp>
      <p:pic>
        <p:nvPicPr>
          <p:cNvPr id="1026" name="Picture 2" descr="Image result for SERV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055" y="5173221"/>
            <a:ext cx="879295" cy="87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java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0" y="5395460"/>
            <a:ext cx="1026817" cy="54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Image result for java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406" y="5395459"/>
            <a:ext cx="1026817" cy="54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363" y="3893572"/>
            <a:ext cx="709782" cy="101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/>
          <p:cNvCxnSpPr>
            <a:stCxn id="10" idx="3"/>
            <a:endCxn id="1032" idx="1"/>
          </p:cNvCxnSpPr>
          <p:nvPr/>
        </p:nvCxnSpPr>
        <p:spPr>
          <a:xfrm flipV="1">
            <a:off x="10060724" y="4399851"/>
            <a:ext cx="92263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1028" idx="0"/>
          </p:cNvCxnSpPr>
          <p:nvPr/>
        </p:nvCxnSpPr>
        <p:spPr>
          <a:xfrm flipH="1">
            <a:off x="6760219" y="4672468"/>
            <a:ext cx="10374" cy="7229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/>
          <p:cNvCxnSpPr>
            <a:stCxn id="13" idx="2"/>
            <a:endCxn id="1026" idx="0"/>
          </p:cNvCxnSpPr>
          <p:nvPr/>
        </p:nvCxnSpPr>
        <p:spPr>
          <a:xfrm flipH="1">
            <a:off x="8110703" y="4647117"/>
            <a:ext cx="1" cy="5261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/>
          <p:cNvCxnSpPr>
            <a:stCxn id="10" idx="2"/>
            <a:endCxn id="24" idx="0"/>
          </p:cNvCxnSpPr>
          <p:nvPr/>
        </p:nvCxnSpPr>
        <p:spPr>
          <a:xfrm>
            <a:off x="9508815" y="4647486"/>
            <a:ext cx="0" cy="747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Elbow Connector 1034"/>
          <p:cNvCxnSpPr>
            <a:stCxn id="8" idx="2"/>
            <a:endCxn id="9" idx="0"/>
          </p:cNvCxnSpPr>
          <p:nvPr/>
        </p:nvCxnSpPr>
        <p:spPr>
          <a:xfrm rot="5400000">
            <a:off x="7192800" y="3303478"/>
            <a:ext cx="495904" cy="134031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Elbow Connector 1037"/>
          <p:cNvCxnSpPr>
            <a:stCxn id="8" idx="2"/>
            <a:endCxn id="13" idx="0"/>
          </p:cNvCxnSpPr>
          <p:nvPr/>
        </p:nvCxnSpPr>
        <p:spPr>
          <a:xfrm rot="5400000">
            <a:off x="7880105" y="3956283"/>
            <a:ext cx="461404" cy="206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Elbow Connector 1040"/>
          <p:cNvCxnSpPr>
            <a:stCxn id="8" idx="2"/>
            <a:endCxn id="10" idx="0"/>
          </p:cNvCxnSpPr>
          <p:nvPr/>
        </p:nvCxnSpPr>
        <p:spPr>
          <a:xfrm rot="16200000" flipH="1">
            <a:off x="8596596" y="3239997"/>
            <a:ext cx="426533" cy="1397905"/>
          </a:xfrm>
          <a:prstGeom prst="bentConnector3">
            <a:avLst>
              <a:gd name="adj1" fmla="val 5624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" name="Right Arrow 1064"/>
          <p:cNvSpPr/>
          <p:nvPr/>
        </p:nvSpPr>
        <p:spPr>
          <a:xfrm>
            <a:off x="4535163" y="2399898"/>
            <a:ext cx="1471162" cy="2813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10800000">
            <a:off x="4492228" y="4323425"/>
            <a:ext cx="1471162" cy="35443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TextBox 1065"/>
          <p:cNvSpPr txBox="1"/>
          <p:nvPr/>
        </p:nvSpPr>
        <p:spPr>
          <a:xfrm>
            <a:off x="4653137" y="2193974"/>
            <a:ext cx="1149342" cy="27473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p</a:t>
            </a:r>
            <a:r>
              <a:rPr lang="en-US" sz="1400" dirty="0" smtClean="0">
                <a:solidFill>
                  <a:schemeClr val="accent2"/>
                </a:solidFill>
              </a:rPr>
              <a:t>ayment data 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733713" y="4125666"/>
            <a:ext cx="1149342" cy="27473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response data  </a:t>
            </a:r>
          </a:p>
        </p:txBody>
      </p:sp>
    </p:spTree>
    <p:extLst>
      <p:ext uri="{BB962C8B-B14F-4D97-AF65-F5344CB8AC3E}">
        <p14:creationId xmlns:p14="http://schemas.microsoft.com/office/powerpoint/2010/main" val="318432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Interface configuration attributes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07 March 2019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623888" y="1690070"/>
            <a:ext cx="9789619" cy="2549929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>
                <a:solidFill>
                  <a:schemeClr val="accent2"/>
                </a:solidFill>
              </a:rPr>
              <a:t>Handler – </a:t>
            </a:r>
            <a:r>
              <a:rPr lang="en-US" dirty="0" smtClean="0"/>
              <a:t>Java code for parsing/processing message 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>
                <a:solidFill>
                  <a:schemeClr val="accent2"/>
                </a:solidFill>
              </a:rPr>
              <a:t>Direction – </a:t>
            </a:r>
            <a:r>
              <a:rPr lang="en-US" dirty="0" smtClean="0"/>
              <a:t>Incoming or outgoing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>
                <a:solidFill>
                  <a:schemeClr val="accent2"/>
                </a:solidFill>
              </a:rPr>
              <a:t>Behavior – </a:t>
            </a:r>
            <a:r>
              <a:rPr lang="en-US" dirty="0" smtClean="0"/>
              <a:t>Processing behavior in event of interface down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>
                <a:solidFill>
                  <a:schemeClr val="accent2"/>
                </a:solidFill>
              </a:rPr>
              <a:t>Endpoint – </a:t>
            </a:r>
            <a:r>
              <a:rPr lang="en-US" dirty="0" smtClean="0"/>
              <a:t>Source or destination for message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>
                <a:solidFill>
                  <a:schemeClr val="accent2"/>
                </a:solidFill>
              </a:rPr>
              <a:t>Protocol – </a:t>
            </a:r>
            <a:r>
              <a:rPr lang="en-US" dirty="0" smtClean="0"/>
              <a:t>Transmission protocol to be used i.e. MQ/SOAP/FILE/DB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>
                <a:solidFill>
                  <a:schemeClr val="accent2"/>
                </a:solidFill>
              </a:rPr>
              <a:t>Scaling – </a:t>
            </a:r>
            <a:r>
              <a:rPr lang="en-US" dirty="0" smtClean="0"/>
              <a:t>Scaling factor for parallel processing</a:t>
            </a:r>
          </a:p>
        </p:txBody>
      </p:sp>
    </p:spTree>
    <p:extLst>
      <p:ext uri="{BB962C8B-B14F-4D97-AF65-F5344CB8AC3E}">
        <p14:creationId xmlns:p14="http://schemas.microsoft.com/office/powerpoint/2010/main" val="360370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stra_PowerPoint_Template_LIGHT">
  <a:themeElements>
    <a:clrScheme name="Finastra">
      <a:dk1>
        <a:sysClr val="windowText" lastClr="000000"/>
      </a:dk1>
      <a:lt1>
        <a:sysClr val="window" lastClr="FFFFFF"/>
      </a:lt1>
      <a:dk2>
        <a:srgbClr val="414141"/>
      </a:dk2>
      <a:lt2>
        <a:srgbClr val="E5E5E5"/>
      </a:lt2>
      <a:accent1>
        <a:srgbClr val="CD3CAD"/>
      </a:accent1>
      <a:accent2>
        <a:srgbClr val="6948D9"/>
      </a:accent2>
      <a:accent3>
        <a:srgbClr val="414141"/>
      </a:accent3>
      <a:accent4>
        <a:srgbClr val="E189CD"/>
      </a:accent4>
      <a:accent5>
        <a:srgbClr val="A591E8"/>
      </a:accent5>
      <a:accent6>
        <a:srgbClr val="A5A5A5"/>
      </a:accent6>
      <a:hlink>
        <a:srgbClr val="CD3CAD"/>
      </a:hlink>
      <a:folHlink>
        <a:srgbClr val="CD3CA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inastra_PowerPoint_Template_LIGHT.potx" id="{E28E15CF-D4AF-4030-9C27-4521403959F6}" vid="{3C581112-1A15-4DD8-9762-0CCB35449E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FDA2510A45954CB46081864A6D864F" ma:contentTypeVersion="5" ma:contentTypeDescription="Create a new document." ma:contentTypeScope="" ma:versionID="5b475eef84496e2b7a4205b1d00d7d4c">
  <xsd:schema xmlns:xsd="http://www.w3.org/2001/XMLSchema" xmlns:xs="http://www.w3.org/2001/XMLSchema" xmlns:p="http://schemas.microsoft.com/office/2006/metadata/properties" xmlns:ns1="http://schemas.microsoft.com/sharepoint/v3" xmlns:ns2="1913475e-a030-45ec-9e8a-a2630205b38f" xmlns:ns3="0ae7057e-292f-4fd1-bead-5494e4c66c6d" targetNamespace="http://schemas.microsoft.com/office/2006/metadata/properties" ma:root="true" ma:fieldsID="85738e600c763465eda532a3d229a01a" ns1:_="" ns2:_="" ns3:_="">
    <xsd:import namespace="http://schemas.microsoft.com/sharepoint/v3"/>
    <xsd:import namespace="1913475e-a030-45ec-9e8a-a2630205b38f"/>
    <xsd:import namespace="0ae7057e-292f-4fd1-bead-5494e4c66c6d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13475e-a030-45ec-9e8a-a2630205b3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e7057e-292f-4fd1-bead-5494e4c66c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1AEAF9-C730-4098-99F1-230B2FED74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186F62-2954-471E-9368-38BF5704F41F}">
  <ds:schemaRefs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2006/metadata/properties"/>
    <ds:schemaRef ds:uri="1913475e-a030-45ec-9e8a-a2630205b38f"/>
    <ds:schemaRef ds:uri="http://purl.org/dc/elements/1.1/"/>
    <ds:schemaRef ds:uri="0ae7057e-292f-4fd1-bead-5494e4c66c6d"/>
    <ds:schemaRef ds:uri="http://schemas.microsoft.com/office/infopath/2007/PartnerControls"/>
    <ds:schemaRef ds:uri="http://schemas.microsoft.com/sharepoint/v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6B4073B-771D-450A-9EDA-ABAA77B053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913475e-a030-45ec-9e8a-a2630205b38f"/>
    <ds:schemaRef ds:uri="0ae7057e-292f-4fd1-bead-5494e4c66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Finastra_PowerPoint_Template_LIGHT</Template>
  <TotalTime>11776</TotalTime>
  <Words>389</Words>
  <Application>Microsoft Office PowerPoint</Application>
  <PresentationFormat>Widescreen</PresentationFormat>
  <Paragraphs>132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Candara</vt:lpstr>
      <vt:lpstr>Finastra_PowerPoint_Template_LIGHT</vt:lpstr>
      <vt:lpstr>Integration layers</vt:lpstr>
      <vt:lpstr>AGENDA</vt:lpstr>
      <vt:lpstr>PowerPoint Presentation</vt:lpstr>
      <vt:lpstr>Gpp positioning</vt:lpstr>
      <vt:lpstr>Gpp positioning</vt:lpstr>
      <vt:lpstr>Integration architecture</vt:lpstr>
      <vt:lpstr>Communication channels</vt:lpstr>
      <vt:lpstr>Interface layer</vt:lpstr>
      <vt:lpstr>Interface configuration attributes</vt:lpstr>
      <vt:lpstr>Message Handlers</vt:lpstr>
      <vt:lpstr>Transmission layer</vt:lpstr>
      <vt:lpstr>Thank you</vt:lpstr>
    </vt:vector>
  </TitlesOfParts>
  <Company>D + 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Julie Herder</dc:creator>
  <cp:lastModifiedBy>Alexander Perman</cp:lastModifiedBy>
  <cp:revision>120</cp:revision>
  <cp:lastPrinted>2017-06-06T14:07:14Z</cp:lastPrinted>
  <dcterms:created xsi:type="dcterms:W3CDTF">2017-06-27T19:04:38Z</dcterms:created>
  <dcterms:modified xsi:type="dcterms:W3CDTF">2019-03-07T13:48:55Z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0x0101009AFDA2510A45954CB46081864A6D864F</vt:lpwstr>
  </property>
</Properties>
</file>