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8" r:id="rId6"/>
    <p:sldId id="261" r:id="rId7"/>
    <p:sldId id="302" r:id="rId8"/>
    <p:sldId id="303" r:id="rId9"/>
    <p:sldId id="304" r:id="rId10"/>
    <p:sldId id="306" r:id="rId11"/>
    <p:sldId id="305" r:id="rId12"/>
    <p:sldId id="307" r:id="rId13"/>
    <p:sldId id="301"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3" autoAdjust="0"/>
    <p:restoredTop sz="96395" autoAdjust="0"/>
  </p:normalViewPr>
  <p:slideViewPr>
    <p:cSldViewPr snapToGrid="0" showGuides="1">
      <p:cViewPr varScale="1">
        <p:scale>
          <a:sx n="115" d="100"/>
          <a:sy n="115" d="100"/>
        </p:scale>
        <p:origin x="312" y="108"/>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image" Target="../media/image13.emf"/><Relationship Id="rId1" Type="http://schemas.openxmlformats.org/officeDocument/2006/relationships/image" Target="../media/image12.emf"/><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20/03/2019</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20/03/2019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3260118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10</a:t>
            </a:fld>
            <a:endParaRPr lang="en-GB" dirty="0"/>
          </a:p>
        </p:txBody>
      </p:sp>
    </p:spTree>
    <p:extLst>
      <p:ext uri="{BB962C8B-B14F-4D97-AF65-F5344CB8AC3E}">
        <p14:creationId xmlns:p14="http://schemas.microsoft.com/office/powerpoint/2010/main" val="3957999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11</a:t>
            </a:fld>
            <a:endParaRPr lang="en-GB" dirty="0"/>
          </a:p>
        </p:txBody>
      </p:sp>
    </p:spTree>
    <p:extLst>
      <p:ext uri="{BB962C8B-B14F-4D97-AF65-F5344CB8AC3E}">
        <p14:creationId xmlns:p14="http://schemas.microsoft.com/office/powerpoint/2010/main" val="409211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20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20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20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20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20 March 2019</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20 March 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20 March 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20 March 2019</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20 March 2019</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6.emf"/><Relationship Id="rId3" Type="http://schemas.openxmlformats.org/officeDocument/2006/relationships/notesSlide" Target="../notesSlides/notesSlide2.xml"/><Relationship Id="rId7" Type="http://schemas.openxmlformats.org/officeDocument/2006/relationships/image" Target="../media/image13.emf"/><Relationship Id="rId12" Type="http://schemas.openxmlformats.org/officeDocument/2006/relationships/oleObject" Target="../embeddings/oleObject6.bin"/><Relationship Id="rId17" Type="http://schemas.openxmlformats.org/officeDocument/2006/relationships/image" Target="../media/image18.emf"/><Relationship Id="rId2" Type="http://schemas.openxmlformats.org/officeDocument/2006/relationships/slideLayout" Target="../slideLayouts/slideLayout5.xml"/><Relationship Id="rId16" Type="http://schemas.openxmlformats.org/officeDocument/2006/relationships/oleObject" Target="../embeddings/oleObject8.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5.emf"/><Relationship Id="rId5" Type="http://schemas.openxmlformats.org/officeDocument/2006/relationships/image" Target="../media/image12.emf"/><Relationship Id="rId15" Type="http://schemas.openxmlformats.org/officeDocument/2006/relationships/image" Target="../media/image17.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4.emf"/><Relationship Id="rId1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Feeder</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7" name="Text Placeholder 5"/>
          <p:cNvSpPr>
            <a:spLocks noGrp="1"/>
          </p:cNvSpPr>
          <p:nvPr>
            <p:ph type="body" sz="quarter" idx="10"/>
          </p:nvPr>
        </p:nvSpPr>
        <p:spPr>
          <a:xfrm>
            <a:off x="623888" y="4246294"/>
            <a:ext cx="5364162" cy="981922"/>
          </a:xfrm>
        </p:spPr>
        <p:txBody>
          <a:bodyPr/>
          <a:lstStyle/>
          <a:p>
            <a:r>
              <a:rPr lang="en-GB" dirty="0"/>
              <a:t>Integration Team</a:t>
            </a:r>
          </a:p>
          <a:p>
            <a:pPr lvl="1"/>
            <a:r>
              <a:rPr lang="en-GB" dirty="0" smtClean="0"/>
              <a:t>2019</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vert="horz" lIns="0" tIns="0" rIns="0" bIns="0" rtlCol="0" anchor="b" anchorCtr="0">
            <a:noAutofit/>
          </a:bodyPr>
          <a:lstStyle/>
          <a:p>
            <a:r>
              <a:rPr lang="en-US" dirty="0"/>
              <a:t>examples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20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10</a:t>
            </a:fld>
            <a:endParaRPr lang="en-GB" dirty="0"/>
          </a:p>
        </p:txBody>
      </p:sp>
      <p:sp>
        <p:nvSpPr>
          <p:cNvPr id="7" name="Rectangle 6"/>
          <p:cNvSpPr/>
          <p:nvPr/>
        </p:nvSpPr>
        <p:spPr>
          <a:xfrm>
            <a:off x="623887" y="1299270"/>
            <a:ext cx="5610657" cy="369332"/>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r>
              <a:rPr lang="en-US" dirty="0"/>
              <a:t>Simple Minimal </a:t>
            </a:r>
            <a:r>
              <a:rPr lang="en-US" b="1" dirty="0"/>
              <a:t>Handoff</a:t>
            </a:r>
            <a:endParaRPr lang="en-US" sz="1600" b="1" dirty="0" smtClean="0"/>
          </a:p>
        </p:txBody>
      </p:sp>
      <p:sp>
        <p:nvSpPr>
          <p:cNvPr id="2" name="Rectangle 2"/>
          <p:cNvSpPr>
            <a:spLocks noChangeArrowheads="1"/>
          </p:cNvSpPr>
          <p:nvPr/>
        </p:nvSpPr>
        <p:spPr bwMode="auto">
          <a:xfrm>
            <a:off x="10565606" y="24938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6234545" y="42478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6"/>
          <p:cNvSpPr>
            <a:spLocks noChangeArrowheads="1"/>
          </p:cNvSpPr>
          <p:nvPr/>
        </p:nvSpPr>
        <p:spPr bwMode="auto">
          <a:xfrm>
            <a:off x="7257011" y="11411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4191033418"/>
              </p:ext>
            </p:extLst>
          </p:nvPr>
        </p:nvGraphicFramePr>
        <p:xfrm>
          <a:off x="6952211" y="1230446"/>
          <a:ext cx="1009650" cy="638175"/>
        </p:xfrm>
        <a:graphic>
          <a:graphicData uri="http://schemas.openxmlformats.org/presentationml/2006/ole">
            <mc:AlternateContent xmlns:mc="http://schemas.openxmlformats.org/markup-compatibility/2006">
              <mc:Choice xmlns:v="urn:schemas-microsoft-com:vml" Requires="v">
                <p:oleObj spid="_x0000_s5197" name="Packager Shell Object" showAsIcon="1" r:id="rId4" imgW="1295280" imgH="838080" progId="Package">
                  <p:embed/>
                </p:oleObj>
              </mc:Choice>
              <mc:Fallback>
                <p:oleObj name="Packager Shell Object" showAsIcon="1" r:id="rId4" imgW="1295280" imgH="838080" progId="Packag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2211" y="1230446"/>
                        <a:ext cx="100965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8"/>
          <p:cNvSpPr>
            <a:spLocks noChangeArrowheads="1"/>
          </p:cNvSpPr>
          <p:nvPr/>
        </p:nvSpPr>
        <p:spPr bwMode="auto">
          <a:xfrm>
            <a:off x="8622890" y="12434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2427635031"/>
              </p:ext>
            </p:extLst>
          </p:nvPr>
        </p:nvGraphicFramePr>
        <p:xfrm>
          <a:off x="8622890" y="1241117"/>
          <a:ext cx="1000125" cy="638175"/>
        </p:xfrm>
        <a:graphic>
          <a:graphicData uri="http://schemas.openxmlformats.org/presentationml/2006/ole">
            <mc:AlternateContent xmlns:mc="http://schemas.openxmlformats.org/markup-compatibility/2006">
              <mc:Choice xmlns:v="urn:schemas-microsoft-com:vml" Requires="v">
                <p:oleObj spid="_x0000_s5198" name="Packager Shell Object" showAsIcon="1" r:id="rId6" imgW="1295280" imgH="838080" progId="Package">
                  <p:embed/>
                </p:oleObj>
              </mc:Choice>
              <mc:Fallback>
                <p:oleObj name="Packager Shell Object" showAsIcon="1" r:id="rId6" imgW="1295280" imgH="838080" progId="Package">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22890" y="1241117"/>
                        <a:ext cx="1000125"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6"/>
          <p:cNvSpPr/>
          <p:nvPr/>
        </p:nvSpPr>
        <p:spPr>
          <a:xfrm>
            <a:off x="623885" y="1955082"/>
            <a:ext cx="5610657" cy="369332"/>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r>
              <a:rPr lang="en-US" dirty="0"/>
              <a:t>Single Credit Transfer </a:t>
            </a:r>
            <a:r>
              <a:rPr lang="en-US" b="1" dirty="0"/>
              <a:t>Handoff</a:t>
            </a:r>
            <a:r>
              <a:rPr lang="en-US" dirty="0"/>
              <a:t> with Instructed MOP</a:t>
            </a:r>
            <a:endParaRPr lang="en-US" sz="1600" dirty="0" smtClean="0"/>
          </a:p>
        </p:txBody>
      </p:sp>
      <p:sp>
        <p:nvSpPr>
          <p:cNvPr id="18" name="Rectangle 17"/>
          <p:cNvSpPr/>
          <p:nvPr/>
        </p:nvSpPr>
        <p:spPr>
          <a:xfrm>
            <a:off x="623884" y="2755052"/>
            <a:ext cx="5610657" cy="369332"/>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r>
              <a:rPr lang="en-US" dirty="0"/>
              <a:t>Single Credit Transfer </a:t>
            </a:r>
            <a:r>
              <a:rPr lang="en-US" b="1" dirty="0"/>
              <a:t>Handoff</a:t>
            </a:r>
            <a:r>
              <a:rPr lang="en-US" dirty="0"/>
              <a:t> with Fees</a:t>
            </a:r>
            <a:endParaRPr lang="en-US" sz="1600" dirty="0" smtClean="0"/>
          </a:p>
        </p:txBody>
      </p:sp>
      <p:sp>
        <p:nvSpPr>
          <p:cNvPr id="19" name="Rectangle 18"/>
          <p:cNvSpPr/>
          <p:nvPr/>
        </p:nvSpPr>
        <p:spPr>
          <a:xfrm>
            <a:off x="623884" y="3435434"/>
            <a:ext cx="5610657" cy="646331"/>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r>
              <a:rPr lang="en-US" dirty="0"/>
              <a:t>Single Credit Transfer </a:t>
            </a:r>
            <a:r>
              <a:rPr lang="en-US" b="1" dirty="0"/>
              <a:t>Handoff</a:t>
            </a:r>
            <a:r>
              <a:rPr lang="en-US" dirty="0"/>
              <a:t> with Earmark Reference</a:t>
            </a:r>
            <a:endParaRPr lang="en-US" sz="1600" dirty="0" smtClean="0"/>
          </a:p>
        </p:txBody>
      </p:sp>
      <p:sp>
        <p:nvSpPr>
          <p:cNvPr id="20" name="Rectangle 19"/>
          <p:cNvSpPr/>
          <p:nvPr/>
        </p:nvSpPr>
        <p:spPr>
          <a:xfrm>
            <a:off x="623886" y="4377148"/>
            <a:ext cx="5610657" cy="646331"/>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r>
              <a:rPr lang="en-US" dirty="0"/>
              <a:t>Successful Outgoing Single Transaction Handoff </a:t>
            </a:r>
            <a:r>
              <a:rPr lang="en-US" b="1" dirty="0"/>
              <a:t>Response</a:t>
            </a:r>
            <a:r>
              <a:rPr lang="en-US" dirty="0"/>
              <a:t> – Extended Scope</a:t>
            </a:r>
            <a:endParaRPr lang="en-US" sz="1600" dirty="0" smtClean="0"/>
          </a:p>
        </p:txBody>
      </p:sp>
      <p:sp>
        <p:nvSpPr>
          <p:cNvPr id="21" name="Rectangle 20"/>
          <p:cNvSpPr/>
          <p:nvPr/>
        </p:nvSpPr>
        <p:spPr>
          <a:xfrm>
            <a:off x="623884" y="5280239"/>
            <a:ext cx="5610657" cy="646331"/>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r>
              <a:rPr lang="en-US" dirty="0"/>
              <a:t>Failed Outgoing Single Transaction Handoff </a:t>
            </a:r>
            <a:r>
              <a:rPr lang="en-US" b="1" dirty="0"/>
              <a:t>Response</a:t>
            </a:r>
            <a:r>
              <a:rPr lang="en-US" dirty="0"/>
              <a:t> – Minimal Scope</a:t>
            </a:r>
            <a:endParaRPr lang="en-US" sz="1600" dirty="0" smtClean="0"/>
          </a:p>
        </p:txBody>
      </p:sp>
      <p:sp>
        <p:nvSpPr>
          <p:cNvPr id="24" name="Rectangle 12"/>
          <p:cNvSpPr>
            <a:spLocks noChangeArrowheads="1"/>
          </p:cNvSpPr>
          <p:nvPr/>
        </p:nvSpPr>
        <p:spPr bwMode="auto">
          <a:xfrm>
            <a:off x="6952211" y="18914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 name="Object 24"/>
          <p:cNvGraphicFramePr>
            <a:graphicFrameLocks noChangeAspect="1"/>
          </p:cNvGraphicFramePr>
          <p:nvPr>
            <p:extLst>
              <p:ext uri="{D42A27DB-BD31-4B8C-83A1-F6EECF244321}">
                <p14:modId xmlns:p14="http://schemas.microsoft.com/office/powerpoint/2010/main" val="164806771"/>
              </p:ext>
            </p:extLst>
          </p:nvPr>
        </p:nvGraphicFramePr>
        <p:xfrm>
          <a:off x="6952211" y="1891474"/>
          <a:ext cx="1009650" cy="638175"/>
        </p:xfrm>
        <a:graphic>
          <a:graphicData uri="http://schemas.openxmlformats.org/presentationml/2006/ole">
            <mc:AlternateContent xmlns:mc="http://schemas.openxmlformats.org/markup-compatibility/2006">
              <mc:Choice xmlns:v="urn:schemas-microsoft-com:vml" Requires="v">
                <p:oleObj spid="_x0000_s5199" name="Packager Shell Object" showAsIcon="1" r:id="rId8" imgW="1295280" imgH="838080" progId="Package">
                  <p:embed/>
                </p:oleObj>
              </mc:Choice>
              <mc:Fallback>
                <p:oleObj name="Packager Shell Object" showAsIcon="1" r:id="rId8" imgW="1295280" imgH="838080" progId="Package">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52211" y="1891474"/>
                        <a:ext cx="100965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14"/>
          <p:cNvSpPr>
            <a:spLocks noChangeArrowheads="1"/>
          </p:cNvSpPr>
          <p:nvPr/>
        </p:nvSpPr>
        <p:spPr bwMode="auto">
          <a:xfrm>
            <a:off x="6952211" y="26035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7" name="Object 26"/>
          <p:cNvGraphicFramePr>
            <a:graphicFrameLocks noChangeAspect="1"/>
          </p:cNvGraphicFramePr>
          <p:nvPr>
            <p:extLst>
              <p:ext uri="{D42A27DB-BD31-4B8C-83A1-F6EECF244321}">
                <p14:modId xmlns:p14="http://schemas.microsoft.com/office/powerpoint/2010/main" val="3587255412"/>
              </p:ext>
            </p:extLst>
          </p:nvPr>
        </p:nvGraphicFramePr>
        <p:xfrm>
          <a:off x="6952211" y="2603521"/>
          <a:ext cx="1009650" cy="638175"/>
        </p:xfrm>
        <a:graphic>
          <a:graphicData uri="http://schemas.openxmlformats.org/presentationml/2006/ole">
            <mc:AlternateContent xmlns:mc="http://schemas.openxmlformats.org/markup-compatibility/2006">
              <mc:Choice xmlns:v="urn:schemas-microsoft-com:vml" Requires="v">
                <p:oleObj spid="_x0000_s5200" name="Packager Shell Object" showAsIcon="1" r:id="rId10" imgW="1295280" imgH="838080" progId="Package">
                  <p:embed/>
                </p:oleObj>
              </mc:Choice>
              <mc:Fallback>
                <p:oleObj name="Packager Shell Object" showAsIcon="1" r:id="rId10" imgW="1295280" imgH="838080" progId="Package">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52211" y="2603521"/>
                        <a:ext cx="100965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2147230567"/>
              </p:ext>
            </p:extLst>
          </p:nvPr>
        </p:nvGraphicFramePr>
        <p:xfrm>
          <a:off x="6952211" y="4365116"/>
          <a:ext cx="1009650" cy="638175"/>
        </p:xfrm>
        <a:graphic>
          <a:graphicData uri="http://schemas.openxmlformats.org/presentationml/2006/ole">
            <mc:AlternateContent xmlns:mc="http://schemas.openxmlformats.org/markup-compatibility/2006">
              <mc:Choice xmlns:v="urn:schemas-microsoft-com:vml" Requires="v">
                <p:oleObj spid="_x0000_s5201" name="Packager Shell Object" showAsIcon="1" r:id="rId12" imgW="1313640" imgH="849960" progId="Package">
                  <p:embed/>
                </p:oleObj>
              </mc:Choice>
              <mc:Fallback>
                <p:oleObj name="Packager Shell Object" showAsIcon="1" r:id="rId12" imgW="1313640" imgH="849960" progId="Package">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52211" y="4365116"/>
                        <a:ext cx="100965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Rectangle 18"/>
          <p:cNvSpPr>
            <a:spLocks noChangeArrowheads="1"/>
          </p:cNvSpPr>
          <p:nvPr/>
        </p:nvSpPr>
        <p:spPr bwMode="auto">
          <a:xfrm>
            <a:off x="6952211" y="47279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1" name="Object 30"/>
          <p:cNvGraphicFramePr>
            <a:graphicFrameLocks noChangeAspect="1"/>
          </p:cNvGraphicFramePr>
          <p:nvPr>
            <p:extLst>
              <p:ext uri="{D42A27DB-BD31-4B8C-83A1-F6EECF244321}">
                <p14:modId xmlns:p14="http://schemas.microsoft.com/office/powerpoint/2010/main" val="961695325"/>
              </p:ext>
            </p:extLst>
          </p:nvPr>
        </p:nvGraphicFramePr>
        <p:xfrm>
          <a:off x="6999836" y="5288395"/>
          <a:ext cx="914400" cy="638175"/>
        </p:xfrm>
        <a:graphic>
          <a:graphicData uri="http://schemas.openxmlformats.org/presentationml/2006/ole">
            <mc:AlternateContent xmlns:mc="http://schemas.openxmlformats.org/markup-compatibility/2006">
              <mc:Choice xmlns:v="urn:schemas-microsoft-com:vml" Requires="v">
                <p:oleObj spid="_x0000_s5202" name="Packager Shell Object" showAsIcon="1" r:id="rId14" imgW="1313640" imgH="849960" progId="Package">
                  <p:embed/>
                </p:oleObj>
              </mc:Choice>
              <mc:Fallback>
                <p:oleObj name="Packager Shell Object" showAsIcon="1" r:id="rId14" imgW="1313640" imgH="849960" progId="Package">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99836" y="5288395"/>
                        <a:ext cx="91440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Rectangle 20"/>
          <p:cNvSpPr>
            <a:spLocks noChangeArrowheads="1"/>
          </p:cNvSpPr>
          <p:nvPr/>
        </p:nvSpPr>
        <p:spPr bwMode="auto">
          <a:xfrm>
            <a:off x="6856961" y="34729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 name="Object 32"/>
          <p:cNvGraphicFramePr>
            <a:graphicFrameLocks noChangeAspect="1"/>
          </p:cNvGraphicFramePr>
          <p:nvPr>
            <p:extLst>
              <p:ext uri="{D42A27DB-BD31-4B8C-83A1-F6EECF244321}">
                <p14:modId xmlns:p14="http://schemas.microsoft.com/office/powerpoint/2010/main" val="550693656"/>
              </p:ext>
            </p:extLst>
          </p:nvPr>
        </p:nvGraphicFramePr>
        <p:xfrm>
          <a:off x="6952211" y="3472923"/>
          <a:ext cx="1009650" cy="638175"/>
        </p:xfrm>
        <a:graphic>
          <a:graphicData uri="http://schemas.openxmlformats.org/presentationml/2006/ole">
            <mc:AlternateContent xmlns:mc="http://schemas.openxmlformats.org/markup-compatibility/2006">
              <mc:Choice xmlns:v="urn:schemas-microsoft-com:vml" Requires="v">
                <p:oleObj spid="_x0000_s5203" name="Packager Shell Object" showAsIcon="1" r:id="rId16" imgW="1295280" imgH="838080" progId="Package">
                  <p:embed/>
                </p:oleObj>
              </mc:Choice>
              <mc:Fallback>
                <p:oleObj name="Packager Shell Object" showAsIcon="1" r:id="rId16" imgW="1295280" imgH="838080" progId="Package">
                  <p:embed/>
                  <p:pic>
                    <p:nvPicPr>
                      <p:cNvPr id="0"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52211" y="3472923"/>
                        <a:ext cx="100965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3563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b="0" dirty="0" smtClean="0"/>
              <a:t>Integration Team</a:t>
            </a:r>
            <a:endParaRPr lang="en-GB" b="0" dirty="0"/>
          </a:p>
        </p:txBody>
      </p:sp>
      <p:sp>
        <p:nvSpPr>
          <p:cNvPr id="4" name="Date Placeholder 3"/>
          <p:cNvSpPr>
            <a:spLocks noGrp="1"/>
          </p:cNvSpPr>
          <p:nvPr>
            <p:ph type="dt" sz="half" idx="10"/>
          </p:nvPr>
        </p:nvSpPr>
        <p:spPr/>
        <p:txBody>
          <a:bodyPr/>
          <a:lstStyle/>
          <a:p>
            <a:fld id="{D98A2CEC-3088-437B-B321-33BEC7D93FCD}" type="datetime4">
              <a:rPr lang="en-GB" smtClean="0"/>
              <a:pPr/>
              <a:t>20 March 2019</a:t>
            </a:fld>
            <a:endParaRPr lang="en-GB" dirty="0"/>
          </a:p>
        </p:txBody>
      </p:sp>
      <p:sp>
        <p:nvSpPr>
          <p:cNvPr id="8" name="Text Placeholder 7"/>
          <p:cNvSpPr>
            <a:spLocks noGrp="1"/>
          </p:cNvSpPr>
          <p:nvPr>
            <p:ph type="body" sz="quarter" idx="11"/>
          </p:nvPr>
        </p:nvSpPr>
        <p:spPr/>
        <p:txBody>
          <a:bodyPr/>
          <a:lstStyle/>
          <a:p>
            <a:r>
              <a:rPr lang="en-GB" dirty="0" smtClean="0"/>
              <a:t>alexander.perman@finastra.com</a:t>
            </a:r>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a:xfrm>
            <a:off x="623888" y="1612936"/>
            <a:ext cx="9692421" cy="3465091"/>
          </a:xfrm>
        </p:spPr>
        <p:txBody>
          <a:bodyPr/>
          <a:lstStyle/>
          <a:p>
            <a:pPr lvl="0"/>
            <a:r>
              <a:rPr lang="en-US" dirty="0"/>
              <a:t>Overview</a:t>
            </a:r>
          </a:p>
          <a:p>
            <a:pPr lvl="0"/>
            <a:r>
              <a:rPr lang="en-US" dirty="0" smtClean="0"/>
              <a:t>Workflow</a:t>
            </a:r>
          </a:p>
          <a:p>
            <a:pPr lvl="0"/>
            <a:r>
              <a:rPr lang="en-US" dirty="0" smtClean="0"/>
              <a:t>Request/Response</a:t>
            </a:r>
          </a:p>
          <a:p>
            <a:pPr lvl="0"/>
            <a:r>
              <a:rPr lang="en-US" dirty="0" smtClean="0"/>
              <a:t>Manual handling</a:t>
            </a:r>
          </a:p>
          <a:p>
            <a:pPr lvl="0"/>
            <a:r>
              <a:rPr lang="en-US" dirty="0" smtClean="0"/>
              <a:t>Business and system configuration</a:t>
            </a:r>
            <a:endParaRPr lang="en-US" dirty="0"/>
          </a:p>
        </p:txBody>
      </p:sp>
      <p:sp>
        <p:nvSpPr>
          <p:cNvPr id="4" name="Date Placeholder 3"/>
          <p:cNvSpPr>
            <a:spLocks noGrp="1"/>
          </p:cNvSpPr>
          <p:nvPr>
            <p:ph type="dt" sz="half" idx="10"/>
          </p:nvPr>
        </p:nvSpPr>
        <p:spPr/>
        <p:txBody>
          <a:bodyPr/>
          <a:lstStyle/>
          <a:p>
            <a:fld id="{6096F0BA-ECEE-44D1-ABE9-40C67B221300}" type="datetime4">
              <a:rPr lang="en-GB" smtClean="0"/>
              <a:t>20 March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02299"/>
            <a:ext cx="8198568" cy="3857700"/>
          </a:xfrm>
        </p:spPr>
        <p:txBody>
          <a:bodyPr/>
          <a:lstStyle/>
          <a:p>
            <a:r>
              <a:rPr lang="en-US" dirty="0"/>
              <a:t>This interface can be used by a Feeder system to handoff all types of single payment transactions</a:t>
            </a:r>
            <a:r>
              <a:rPr lang="en-GB" dirty="0" smtClean="0">
                <a:solidFill>
                  <a:schemeClr val="accent1"/>
                </a:solidFill>
              </a:rPr>
              <a:t>”</a:t>
            </a:r>
          </a:p>
          <a:p>
            <a:pPr lvl="1">
              <a:buClr>
                <a:srgbClr val="414141"/>
              </a:buClr>
            </a:pPr>
            <a:r>
              <a:rPr lang="en-GB" dirty="0">
                <a:solidFill>
                  <a:srgbClr val="414141"/>
                </a:solidFill>
              </a:rPr>
              <a:t>GPP Interfaces – Business Guide System Integration</a:t>
            </a:r>
          </a:p>
          <a:p>
            <a:endParaRPr lang="en-GB" dirty="0" smtClean="0">
              <a:solidFill>
                <a:schemeClr val="accent1"/>
              </a:solidFill>
            </a:endParaRPr>
          </a:p>
        </p:txBody>
      </p:sp>
      <p:sp>
        <p:nvSpPr>
          <p:cNvPr id="3" name="Date Placeholder 2"/>
          <p:cNvSpPr>
            <a:spLocks noGrp="1"/>
          </p:cNvSpPr>
          <p:nvPr>
            <p:ph type="dt" sz="half" idx="10"/>
          </p:nvPr>
        </p:nvSpPr>
        <p:spPr/>
        <p:txBody>
          <a:bodyPr/>
          <a:lstStyle/>
          <a:p>
            <a:fld id="{014A5046-EA5E-455B-A3BC-352818629394}" type="datetime4">
              <a:rPr lang="en-GB" smtClean="0"/>
              <a:pPr/>
              <a:t>20 March 2019</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General Payment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20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9" name="TextBox 8"/>
          <p:cNvSpPr txBox="1"/>
          <p:nvPr/>
        </p:nvSpPr>
        <p:spPr>
          <a:xfrm>
            <a:off x="2157408" y="199848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Instruction</a:t>
            </a:r>
            <a:endParaRPr lang="he-IL" dirty="0" err="1"/>
          </a:p>
        </p:txBody>
      </p:sp>
      <p:sp>
        <p:nvSpPr>
          <p:cNvPr id="13" name="Flowchart: Predefined Process 12"/>
          <p:cNvSpPr/>
          <p:nvPr/>
        </p:nvSpPr>
        <p:spPr>
          <a:xfrm>
            <a:off x="455338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09932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15804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Compliance </a:t>
            </a:r>
            <a:endParaRPr lang="he-IL" dirty="0" err="1"/>
          </a:p>
        </p:txBody>
      </p:sp>
      <p:cxnSp>
        <p:nvCxnSpPr>
          <p:cNvPr id="18" name="Straight Arrow Connector 17"/>
          <p:cNvCxnSpPr>
            <a:stCxn id="13" idx="2"/>
          </p:cNvCxnSpPr>
          <p:nvPr/>
        </p:nvCxnSpPr>
        <p:spPr>
          <a:xfrm flipH="1">
            <a:off x="5524347" y="2837467"/>
            <a:ext cx="2" cy="32057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934534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6949366" y="113959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smtClean="0"/>
              <a:t>Account Lookup</a:t>
            </a:r>
            <a:endParaRPr lang="he-IL" dirty="0" err="1"/>
          </a:p>
        </p:txBody>
      </p:sp>
      <p:cxnSp>
        <p:nvCxnSpPr>
          <p:cNvPr id="23" name="Straight Arrow Connector 22"/>
          <p:cNvCxnSpPr>
            <a:stCxn id="21" idx="0"/>
          </p:cNvCxnSpPr>
          <p:nvPr/>
        </p:nvCxnSpPr>
        <p:spPr>
          <a:xfrm flipH="1" flipV="1">
            <a:off x="1030929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00824" y="3666300"/>
            <a:ext cx="119448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p:nvPr/>
        </p:nvCxnSpPr>
        <p:spPr>
          <a:xfrm flipV="1">
            <a:off x="5968405" y="3977384"/>
            <a:ext cx="0" cy="33072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28366" y="3477672"/>
            <a:ext cx="0" cy="830440"/>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32120" y="245598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Internet Banking,  Branch-OTC, SWIFT, Local Clearing</a:t>
            </a:r>
            <a:endParaRPr lang="he-IL" sz="1200" dirty="0">
              <a:solidFill>
                <a:schemeClr val="bg2">
                  <a:lumMod val="75000"/>
                </a:schemeClr>
              </a:solidFill>
            </a:endParaRPr>
          </a:p>
        </p:txBody>
      </p:sp>
      <p:sp>
        <p:nvSpPr>
          <p:cNvPr id="51" name="Flowchart: Predefined Process 50"/>
          <p:cNvSpPr/>
          <p:nvPr/>
        </p:nvSpPr>
        <p:spPr>
          <a:xfrm>
            <a:off x="694936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4337900"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execution</a:t>
            </a:r>
            <a:endParaRPr lang="he-IL" sz="1200" dirty="0">
              <a:solidFill>
                <a:schemeClr val="bg2">
                  <a:lumMod val="75000"/>
                </a:schemeClr>
              </a:solidFill>
            </a:endParaRPr>
          </a:p>
        </p:txBody>
      </p:sp>
      <p:sp>
        <p:nvSpPr>
          <p:cNvPr id="59" name="Flowchart: Document 58"/>
          <p:cNvSpPr/>
          <p:nvPr/>
        </p:nvSpPr>
        <p:spPr>
          <a:xfrm>
            <a:off x="402278" y="416362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SWIFT, Local Clearing</a:t>
            </a:r>
            <a:endParaRPr lang="he-IL" sz="1200" dirty="0">
              <a:solidFill>
                <a:schemeClr val="bg2">
                  <a:lumMod val="75000"/>
                </a:schemeClr>
              </a:solidFill>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Balance Inquiry</a:t>
            </a:r>
            <a:endParaRPr lang="he-IL" dirty="0" err="1"/>
          </a:p>
        </p:txBody>
      </p:sp>
      <p:cxnSp>
        <p:nvCxnSpPr>
          <p:cNvPr id="66" name="Straight Arrow Connector 65"/>
          <p:cNvCxnSpPr>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Accounting System</a:t>
            </a:r>
            <a:endParaRPr lang="he-IL" dirty="0" err="1"/>
          </a:p>
        </p:txBody>
      </p:sp>
      <p:cxnSp>
        <p:nvCxnSpPr>
          <p:cNvPr id="68" name="Straight Arrow Connector 67"/>
          <p:cNvCxnSpPr>
            <a:endCxn id="67" idx="0"/>
          </p:cNvCxnSpPr>
          <p:nvPr/>
        </p:nvCxnSpPr>
        <p:spPr>
          <a:xfrm flipH="1">
            <a:off x="3128369" y="5127453"/>
            <a:ext cx="1"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6" y="570248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Advising System</a:t>
            </a:r>
            <a:endParaRPr lang="he-IL" dirty="0" err="1"/>
          </a:p>
        </p:txBody>
      </p:sp>
      <p:cxnSp>
        <p:nvCxnSpPr>
          <p:cNvPr id="40" name="Straight Arrow Connector 39"/>
          <p:cNvCxnSpPr>
            <a:stCxn id="39" idx="3"/>
            <a:endCxn id="4" idx="1"/>
          </p:cNvCxnSpPr>
          <p:nvPr/>
        </p:nvCxnSpPr>
        <p:spPr>
          <a:xfrm flipV="1">
            <a:off x="8891288" y="5849138"/>
            <a:ext cx="454059" cy="889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45347" y="549806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Available at every complete or intermediate status</a:t>
            </a:r>
          </a:p>
        </p:txBody>
      </p:sp>
      <p:sp>
        <p:nvSpPr>
          <p:cNvPr id="37" name="TextBox 36"/>
          <p:cNvSpPr txBox="1"/>
          <p:nvPr/>
        </p:nvSpPr>
        <p:spPr>
          <a:xfrm>
            <a:off x="5300824" y="1155146"/>
            <a:ext cx="119448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smtClean="0"/>
              <a:t>Fraud</a:t>
            </a:r>
            <a:endParaRPr lang="he-IL" dirty="0" err="1"/>
          </a:p>
        </p:txBody>
      </p:sp>
      <p:cxnSp>
        <p:nvCxnSpPr>
          <p:cNvPr id="42" name="Straight Arrow Connector 41"/>
          <p:cNvCxnSpPr/>
          <p:nvPr/>
        </p:nvCxnSpPr>
        <p:spPr>
          <a:xfrm flipH="1" flipV="1">
            <a:off x="6229839" y="144164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618833" y="3656995"/>
            <a:ext cx="145145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Addressing Inquiry</a:t>
            </a:r>
            <a:endParaRPr lang="he-IL" dirty="0" err="1"/>
          </a:p>
        </p:txBody>
      </p:sp>
      <p:cxnSp>
        <p:nvCxnSpPr>
          <p:cNvPr id="46" name="Straight Arrow Connector 45"/>
          <p:cNvCxnSpPr/>
          <p:nvPr/>
        </p:nvCxnSpPr>
        <p:spPr>
          <a:xfrm flipV="1">
            <a:off x="4345919" y="3957740"/>
            <a:ext cx="0" cy="330728"/>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32119" y="1998482"/>
            <a:ext cx="1271229"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Feeder</a:t>
            </a:r>
            <a:endParaRPr lang="he-IL" dirty="0" err="1"/>
          </a:p>
        </p:txBody>
      </p:sp>
      <p:cxnSp>
        <p:nvCxnSpPr>
          <p:cNvPr id="10" name="Elbow Connector 9"/>
          <p:cNvCxnSpPr>
            <a:stCxn id="47" idx="3"/>
            <a:endCxn id="9" idx="1"/>
          </p:cNvCxnSpPr>
          <p:nvPr/>
        </p:nvCxnSpPr>
        <p:spPr>
          <a:xfrm flipV="1">
            <a:off x="1703349" y="2417975"/>
            <a:ext cx="454059" cy="575333"/>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5" idx="3"/>
            <a:endCxn id="9" idx="1"/>
          </p:cNvCxnSpPr>
          <p:nvPr/>
        </p:nvCxnSpPr>
        <p:spPr>
          <a:xfrm>
            <a:off x="1703348" y="2154024"/>
            <a:ext cx="454060" cy="263951"/>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377098" y="1998868"/>
            <a:ext cx="6811401" cy="3139321"/>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marL="285750" lvl="0" indent="-285750">
              <a:buFont typeface="Arial" panose="020B0604020202020204" pitchFamily="34" charset="0"/>
              <a:buChar char="•"/>
            </a:pPr>
            <a:r>
              <a:rPr lang="en-US" b="1" dirty="0"/>
              <a:t>Book transfers</a:t>
            </a:r>
            <a:r>
              <a:rPr lang="en-US" dirty="0"/>
              <a:t>: transferring funds between two customers who maintain accounts in the same financial institution.</a:t>
            </a:r>
          </a:p>
          <a:p>
            <a:pPr marL="285750" lvl="0" indent="-285750">
              <a:buFont typeface="Arial" panose="020B0604020202020204" pitchFamily="34" charset="0"/>
              <a:buChar char="•"/>
            </a:pPr>
            <a:r>
              <a:rPr lang="en-US" b="1" dirty="0"/>
              <a:t>Account transfer</a:t>
            </a:r>
            <a:r>
              <a:rPr lang="en-US" dirty="0"/>
              <a:t>: transferring funds between a customer/financial institution who has different accounts in the same financial institution (for example, liquidity sweeps)</a:t>
            </a:r>
          </a:p>
          <a:p>
            <a:pPr marL="285750" lvl="0" indent="-285750">
              <a:buFont typeface="Arial" panose="020B0604020202020204" pitchFamily="34" charset="0"/>
              <a:buChar char="•"/>
            </a:pPr>
            <a:r>
              <a:rPr lang="en-US" b="1" dirty="0"/>
              <a:t>Charge billing</a:t>
            </a:r>
            <a:r>
              <a:rPr lang="en-US" dirty="0"/>
              <a:t>: debit customer account, credit financial institution PNL account</a:t>
            </a:r>
          </a:p>
          <a:p>
            <a:pPr marL="285750" lvl="0" indent="-285750">
              <a:buFont typeface="Arial" panose="020B0604020202020204" pitchFamily="34" charset="0"/>
              <a:buChar char="•"/>
            </a:pPr>
            <a:r>
              <a:rPr lang="en-US" b="1" dirty="0"/>
              <a:t>High value domestic transaction</a:t>
            </a:r>
          </a:p>
          <a:p>
            <a:pPr marL="285750" lvl="0" indent="-285750">
              <a:buFont typeface="Arial" panose="020B0604020202020204" pitchFamily="34" charset="0"/>
              <a:buChar char="•"/>
            </a:pPr>
            <a:r>
              <a:rPr lang="en-US" b="1" dirty="0"/>
              <a:t>High value international transaction</a:t>
            </a:r>
          </a:p>
          <a:p>
            <a:pPr marL="285750" lvl="0" indent="-285750">
              <a:buFont typeface="Arial" panose="020B0604020202020204" pitchFamily="34" charset="0"/>
              <a:buChar char="•"/>
            </a:pPr>
            <a:r>
              <a:rPr lang="en-US" b="1" dirty="0"/>
              <a:t>Single low value domestic transaction</a:t>
            </a:r>
          </a:p>
          <a:p>
            <a:pPr marL="285750" lvl="0" indent="-285750">
              <a:buFont typeface="Arial" panose="020B0604020202020204" pitchFamily="34" charset="0"/>
              <a:buChar char="•"/>
            </a:pPr>
            <a:r>
              <a:rPr lang="en-US" b="1" dirty="0"/>
              <a:t>Outgoing transaction instruction</a:t>
            </a:r>
          </a:p>
        </p:txBody>
      </p:sp>
    </p:spTree>
    <p:extLst>
      <p:ext uri="{BB962C8B-B14F-4D97-AF65-F5344CB8AC3E}">
        <p14:creationId xmlns:p14="http://schemas.microsoft.com/office/powerpoint/2010/main" val="212231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 example</a:t>
            </a:r>
            <a:endParaRPr lang="en-US" dirty="0"/>
          </a:p>
        </p:txBody>
      </p:sp>
      <p:sp>
        <p:nvSpPr>
          <p:cNvPr id="4" name="Date Placeholder 3"/>
          <p:cNvSpPr>
            <a:spLocks noGrp="1"/>
          </p:cNvSpPr>
          <p:nvPr>
            <p:ph type="dt" sz="half" idx="10"/>
          </p:nvPr>
        </p:nvSpPr>
        <p:spPr/>
        <p:txBody>
          <a:bodyPr/>
          <a:lstStyle/>
          <a:p>
            <a:fld id="{54BE1DED-F17D-40BA-964F-A1C8DEDCEF61}" type="datetime4">
              <a:rPr lang="en-GB" smtClean="0"/>
              <a:t>20 March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5</a:t>
            </a:fld>
            <a:endParaRPr lang="en-GB" dirty="0"/>
          </a:p>
        </p:txBody>
      </p:sp>
      <p:sp>
        <p:nvSpPr>
          <p:cNvPr id="8" name="Rectangle 2"/>
          <p:cNvSpPr>
            <a:spLocks noChangeArrowheads="1"/>
          </p:cNvSpPr>
          <p:nvPr/>
        </p:nvSpPr>
        <p:spPr bwMode="auto">
          <a:xfrm>
            <a:off x="4092606" y="541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853043950"/>
              </p:ext>
            </p:extLst>
          </p:nvPr>
        </p:nvGraphicFramePr>
        <p:xfrm>
          <a:off x="4561543" y="844062"/>
          <a:ext cx="6038850" cy="5581650"/>
        </p:xfrm>
        <a:graphic>
          <a:graphicData uri="http://schemas.openxmlformats.org/presentationml/2006/ole">
            <mc:AlternateContent xmlns:mc="http://schemas.openxmlformats.org/markup-compatibility/2006">
              <mc:Choice xmlns:v="urn:schemas-microsoft-com:vml" Requires="v">
                <p:oleObj spid="_x0000_s1046" r:id="rId3" imgW="7082616" imgH="6603390" progId="Visio.Drawing.11">
                  <p:embed/>
                </p:oleObj>
              </mc:Choice>
              <mc:Fallback>
                <p:oleObj r:id="rId3" imgW="7082616" imgH="660339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543" y="844062"/>
                        <a:ext cx="6038850" cy="558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294392" y="1733255"/>
            <a:ext cx="4115548" cy="3437864"/>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a:lnSpc>
                <a:spcPct val="90000"/>
              </a:lnSpc>
              <a:spcBef>
                <a:spcPts val="1500"/>
              </a:spcBef>
              <a:buSzPct val="150000"/>
            </a:pPr>
            <a:r>
              <a:rPr lang="en-US" sz="1600" u="sng" dirty="0" smtClean="0"/>
              <a:t>Feeder request handling:</a:t>
            </a:r>
          </a:p>
          <a:p>
            <a:pPr marL="342900" indent="-342900">
              <a:lnSpc>
                <a:spcPct val="90000"/>
              </a:lnSpc>
              <a:spcBef>
                <a:spcPts val="1500"/>
              </a:spcBef>
              <a:buSzPct val="100000"/>
              <a:buFont typeface="+mj-lt"/>
              <a:buAutoNum type="arabicPeriod"/>
            </a:pPr>
            <a:r>
              <a:rPr lang="en-US" sz="1600" b="1" dirty="0" smtClean="0"/>
              <a:t>Parsing</a:t>
            </a:r>
          </a:p>
          <a:p>
            <a:pPr marL="342900" indent="-342900">
              <a:lnSpc>
                <a:spcPct val="90000"/>
              </a:lnSpc>
              <a:spcBef>
                <a:spcPts val="1500"/>
              </a:spcBef>
              <a:buSzPct val="100000"/>
              <a:buFont typeface="+mj-lt"/>
              <a:buAutoNum type="arabicPeriod"/>
            </a:pPr>
            <a:r>
              <a:rPr lang="en-US" sz="1600" b="1" dirty="0"/>
              <a:t>Capturing and Storing </a:t>
            </a:r>
            <a:r>
              <a:rPr lang="en-US" sz="1600" dirty="0" smtClean="0"/>
              <a:t>(</a:t>
            </a:r>
            <a:r>
              <a:rPr lang="en-US" sz="1400" dirty="0" smtClean="0"/>
              <a:t>Persistent </a:t>
            </a:r>
            <a:r>
              <a:rPr lang="en-US" sz="1400" dirty="0"/>
              <a:t>Processing Information and </a:t>
            </a:r>
            <a:r>
              <a:rPr lang="en-US" sz="1400" dirty="0" smtClean="0"/>
              <a:t>Monitors, Message Fees, Message Rates, Earmark </a:t>
            </a:r>
            <a:r>
              <a:rPr lang="en-US" sz="1400" dirty="0"/>
              <a:t>and Balance </a:t>
            </a:r>
            <a:r>
              <a:rPr lang="en-US" sz="1400" dirty="0" smtClean="0"/>
              <a:t>Information, Additional Logging</a:t>
            </a:r>
            <a:r>
              <a:rPr lang="en-US" sz="1600" dirty="0" smtClean="0"/>
              <a:t>)</a:t>
            </a:r>
            <a:endParaRPr lang="en-US" sz="1600" dirty="0"/>
          </a:p>
          <a:p>
            <a:pPr marL="342900" indent="-342900">
              <a:lnSpc>
                <a:spcPct val="90000"/>
              </a:lnSpc>
              <a:spcBef>
                <a:spcPts val="1500"/>
              </a:spcBef>
              <a:buSzPct val="100000"/>
              <a:buFont typeface="+mj-lt"/>
              <a:buAutoNum type="arabicPeriod"/>
            </a:pPr>
            <a:r>
              <a:rPr lang="en-US" sz="1600" b="1" dirty="0"/>
              <a:t>Usage of Information Received During </a:t>
            </a:r>
            <a:r>
              <a:rPr lang="en-US" sz="1600" b="1" dirty="0" smtClean="0"/>
              <a:t>Processing </a:t>
            </a:r>
            <a:r>
              <a:rPr lang="en-US" sz="1600" dirty="0" smtClean="0"/>
              <a:t>(</a:t>
            </a:r>
            <a:r>
              <a:rPr lang="en-US" sz="1400" dirty="0"/>
              <a:t>Transaction </a:t>
            </a:r>
            <a:r>
              <a:rPr lang="en-US" sz="1400" dirty="0" smtClean="0"/>
              <a:t>Reference, MOP, </a:t>
            </a:r>
            <a:r>
              <a:rPr lang="en-US" sz="1400" dirty="0"/>
              <a:t>Account and </a:t>
            </a:r>
            <a:r>
              <a:rPr lang="en-US" sz="1400" dirty="0" smtClean="0"/>
              <a:t>Customer, Fees, Rates, </a:t>
            </a:r>
            <a:r>
              <a:rPr lang="en-US" sz="1400" dirty="0"/>
              <a:t>Earmark</a:t>
            </a:r>
            <a:r>
              <a:rPr lang="en-US" sz="1400" dirty="0" smtClean="0"/>
              <a:t> </a:t>
            </a:r>
            <a:r>
              <a:rPr lang="en-US" sz="1600" dirty="0" smtClean="0"/>
              <a:t>)</a:t>
            </a:r>
            <a:endParaRPr lang="en-US" sz="1600" dirty="0"/>
          </a:p>
          <a:p>
            <a:pPr marL="342900" indent="-342900">
              <a:lnSpc>
                <a:spcPct val="90000"/>
              </a:lnSpc>
              <a:spcBef>
                <a:spcPts val="1500"/>
              </a:spcBef>
              <a:buSzPct val="100000"/>
              <a:buFont typeface="+mj-lt"/>
              <a:buAutoNum type="arabicPeriod"/>
            </a:pPr>
            <a:r>
              <a:rPr lang="en-US" sz="1600" b="1" dirty="0"/>
              <a:t>Response/Acknowledgment </a:t>
            </a:r>
            <a:r>
              <a:rPr lang="en-US" sz="1600" b="1" dirty="0" smtClean="0"/>
              <a:t>Initiation</a:t>
            </a:r>
            <a:endParaRPr lang="en-US" sz="1600" b="1" dirty="0"/>
          </a:p>
        </p:txBody>
      </p:sp>
    </p:spTree>
    <p:extLst>
      <p:ext uri="{BB962C8B-B14F-4D97-AF65-F5344CB8AC3E}">
        <p14:creationId xmlns:p14="http://schemas.microsoft.com/office/powerpoint/2010/main" val="4127633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handoff request</a:t>
            </a:r>
          </a:p>
        </p:txBody>
      </p:sp>
      <p:sp>
        <p:nvSpPr>
          <p:cNvPr id="4" name="Date Placeholder 3"/>
          <p:cNvSpPr>
            <a:spLocks noGrp="1"/>
          </p:cNvSpPr>
          <p:nvPr>
            <p:ph type="dt" sz="half" idx="10"/>
          </p:nvPr>
        </p:nvSpPr>
        <p:spPr/>
        <p:txBody>
          <a:bodyPr/>
          <a:lstStyle/>
          <a:p>
            <a:fld id="{54BE1DED-F17D-40BA-964F-A1C8DEDCEF61}" type="datetime4">
              <a:rPr lang="en-GB" smtClean="0"/>
              <a:t>20 March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6</a:t>
            </a:fld>
            <a:endParaRPr lang="en-GB" dirty="0"/>
          </a:p>
        </p:txBody>
      </p:sp>
      <p:sp>
        <p:nvSpPr>
          <p:cNvPr id="8" name="Rectangle 2"/>
          <p:cNvSpPr>
            <a:spLocks noChangeArrowheads="1"/>
          </p:cNvSpPr>
          <p:nvPr/>
        </p:nvSpPr>
        <p:spPr bwMode="auto">
          <a:xfrm>
            <a:off x="4092606" y="541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674365442"/>
              </p:ext>
            </p:extLst>
          </p:nvPr>
        </p:nvGraphicFramePr>
        <p:xfrm>
          <a:off x="4793944" y="1012062"/>
          <a:ext cx="6338653" cy="4981867"/>
        </p:xfrm>
        <a:graphic>
          <a:graphicData uri="http://schemas.openxmlformats.org/drawingml/2006/table">
            <a:tbl>
              <a:tblPr firstRow="1" firstCol="1" bandRow="1">
                <a:tableStyleId>{72833802-FEF1-4C79-8D5D-14CF1EAF98D9}</a:tableStyleId>
              </a:tblPr>
              <a:tblGrid>
                <a:gridCol w="688377">
                  <a:extLst>
                    <a:ext uri="{9D8B030D-6E8A-4147-A177-3AD203B41FA5}">
                      <a16:colId xmlns:a16="http://schemas.microsoft.com/office/drawing/2014/main" val="96941326"/>
                    </a:ext>
                  </a:extLst>
                </a:gridCol>
                <a:gridCol w="673165">
                  <a:extLst>
                    <a:ext uri="{9D8B030D-6E8A-4147-A177-3AD203B41FA5}">
                      <a16:colId xmlns:a16="http://schemas.microsoft.com/office/drawing/2014/main" val="734314072"/>
                    </a:ext>
                  </a:extLst>
                </a:gridCol>
                <a:gridCol w="674432">
                  <a:extLst>
                    <a:ext uri="{9D8B030D-6E8A-4147-A177-3AD203B41FA5}">
                      <a16:colId xmlns:a16="http://schemas.microsoft.com/office/drawing/2014/main" val="2807542107"/>
                    </a:ext>
                  </a:extLst>
                </a:gridCol>
                <a:gridCol w="796135">
                  <a:extLst>
                    <a:ext uri="{9D8B030D-6E8A-4147-A177-3AD203B41FA5}">
                      <a16:colId xmlns:a16="http://schemas.microsoft.com/office/drawing/2014/main" val="223125715"/>
                    </a:ext>
                  </a:extLst>
                </a:gridCol>
                <a:gridCol w="1347598">
                  <a:extLst>
                    <a:ext uri="{9D8B030D-6E8A-4147-A177-3AD203B41FA5}">
                      <a16:colId xmlns:a16="http://schemas.microsoft.com/office/drawing/2014/main" val="3407609251"/>
                    </a:ext>
                  </a:extLst>
                </a:gridCol>
                <a:gridCol w="2158946">
                  <a:extLst>
                    <a:ext uri="{9D8B030D-6E8A-4147-A177-3AD203B41FA5}">
                      <a16:colId xmlns:a16="http://schemas.microsoft.com/office/drawing/2014/main" val="3273560139"/>
                    </a:ext>
                  </a:extLst>
                </a:gridCol>
              </a:tblGrid>
              <a:tr h="335534">
                <a:tc>
                  <a:txBody>
                    <a:bodyPr/>
                    <a:lstStyle/>
                    <a:p>
                      <a:pPr marL="0" marR="0">
                        <a:spcBef>
                          <a:spcPts val="480"/>
                        </a:spcBef>
                        <a:spcAft>
                          <a:spcPts val="480"/>
                        </a:spcAft>
                      </a:pPr>
                      <a:r>
                        <a:rPr lang="en-US" sz="1000" dirty="0">
                          <a:effectLst/>
                        </a:rPr>
                        <a:t>Level 1</a:t>
                      </a:r>
                      <a:endParaRPr lang="en-US" sz="1000" dirty="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tc>
                <a:tc>
                  <a:txBody>
                    <a:bodyPr/>
                    <a:lstStyle/>
                    <a:p>
                      <a:pPr marL="0" marR="0">
                        <a:spcBef>
                          <a:spcPts val="480"/>
                        </a:spcBef>
                        <a:spcAft>
                          <a:spcPts val="480"/>
                        </a:spcAft>
                      </a:pPr>
                      <a:r>
                        <a:rPr lang="en-US" sz="1000">
                          <a:effectLst/>
                        </a:rPr>
                        <a:t>Level 2</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tc>
                <a:tc>
                  <a:txBody>
                    <a:bodyPr/>
                    <a:lstStyle/>
                    <a:p>
                      <a:pPr marL="0" marR="0">
                        <a:spcBef>
                          <a:spcPts val="480"/>
                        </a:spcBef>
                        <a:spcAft>
                          <a:spcPts val="480"/>
                        </a:spcAft>
                      </a:pPr>
                      <a:r>
                        <a:rPr lang="en-US" sz="1000">
                          <a:effectLst/>
                        </a:rPr>
                        <a:t>Level 3</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tc>
                <a:tc>
                  <a:txBody>
                    <a:bodyPr/>
                    <a:lstStyle/>
                    <a:p>
                      <a:pPr marL="0" marR="0">
                        <a:spcBef>
                          <a:spcPts val="480"/>
                        </a:spcBef>
                        <a:spcAft>
                          <a:spcPts val="480"/>
                        </a:spcAft>
                      </a:pPr>
                      <a:r>
                        <a:rPr lang="en-US" sz="1000">
                          <a:effectLst/>
                        </a:rPr>
                        <a:t>Level 4</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tc>
                <a:tc>
                  <a:txBody>
                    <a:bodyPr/>
                    <a:lstStyle/>
                    <a:p>
                      <a:pPr marL="0" marR="0">
                        <a:spcBef>
                          <a:spcPts val="480"/>
                        </a:spcBef>
                        <a:spcAft>
                          <a:spcPts val="480"/>
                        </a:spcAft>
                      </a:pPr>
                      <a:r>
                        <a:rPr lang="en-US" sz="1000">
                          <a:effectLst/>
                        </a:rPr>
                        <a:t>Level 5</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tc>
                <a:tc>
                  <a:txBody>
                    <a:bodyPr/>
                    <a:lstStyle/>
                    <a:p>
                      <a:pPr marL="0" marR="0">
                        <a:spcBef>
                          <a:spcPts val="480"/>
                        </a:spcBef>
                        <a:spcAft>
                          <a:spcPts val="480"/>
                        </a:spcAft>
                      </a:pPr>
                      <a:r>
                        <a:rPr lang="en-US" sz="1000">
                          <a:effectLst/>
                        </a:rPr>
                        <a:t>Description</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tc>
                <a:extLst>
                  <a:ext uri="{0D108BD9-81ED-4DB2-BD59-A6C34878D82A}">
                    <a16:rowId xmlns:a16="http://schemas.microsoft.com/office/drawing/2014/main" val="1686995901"/>
                  </a:ext>
                </a:extLst>
              </a:tr>
              <a:tr h="335534">
                <a:tc>
                  <a:txBody>
                    <a:bodyPr/>
                    <a:lstStyle/>
                    <a:p>
                      <a:pPr marL="0" marR="0">
                        <a:spcBef>
                          <a:spcPts val="300"/>
                        </a:spcBef>
                        <a:spcAft>
                          <a:spcPts val="200"/>
                        </a:spcAft>
                      </a:pPr>
                      <a:r>
                        <a:rPr lang="en-US" sz="1000" b="1" kern="1200" dirty="0" err="1">
                          <a:effectLst/>
                        </a:rPr>
                        <a:t>FndtMsg</a:t>
                      </a:r>
                      <a:endParaRPr lang="en-US" sz="1000" b="1" kern="1200" dirty="0">
                        <a:solidFill>
                          <a:schemeClr val="dk1"/>
                        </a:solidFill>
                        <a:effectLst/>
                        <a:latin typeface="+mn-lt"/>
                        <a:ea typeface="+mn-ea"/>
                        <a:cs typeface="+mn-cs"/>
                      </a:endParaRPr>
                    </a:p>
                  </a:txBody>
                  <a:tcPr marL="73025" marR="73025" marT="0" marB="0"/>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a:effectLst/>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a:effectLst/>
                        <a:latin typeface="Arial" panose="020B060402020202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3320205677"/>
                  </a:ext>
                </a:extLst>
              </a:tr>
              <a:tr h="335534">
                <a:tc>
                  <a:txBody>
                    <a:bodyPr/>
                    <a:lstStyle/>
                    <a:p>
                      <a:endParaRPr lang="en-US" sz="1000" b="1" kern="1200" dirty="0">
                        <a:solidFill>
                          <a:schemeClr val="dk1"/>
                        </a:solidFill>
                        <a:effectLst/>
                        <a:latin typeface="+mn-lt"/>
                        <a:ea typeface="+mn-ea"/>
                        <a:cs typeface="+mn-cs"/>
                      </a:endParaRPr>
                    </a:p>
                  </a:txBody>
                  <a:tcPr marL="73025" marR="73025" marT="0" marB="0"/>
                </a:tc>
                <a:tc>
                  <a:txBody>
                    <a:bodyPr/>
                    <a:lstStyle/>
                    <a:p>
                      <a:pPr marL="0" marR="0">
                        <a:spcBef>
                          <a:spcPts val="300"/>
                        </a:spcBef>
                        <a:spcAft>
                          <a:spcPts val="200"/>
                        </a:spcAft>
                      </a:pPr>
                      <a:r>
                        <a:rPr lang="en-US" sz="1000" b="1" dirty="0">
                          <a:effectLst/>
                        </a:rPr>
                        <a:t>Header</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a:effectLst/>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1000">
                          <a:effectLst/>
                        </a:rPr>
                        <a:t>General identifying attributes</a:t>
                      </a:r>
                      <a:endParaRPr lang="en-US" sz="100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extLst>
                  <a:ext uri="{0D108BD9-81ED-4DB2-BD59-A6C34878D82A}">
                    <a16:rowId xmlns:a16="http://schemas.microsoft.com/office/drawing/2014/main" val="2065029211"/>
                  </a:ext>
                </a:extLst>
              </a:tr>
              <a:tr h="335534">
                <a:tc>
                  <a:txBody>
                    <a:bodyPr/>
                    <a:lstStyle/>
                    <a:p>
                      <a:endParaRPr lang="en-US" sz="1000" b="1" kern="1200" dirty="0">
                        <a:solidFill>
                          <a:schemeClr val="dk1"/>
                        </a:solidFill>
                        <a:effectLst/>
                        <a:latin typeface="+mn-lt"/>
                        <a:ea typeface="+mn-ea"/>
                        <a:cs typeface="+mn-cs"/>
                      </a:endParaRPr>
                    </a:p>
                  </a:txBody>
                  <a:tcPr marL="73025" marR="73025" marT="0" marB="0"/>
                </a:tc>
                <a:tc>
                  <a:txBody>
                    <a:bodyPr/>
                    <a:lstStyle/>
                    <a:p>
                      <a:pPr marL="0" marR="0">
                        <a:spcBef>
                          <a:spcPts val="300"/>
                        </a:spcBef>
                        <a:spcAft>
                          <a:spcPts val="200"/>
                        </a:spcAft>
                      </a:pPr>
                      <a:r>
                        <a:rPr lang="en-US" sz="1000" b="1" dirty="0" err="1">
                          <a:effectLst/>
                        </a:rPr>
                        <a:t>Msg</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a:effectLst/>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1000">
                          <a:effectLst/>
                        </a:rPr>
                        <a:t>Transaction message and extension</a:t>
                      </a:r>
                      <a:endParaRPr lang="en-US" sz="100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extLst>
                  <a:ext uri="{0D108BD9-81ED-4DB2-BD59-A6C34878D82A}">
                    <a16:rowId xmlns:a16="http://schemas.microsoft.com/office/drawing/2014/main" val="1261563547"/>
                  </a:ext>
                </a:extLst>
              </a:tr>
              <a:tr h="1412042">
                <a:tc>
                  <a:txBody>
                    <a:bodyPr/>
                    <a:lstStyle/>
                    <a:p>
                      <a:endParaRPr lang="en-US" sz="1000" b="1" kern="1200" dirty="0">
                        <a:solidFill>
                          <a:schemeClr val="dk1"/>
                        </a:solidFill>
                        <a:effectLst/>
                        <a:latin typeface="+mn-lt"/>
                        <a:ea typeface="+mn-ea"/>
                        <a:cs typeface="+mn-cs"/>
                      </a:endParaRPr>
                    </a:p>
                  </a:txBody>
                  <a:tcPr marL="73025" marR="73025" marT="0" marB="0"/>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dirty="0" err="1">
                          <a:effectLst/>
                        </a:rPr>
                        <a:t>Pmnt</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a:effectLst/>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1000">
                          <a:effectLst/>
                        </a:rPr>
                        <a:t>&lt;Pmnt&gt; quotes the transaction. When used for Feeder interface, it is an ISO based pain, or a SWIFT message.</a:t>
                      </a:r>
                    </a:p>
                    <a:p>
                      <a:pPr marL="0" marR="0">
                        <a:spcBef>
                          <a:spcPts val="300"/>
                        </a:spcBef>
                        <a:spcAft>
                          <a:spcPts val="200"/>
                        </a:spcAft>
                      </a:pPr>
                      <a:r>
                        <a:rPr lang="en-US" sz="1000">
                          <a:effectLst/>
                        </a:rPr>
                        <a:t>For more information, see GPP Technical Guide Fndt Message.</a:t>
                      </a:r>
                      <a:endParaRPr lang="en-US" sz="100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extLst>
                  <a:ext uri="{0D108BD9-81ED-4DB2-BD59-A6C34878D82A}">
                    <a16:rowId xmlns:a16="http://schemas.microsoft.com/office/drawing/2014/main" val="1978928049"/>
                  </a:ext>
                </a:extLst>
              </a:tr>
              <a:tr h="214482">
                <a:tc>
                  <a:txBody>
                    <a:bodyPr/>
                    <a:lstStyle/>
                    <a:p>
                      <a:endParaRPr lang="en-US" sz="1000" b="1" kern="1200" dirty="0">
                        <a:solidFill>
                          <a:schemeClr val="dk1"/>
                        </a:solidFill>
                        <a:effectLst/>
                        <a:latin typeface="+mn-lt"/>
                        <a:ea typeface="+mn-ea"/>
                        <a:cs typeface="+mn-cs"/>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dirty="0" err="1">
                          <a:effectLst/>
                        </a:rPr>
                        <a:t>Extn</a:t>
                      </a:r>
                      <a:r>
                        <a:rPr lang="en-US" sz="1000" b="1" dirty="0">
                          <a:effectLst/>
                        </a:rPr>
                        <a:t>* </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a:effectLst/>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a:effectLst/>
                        <a:latin typeface="Arial" panose="020B060402020202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25917790"/>
                  </a:ext>
                </a:extLst>
              </a:tr>
              <a:tr h="503302">
                <a:tc>
                  <a:txBody>
                    <a:bodyPr/>
                    <a:lstStyle/>
                    <a:p>
                      <a:endParaRPr lang="en-US" sz="1000" b="1" kern="1200" dirty="0">
                        <a:solidFill>
                          <a:schemeClr val="dk1"/>
                        </a:solidFill>
                        <a:effectLst/>
                        <a:latin typeface="+mn-lt"/>
                        <a:ea typeface="+mn-ea"/>
                        <a:cs typeface="+mn-cs"/>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dirty="0" err="1">
                          <a:effectLst/>
                        </a:rPr>
                        <a:t>ProcessingPersistentInfo</a:t>
                      </a:r>
                      <a:r>
                        <a:rPr lang="en-US" sz="1000" b="1" dirty="0">
                          <a:effectLst/>
                        </a:rPr>
                        <a:t>*</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850" b="1">
                          <a:effectLst/>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a:effectLst/>
                        <a:latin typeface="Arial" panose="020B060402020202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953268113"/>
                  </a:ext>
                </a:extLst>
              </a:tr>
              <a:tr h="335534">
                <a:tc>
                  <a:txBody>
                    <a:bodyPr/>
                    <a:lstStyle/>
                    <a:p>
                      <a:endParaRPr lang="en-US" sz="1000" b="1" kern="1200" dirty="0">
                        <a:solidFill>
                          <a:schemeClr val="dk1"/>
                        </a:solidFill>
                        <a:effectLst/>
                        <a:latin typeface="+mn-lt"/>
                        <a:ea typeface="+mn-ea"/>
                        <a:cs typeface="+mn-cs"/>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a:effectLst/>
                        </a:rPr>
                        <a:t>Debit Side Persistent Info*</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a:effectLst/>
                        <a:latin typeface="Arial" panose="020B060402020202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847078816"/>
                  </a:ext>
                </a:extLst>
              </a:tr>
              <a:tr h="335534">
                <a:tc>
                  <a:txBody>
                    <a:bodyPr/>
                    <a:lstStyle/>
                    <a:p>
                      <a:endParaRPr lang="en-US" sz="1000" b="1" kern="1200" dirty="0">
                        <a:solidFill>
                          <a:schemeClr val="dk1"/>
                        </a:solidFill>
                        <a:effectLst/>
                        <a:latin typeface="+mn-lt"/>
                        <a:ea typeface="+mn-ea"/>
                        <a:cs typeface="+mn-cs"/>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a:effectLst/>
                        </a:rPr>
                        <a:t>Credit Side Persistent Info*</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a:effectLst/>
                        <a:latin typeface="Arial" panose="020B060402020202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2216416615"/>
                  </a:ext>
                </a:extLst>
              </a:tr>
              <a:tr h="838837">
                <a:tc>
                  <a:txBody>
                    <a:bodyPr/>
                    <a:lstStyle/>
                    <a:p>
                      <a:endParaRPr lang="en-US" sz="1000" b="1" kern="1200" dirty="0">
                        <a:solidFill>
                          <a:schemeClr val="dk1"/>
                        </a:solidFill>
                        <a:effectLst/>
                        <a:latin typeface="+mn-lt"/>
                        <a:ea typeface="+mn-ea"/>
                        <a:cs typeface="+mn-cs"/>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dirty="0" err="1">
                          <a:effectLst/>
                        </a:rPr>
                        <a:t>UserDefinedFields</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1000" b="1" dirty="0">
                          <a:effectLst/>
                        </a:rPr>
                        <a:t> </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1000" dirty="0">
                          <a:effectLst/>
                        </a:rPr>
                        <a:t>User Defined Fields aka Custom Fields. System level and client/financial institution-defined message fields, if relevant.</a:t>
                      </a:r>
                      <a:endParaRPr lang="en-US" sz="1000"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extLst>
                  <a:ext uri="{0D108BD9-81ED-4DB2-BD59-A6C34878D82A}">
                    <a16:rowId xmlns:a16="http://schemas.microsoft.com/office/drawing/2014/main" val="1346964594"/>
                  </a:ext>
                </a:extLst>
              </a:tr>
            </a:tbl>
          </a:graphicData>
        </a:graphic>
      </p:graphicFrame>
      <p:sp>
        <p:nvSpPr>
          <p:cNvPr id="7" name="TextBox 6"/>
          <p:cNvSpPr txBox="1"/>
          <p:nvPr/>
        </p:nvSpPr>
        <p:spPr>
          <a:xfrm>
            <a:off x="6973410" y="6043578"/>
            <a:ext cx="1979720" cy="300193"/>
          </a:xfrm>
          <a:prstGeom prst="rect">
            <a:avLst/>
          </a:prstGeom>
          <a:noFill/>
        </p:spPr>
        <p:txBody>
          <a:bodyPr wrap="none" lIns="0" tIns="0" rIns="0" bIns="0" rtlCol="0">
            <a:noAutofit/>
          </a:bodyPr>
          <a:lstStyle/>
          <a:p>
            <a:pPr algn="ctr"/>
            <a:r>
              <a:rPr lang="en-US" sz="1400" dirty="0" smtClean="0">
                <a:solidFill>
                  <a:schemeClr val="accent2"/>
                </a:solidFill>
              </a:rPr>
              <a:t>Minimal Scope</a:t>
            </a:r>
          </a:p>
        </p:txBody>
      </p:sp>
      <p:sp>
        <p:nvSpPr>
          <p:cNvPr id="11" name="Rectangle 10"/>
          <p:cNvSpPr/>
          <p:nvPr/>
        </p:nvSpPr>
        <p:spPr>
          <a:xfrm>
            <a:off x="335954" y="2132266"/>
            <a:ext cx="4147555" cy="1754326"/>
          </a:xfrm>
          <a:prstGeom prst="rect">
            <a:avLst/>
          </a:prstGeom>
          <a:ln w="15875" cap="sq" cmpd="sng">
            <a:noFill/>
            <a:bevel/>
          </a:ln>
        </p:spPr>
        <p:txBody>
          <a:bodyPr wrap="square">
            <a:spAutoFit/>
          </a:bodyPr>
          <a:lstStyle/>
          <a:p>
            <a:pPr marL="285750" indent="-285750">
              <a:buFont typeface="Arial" panose="020B0604020202020204" pitchFamily="34" charset="0"/>
              <a:buChar char="•"/>
            </a:pPr>
            <a:r>
              <a:rPr lang="en-US" dirty="0"/>
              <a:t>Minimal Scope plus</a:t>
            </a:r>
          </a:p>
          <a:p>
            <a:pPr marL="285750" indent="-285750">
              <a:buFont typeface="Arial" panose="020B0604020202020204" pitchFamily="34" charset="0"/>
              <a:buChar char="•"/>
            </a:pPr>
            <a:r>
              <a:rPr lang="en-US" dirty="0"/>
              <a:t>MOP Information Option</a:t>
            </a:r>
          </a:p>
          <a:p>
            <a:pPr marL="285750" indent="-285750">
              <a:buFont typeface="Arial" panose="020B0604020202020204" pitchFamily="34" charset="0"/>
              <a:buChar char="•"/>
            </a:pPr>
            <a:r>
              <a:rPr lang="en-US" dirty="0"/>
              <a:t>Fees Information Option</a:t>
            </a:r>
          </a:p>
          <a:p>
            <a:pPr marL="285750" indent="-285750">
              <a:buFont typeface="Arial" panose="020B0604020202020204" pitchFamily="34" charset="0"/>
              <a:buChar char="•"/>
            </a:pPr>
            <a:r>
              <a:rPr lang="en-US" dirty="0"/>
              <a:t>Rates Information Option</a:t>
            </a:r>
          </a:p>
          <a:p>
            <a:pPr marL="285750" indent="-285750">
              <a:buFont typeface="Arial" panose="020B0604020202020204" pitchFamily="34" charset="0"/>
              <a:buChar char="•"/>
            </a:pPr>
            <a:r>
              <a:rPr lang="en-US" dirty="0"/>
              <a:t>Account Balance and Earmark Reference Information Option</a:t>
            </a:r>
          </a:p>
        </p:txBody>
      </p:sp>
    </p:spTree>
    <p:extLst>
      <p:ext uri="{BB962C8B-B14F-4D97-AF65-F5344CB8AC3E}">
        <p14:creationId xmlns:p14="http://schemas.microsoft.com/office/powerpoint/2010/main" val="3311046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handoff response (acknowledgement)</a:t>
            </a:r>
          </a:p>
        </p:txBody>
      </p:sp>
      <p:sp>
        <p:nvSpPr>
          <p:cNvPr id="4" name="Date Placeholder 3"/>
          <p:cNvSpPr>
            <a:spLocks noGrp="1"/>
          </p:cNvSpPr>
          <p:nvPr>
            <p:ph type="dt" sz="half" idx="10"/>
          </p:nvPr>
        </p:nvSpPr>
        <p:spPr/>
        <p:txBody>
          <a:bodyPr/>
          <a:lstStyle/>
          <a:p>
            <a:fld id="{54BE1DED-F17D-40BA-964F-A1C8DEDCEF61}" type="datetime4">
              <a:rPr lang="en-GB" smtClean="0"/>
              <a:t>20 March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7</a:t>
            </a:fld>
            <a:endParaRPr lang="en-GB" dirty="0"/>
          </a:p>
        </p:txBody>
      </p:sp>
      <p:sp>
        <p:nvSpPr>
          <p:cNvPr id="8" name="Rectangle 2"/>
          <p:cNvSpPr>
            <a:spLocks noChangeArrowheads="1"/>
          </p:cNvSpPr>
          <p:nvPr/>
        </p:nvSpPr>
        <p:spPr bwMode="auto">
          <a:xfrm>
            <a:off x="4092606" y="541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383936810"/>
              </p:ext>
            </p:extLst>
          </p:nvPr>
        </p:nvGraphicFramePr>
        <p:xfrm>
          <a:off x="5310232" y="1080385"/>
          <a:ext cx="6275588" cy="5053300"/>
        </p:xfrm>
        <a:graphic>
          <a:graphicData uri="http://schemas.openxmlformats.org/drawingml/2006/table">
            <a:tbl>
              <a:tblPr firstRow="1" firstCol="1" bandRow="1">
                <a:tableStyleId>{72833802-FEF1-4C79-8D5D-14CF1EAF98D9}</a:tableStyleId>
              </a:tblPr>
              <a:tblGrid>
                <a:gridCol w="677763">
                  <a:extLst>
                    <a:ext uri="{9D8B030D-6E8A-4147-A177-3AD203B41FA5}">
                      <a16:colId xmlns:a16="http://schemas.microsoft.com/office/drawing/2014/main" val="347135454"/>
                    </a:ext>
                  </a:extLst>
                </a:gridCol>
                <a:gridCol w="726713">
                  <a:extLst>
                    <a:ext uri="{9D8B030D-6E8A-4147-A177-3AD203B41FA5}">
                      <a16:colId xmlns:a16="http://schemas.microsoft.com/office/drawing/2014/main" val="3704723970"/>
                    </a:ext>
                  </a:extLst>
                </a:gridCol>
                <a:gridCol w="637600">
                  <a:extLst>
                    <a:ext uri="{9D8B030D-6E8A-4147-A177-3AD203B41FA5}">
                      <a16:colId xmlns:a16="http://schemas.microsoft.com/office/drawing/2014/main" val="682250364"/>
                    </a:ext>
                  </a:extLst>
                </a:gridCol>
                <a:gridCol w="695335">
                  <a:extLst>
                    <a:ext uri="{9D8B030D-6E8A-4147-A177-3AD203B41FA5}">
                      <a16:colId xmlns:a16="http://schemas.microsoft.com/office/drawing/2014/main" val="3595104515"/>
                    </a:ext>
                  </a:extLst>
                </a:gridCol>
                <a:gridCol w="638855">
                  <a:extLst>
                    <a:ext uri="{9D8B030D-6E8A-4147-A177-3AD203B41FA5}">
                      <a16:colId xmlns:a16="http://schemas.microsoft.com/office/drawing/2014/main" val="872592411"/>
                    </a:ext>
                  </a:extLst>
                </a:gridCol>
                <a:gridCol w="2899322">
                  <a:extLst>
                    <a:ext uri="{9D8B030D-6E8A-4147-A177-3AD203B41FA5}">
                      <a16:colId xmlns:a16="http://schemas.microsoft.com/office/drawing/2014/main" val="2865631333"/>
                    </a:ext>
                  </a:extLst>
                </a:gridCol>
              </a:tblGrid>
              <a:tr h="241040">
                <a:tc>
                  <a:txBody>
                    <a:bodyPr/>
                    <a:lstStyle/>
                    <a:p>
                      <a:pPr marL="0" marR="0" algn="l" defTabSz="914400" rtl="0" eaLnBrk="1" latinLnBrk="0" hangingPunct="1">
                        <a:spcBef>
                          <a:spcPts val="300"/>
                        </a:spcBef>
                        <a:spcAft>
                          <a:spcPts val="200"/>
                        </a:spcAft>
                      </a:pPr>
                      <a:r>
                        <a:rPr lang="en-US" sz="1000" kern="1200" dirty="0">
                          <a:effectLst/>
                        </a:rPr>
                        <a:t>Level 1</a:t>
                      </a:r>
                      <a:endParaRPr lang="en-US" sz="1000" kern="1200" dirty="0">
                        <a:solidFill>
                          <a:schemeClr val="tx1"/>
                        </a:solidFill>
                        <a:effectLst/>
                        <a:latin typeface="+mn-lt"/>
                        <a:ea typeface="+mn-ea"/>
                        <a:cs typeface="+mn-cs"/>
                      </a:endParaRPr>
                    </a:p>
                  </a:txBody>
                  <a:tcPr marL="73025" marR="73025" marT="0" marB="0"/>
                </a:tc>
                <a:tc>
                  <a:txBody>
                    <a:bodyPr/>
                    <a:lstStyle/>
                    <a:p>
                      <a:pPr marL="0" marR="0">
                        <a:spcBef>
                          <a:spcPts val="480"/>
                        </a:spcBef>
                        <a:spcAft>
                          <a:spcPts val="480"/>
                        </a:spcAft>
                      </a:pPr>
                      <a:r>
                        <a:rPr lang="en-US" sz="1000">
                          <a:effectLst/>
                        </a:rPr>
                        <a:t>Level 2</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tc>
                <a:tc>
                  <a:txBody>
                    <a:bodyPr/>
                    <a:lstStyle/>
                    <a:p>
                      <a:pPr marL="0" marR="0">
                        <a:spcBef>
                          <a:spcPts val="480"/>
                        </a:spcBef>
                        <a:spcAft>
                          <a:spcPts val="480"/>
                        </a:spcAft>
                      </a:pPr>
                      <a:r>
                        <a:rPr lang="en-US" sz="1000">
                          <a:effectLst/>
                        </a:rPr>
                        <a:t>Level 3</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tc>
                <a:tc>
                  <a:txBody>
                    <a:bodyPr/>
                    <a:lstStyle/>
                    <a:p>
                      <a:pPr marL="0" marR="0">
                        <a:spcBef>
                          <a:spcPts val="480"/>
                        </a:spcBef>
                        <a:spcAft>
                          <a:spcPts val="480"/>
                        </a:spcAft>
                      </a:pPr>
                      <a:r>
                        <a:rPr lang="en-US" sz="1000">
                          <a:effectLst/>
                        </a:rPr>
                        <a:t>Level 4</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tc>
                <a:tc>
                  <a:txBody>
                    <a:bodyPr/>
                    <a:lstStyle/>
                    <a:p>
                      <a:pPr marL="0" marR="0">
                        <a:spcBef>
                          <a:spcPts val="480"/>
                        </a:spcBef>
                        <a:spcAft>
                          <a:spcPts val="480"/>
                        </a:spcAft>
                      </a:pPr>
                      <a:r>
                        <a:rPr lang="en-US" sz="1000">
                          <a:effectLst/>
                        </a:rPr>
                        <a:t>Level 5</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tc>
                <a:tc>
                  <a:txBody>
                    <a:bodyPr/>
                    <a:lstStyle/>
                    <a:p>
                      <a:pPr marL="0" marR="0">
                        <a:spcBef>
                          <a:spcPts val="480"/>
                        </a:spcBef>
                        <a:spcAft>
                          <a:spcPts val="480"/>
                        </a:spcAft>
                      </a:pPr>
                      <a:r>
                        <a:rPr lang="en-US" sz="1000">
                          <a:effectLst/>
                        </a:rPr>
                        <a:t>Description</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tc>
                <a:extLst>
                  <a:ext uri="{0D108BD9-81ED-4DB2-BD59-A6C34878D82A}">
                    <a16:rowId xmlns:a16="http://schemas.microsoft.com/office/drawing/2014/main" val="729971584"/>
                  </a:ext>
                </a:extLst>
              </a:tr>
              <a:tr h="241040">
                <a:tc>
                  <a:txBody>
                    <a:bodyPr/>
                    <a:lstStyle/>
                    <a:p>
                      <a:pPr marL="0" marR="0">
                        <a:spcBef>
                          <a:spcPts val="300"/>
                        </a:spcBef>
                        <a:spcAft>
                          <a:spcPts val="200"/>
                        </a:spcAft>
                      </a:pPr>
                      <a:r>
                        <a:rPr lang="en-US" sz="1000" b="1" dirty="0" err="1">
                          <a:effectLst/>
                        </a:rPr>
                        <a:t>FndtMsg</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a:effectLst/>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a:effectLst/>
                        <a:latin typeface="Arial" panose="020B060402020202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2600916752"/>
                  </a:ext>
                </a:extLst>
              </a:tr>
              <a:tr h="241040">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a:effectLst/>
                        </a:rPr>
                        <a:t>Header</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a:effectLst/>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1000">
                          <a:effectLst/>
                        </a:rPr>
                        <a:t>General identifying attributes</a:t>
                      </a:r>
                      <a:endParaRPr lang="en-US" sz="100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extLst>
                  <a:ext uri="{0D108BD9-81ED-4DB2-BD59-A6C34878D82A}">
                    <a16:rowId xmlns:a16="http://schemas.microsoft.com/office/drawing/2014/main" val="1621522913"/>
                  </a:ext>
                </a:extLst>
              </a:tr>
              <a:tr h="241040">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dirty="0" err="1">
                          <a:effectLst/>
                        </a:rPr>
                        <a:t>Msg</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a:effectLst/>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1000">
                          <a:effectLst/>
                        </a:rPr>
                        <a:t>Transaction message and extension</a:t>
                      </a:r>
                      <a:endParaRPr lang="en-US" sz="100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extLst>
                  <a:ext uri="{0D108BD9-81ED-4DB2-BD59-A6C34878D82A}">
                    <a16:rowId xmlns:a16="http://schemas.microsoft.com/office/drawing/2014/main" val="3304467546"/>
                  </a:ext>
                </a:extLst>
              </a:tr>
              <a:tr h="1124854">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dirty="0" err="1">
                          <a:effectLst/>
                        </a:rPr>
                        <a:t>Pmnt</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a:effectLst/>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1000">
                          <a:effectLst/>
                        </a:rPr>
                        <a:t>Pmnt quotes the transaction payload of a pain.002.</a:t>
                      </a:r>
                    </a:p>
                    <a:p>
                      <a:pPr marL="0" marR="0">
                        <a:spcBef>
                          <a:spcPts val="300"/>
                        </a:spcBef>
                        <a:spcAft>
                          <a:spcPts val="200"/>
                        </a:spcAft>
                      </a:pPr>
                      <a:r>
                        <a:rPr lang="en-US" sz="1000">
                          <a:effectLst/>
                        </a:rPr>
                        <a:t>Note: Due to the industry move to XML, even by SWIFT, the acknowledgment response is always using the ISO pain.002, even if the original message payload text was a SWIFT message.</a:t>
                      </a:r>
                    </a:p>
                    <a:p>
                      <a:pPr marL="0" marR="0">
                        <a:spcBef>
                          <a:spcPts val="300"/>
                        </a:spcBef>
                        <a:spcAft>
                          <a:spcPts val="200"/>
                        </a:spcAft>
                      </a:pPr>
                      <a:r>
                        <a:rPr lang="en-US" sz="1000">
                          <a:effectLst/>
                        </a:rPr>
                        <a:t>For more information, see GPP Technical Guide Fndt Message document.</a:t>
                      </a:r>
                      <a:endParaRPr lang="en-US" sz="100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extLst>
                  <a:ext uri="{0D108BD9-81ED-4DB2-BD59-A6C34878D82A}">
                    <a16:rowId xmlns:a16="http://schemas.microsoft.com/office/drawing/2014/main" val="4005240864"/>
                  </a:ext>
                </a:extLst>
              </a:tr>
              <a:tr h="241040">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dirty="0" err="1">
                          <a:effectLst/>
                        </a:rPr>
                        <a:t>Extn</a:t>
                      </a:r>
                      <a:r>
                        <a:rPr lang="en-US" sz="1000" b="1" dirty="0">
                          <a:effectLst/>
                        </a:rPr>
                        <a:t>* </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a:effectLst/>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a:effectLst/>
                        <a:latin typeface="Arial" panose="020B060402020202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3661491299"/>
                  </a:ext>
                </a:extLst>
              </a:tr>
              <a:tr h="385664">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a:effectLst/>
                        </a:rPr>
                        <a:t>ProcessingPersistentInfo*</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1000" b="1">
                          <a:effectLst/>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1000">
                          <a:effectLst/>
                        </a:rPr>
                        <a:t>Processing Persistent Info. Transaction derived attributes relevant to the transaction information</a:t>
                      </a:r>
                      <a:endParaRPr lang="en-US" sz="100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extLst>
                  <a:ext uri="{0D108BD9-81ED-4DB2-BD59-A6C34878D82A}">
                    <a16:rowId xmlns:a16="http://schemas.microsoft.com/office/drawing/2014/main" val="1795609064"/>
                  </a:ext>
                </a:extLst>
              </a:tr>
              <a:tr h="1623004">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a:effectLst/>
                        </a:rPr>
                        <a:t>OrigMsg</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a:effectLst/>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1000">
                          <a:effectLst/>
                        </a:rPr>
                        <a:t>The message that was sent out from GPP as a result of this Feeder transaction handoff (for example, pain.008.001.02, pacs.003.03 or SWIFT MT103 message embedded within the GPP proprietary XML structure) as text. </a:t>
                      </a:r>
                    </a:p>
                    <a:p>
                      <a:pPr marL="0" marR="0">
                        <a:spcBef>
                          <a:spcPts val="300"/>
                        </a:spcBef>
                        <a:spcAft>
                          <a:spcPts val="200"/>
                        </a:spcAft>
                      </a:pPr>
                      <a:r>
                        <a:rPr lang="en-US" sz="1000">
                          <a:effectLst/>
                        </a:rPr>
                        <a:t>This is populated only if Response Details indicate a successful handoff receipt, and only if outgoing message was created by the time this response is sent back. This can be used to show the customer the outcome of its transaction initiation.</a:t>
                      </a:r>
                      <a:endParaRPr lang="en-US" sz="100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extLst>
                  <a:ext uri="{0D108BD9-81ED-4DB2-BD59-A6C34878D82A}">
                    <a16:rowId xmlns:a16="http://schemas.microsoft.com/office/drawing/2014/main" val="3542936988"/>
                  </a:ext>
                </a:extLst>
              </a:tr>
              <a:tr h="241040">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a:effectLst/>
                        </a:rPr>
                        <a:t>ResponseDetails</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dirty="0">
                          <a:effectLst/>
                        </a:rPr>
                        <a:t> </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1000" dirty="0">
                          <a:effectLst/>
                        </a:rPr>
                        <a:t>Applicable for Interface Responses</a:t>
                      </a:r>
                      <a:endParaRPr lang="en-US" sz="1000"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extLst>
                  <a:ext uri="{0D108BD9-81ED-4DB2-BD59-A6C34878D82A}">
                    <a16:rowId xmlns:a16="http://schemas.microsoft.com/office/drawing/2014/main" val="1191387530"/>
                  </a:ext>
                </a:extLst>
              </a:tr>
            </a:tbl>
          </a:graphicData>
        </a:graphic>
      </p:graphicFrame>
      <p:sp>
        <p:nvSpPr>
          <p:cNvPr id="9" name="Rectangle 8"/>
          <p:cNvSpPr/>
          <p:nvPr/>
        </p:nvSpPr>
        <p:spPr>
          <a:xfrm>
            <a:off x="292870" y="1734288"/>
            <a:ext cx="4829735" cy="3693319"/>
          </a:xfrm>
          <a:prstGeom prst="rect">
            <a:avLst/>
          </a:prstGeom>
          <a:ln w="15875" cap="sq" cmpd="sng">
            <a:noFill/>
            <a:bevel/>
          </a:ln>
        </p:spPr>
        <p:txBody>
          <a:bodyPr wrap="square">
            <a:spAutoFit/>
          </a:bodyPr>
          <a:lstStyle/>
          <a:p>
            <a:r>
              <a:rPr lang="en-US" b="1" dirty="0"/>
              <a:t>Possible </a:t>
            </a:r>
            <a:r>
              <a:rPr lang="en-US" b="1" dirty="0" smtClean="0"/>
              <a:t>errors</a:t>
            </a:r>
          </a:p>
          <a:p>
            <a:endParaRPr lang="en-US" u="sng" dirty="0"/>
          </a:p>
          <a:p>
            <a:r>
              <a:rPr lang="en-US" u="sng" dirty="0"/>
              <a:t>Technical errors</a:t>
            </a:r>
            <a:r>
              <a:rPr lang="en-US" dirty="0"/>
              <a:t>:</a:t>
            </a:r>
          </a:p>
          <a:p>
            <a:pPr marL="742950" lvl="1" indent="-285750">
              <a:buFont typeface="Arial" panose="020B0604020202020204" pitchFamily="34" charset="0"/>
              <a:buChar char="•"/>
            </a:pPr>
            <a:r>
              <a:rPr lang="en-US" dirty="0"/>
              <a:t>Request not valid – failing </a:t>
            </a:r>
            <a:r>
              <a:rPr lang="en-US" dirty="0" err="1"/>
              <a:t>Fndt</a:t>
            </a:r>
            <a:r>
              <a:rPr lang="en-US" dirty="0"/>
              <a:t> message XSD</a:t>
            </a:r>
          </a:p>
          <a:p>
            <a:pPr marL="742950" lvl="1" indent="-285750">
              <a:buFont typeface="Arial" panose="020B0604020202020204" pitchFamily="34" charset="0"/>
              <a:buChar char="•"/>
            </a:pPr>
            <a:r>
              <a:rPr lang="en-US" dirty="0"/>
              <a:t>Transaction payload is not valid – failing transaction parsing</a:t>
            </a:r>
          </a:p>
          <a:p>
            <a:pPr marL="742950" lvl="1" indent="-285750">
              <a:buFont typeface="Arial" panose="020B0604020202020204" pitchFamily="34" charset="0"/>
              <a:buChar char="•"/>
            </a:pPr>
            <a:r>
              <a:rPr lang="en-US" dirty="0"/>
              <a:t>Possible Duplicate</a:t>
            </a:r>
          </a:p>
          <a:p>
            <a:r>
              <a:rPr lang="en-US" u="sng" dirty="0"/>
              <a:t>Functional errors </a:t>
            </a:r>
            <a:r>
              <a:rPr lang="en-US" dirty="0"/>
              <a:t>while processing the transaction:</a:t>
            </a:r>
          </a:p>
          <a:p>
            <a:pPr marL="742950" lvl="1" indent="-285750">
              <a:buFont typeface="Arial" panose="020B0604020202020204" pitchFamily="34" charset="0"/>
              <a:buChar char="•"/>
            </a:pPr>
            <a:r>
              <a:rPr lang="en-US" dirty="0"/>
              <a:t>Source account/initiating party could not be identified</a:t>
            </a:r>
          </a:p>
          <a:p>
            <a:pPr marL="742950" lvl="1" indent="-285750">
              <a:buFont typeface="Arial" panose="020B0604020202020204" pitchFamily="34" charset="0"/>
              <a:buChar char="•"/>
            </a:pPr>
            <a:r>
              <a:rPr lang="en-US" dirty="0"/>
              <a:t>Transaction failed cutoff</a:t>
            </a:r>
          </a:p>
        </p:txBody>
      </p:sp>
    </p:spTree>
    <p:extLst>
      <p:ext uri="{BB962C8B-B14F-4D97-AF65-F5344CB8AC3E}">
        <p14:creationId xmlns:p14="http://schemas.microsoft.com/office/powerpoint/2010/main" val="246672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Handling</a:t>
            </a:r>
            <a:endParaRPr lang="en-US" dirty="0"/>
          </a:p>
        </p:txBody>
      </p:sp>
      <p:sp>
        <p:nvSpPr>
          <p:cNvPr id="4" name="Date Placeholder 3"/>
          <p:cNvSpPr>
            <a:spLocks noGrp="1"/>
          </p:cNvSpPr>
          <p:nvPr>
            <p:ph type="dt" sz="half" idx="10"/>
          </p:nvPr>
        </p:nvSpPr>
        <p:spPr/>
        <p:txBody>
          <a:bodyPr/>
          <a:lstStyle/>
          <a:p>
            <a:fld id="{54BE1DED-F17D-40BA-964F-A1C8DEDCEF61}" type="datetime4">
              <a:rPr lang="en-GB" smtClean="0"/>
              <a:t>20 March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8</a:t>
            </a:fld>
            <a:endParaRPr lang="en-GB" dirty="0"/>
          </a:p>
        </p:txBody>
      </p:sp>
      <p:sp>
        <p:nvSpPr>
          <p:cNvPr id="8" name="Rectangle 2"/>
          <p:cNvSpPr>
            <a:spLocks noChangeArrowheads="1"/>
          </p:cNvSpPr>
          <p:nvPr/>
        </p:nvSpPr>
        <p:spPr bwMode="auto">
          <a:xfrm>
            <a:off x="4092606" y="541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623888" y="2135258"/>
            <a:ext cx="9120187" cy="2966966"/>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2"/>
              </a:buBlip>
            </a:pPr>
            <a:r>
              <a:rPr lang="en-US" dirty="0" smtClean="0"/>
              <a:t>In </a:t>
            </a:r>
            <a:r>
              <a:rPr lang="en-US" dirty="0"/>
              <a:t>a </a:t>
            </a:r>
            <a:r>
              <a:rPr lang="en-US" b="1" dirty="0"/>
              <a:t>wait queue </a:t>
            </a:r>
            <a:r>
              <a:rPr lang="en-US" dirty="0"/>
              <a:t>until the relevant response is </a:t>
            </a:r>
            <a:r>
              <a:rPr lang="en-US" dirty="0" smtClean="0"/>
              <a:t>received.</a:t>
            </a:r>
          </a:p>
          <a:p>
            <a:pPr marL="868363" lvl="1" indent="-411163">
              <a:lnSpc>
                <a:spcPct val="90000"/>
              </a:lnSpc>
              <a:spcBef>
                <a:spcPts val="1500"/>
              </a:spcBef>
              <a:buSzPct val="150000"/>
              <a:buBlip>
                <a:blip r:embed="rId2"/>
              </a:buBlip>
            </a:pPr>
            <a:r>
              <a:rPr lang="en-US" sz="1400" b="1" dirty="0" smtClean="0"/>
              <a:t>Wait </a:t>
            </a:r>
            <a:r>
              <a:rPr lang="en-US" sz="1400" b="1" dirty="0"/>
              <a:t>Rate (WAITRATE) </a:t>
            </a:r>
            <a:r>
              <a:rPr lang="en-US" sz="1400" b="1" dirty="0" smtClean="0"/>
              <a:t>Queue</a:t>
            </a:r>
            <a:r>
              <a:rPr lang="en-US" sz="1600" dirty="0" smtClean="0"/>
              <a:t>  </a:t>
            </a:r>
            <a:r>
              <a:rPr lang="en-US" sz="1400" dirty="0" smtClean="0"/>
              <a:t>A </a:t>
            </a:r>
            <a:r>
              <a:rPr lang="en-US" sz="1400" dirty="0"/>
              <a:t>single transaction is stopped in this queue whenever it is waiting for an up-to-date rate. In relation with the Feeder interface, this can occur when the Feeder request provided a Target Rate, and the computed GPP rate was not favorable to this Target Rate. In this case, the transaction is routed to this queue to wait for an automated release and retry via the WAIT_TRIGGER_RATE event. </a:t>
            </a:r>
            <a:endParaRPr lang="en-US" sz="1400" dirty="0" smtClean="0"/>
          </a:p>
          <a:p>
            <a:pPr lvl="1">
              <a:lnSpc>
                <a:spcPct val="90000"/>
              </a:lnSpc>
              <a:spcBef>
                <a:spcPts val="1500"/>
              </a:spcBef>
              <a:buSzPct val="150000"/>
            </a:pPr>
            <a:endParaRPr lang="en-US" sz="1400" dirty="0" smtClean="0"/>
          </a:p>
          <a:p>
            <a:pPr marL="411163" indent="-411163">
              <a:lnSpc>
                <a:spcPct val="90000"/>
              </a:lnSpc>
              <a:spcBef>
                <a:spcPts val="1500"/>
              </a:spcBef>
              <a:buSzPct val="150000"/>
              <a:buBlip>
                <a:blip r:embed="rId2"/>
              </a:buBlip>
            </a:pPr>
            <a:r>
              <a:rPr lang="en-US" dirty="0"/>
              <a:t>A </a:t>
            </a:r>
            <a:r>
              <a:rPr lang="en-US" b="1" dirty="0"/>
              <a:t>manual queue </a:t>
            </a:r>
            <a:r>
              <a:rPr lang="en-US" dirty="0"/>
              <a:t>due to information received from an interface </a:t>
            </a:r>
            <a:endParaRPr lang="en-US" dirty="0" smtClean="0"/>
          </a:p>
          <a:p>
            <a:pPr marL="868363" lvl="1" indent="-411163">
              <a:lnSpc>
                <a:spcPct val="90000"/>
              </a:lnSpc>
              <a:spcBef>
                <a:spcPts val="1500"/>
              </a:spcBef>
              <a:buSzPct val="150000"/>
              <a:buBlip>
                <a:blip r:embed="rId2"/>
              </a:buBlip>
            </a:pPr>
            <a:r>
              <a:rPr lang="en-US" sz="1400" b="1" dirty="0" smtClean="0"/>
              <a:t>Repair </a:t>
            </a:r>
            <a:r>
              <a:rPr lang="en-US" sz="1400" b="1" dirty="0" smtClean="0"/>
              <a:t>Queue</a:t>
            </a:r>
            <a:r>
              <a:rPr lang="en-US" sz="1400" dirty="0" smtClean="0"/>
              <a:t> A </a:t>
            </a:r>
            <a:r>
              <a:rPr lang="en-US" sz="1400" dirty="0"/>
              <a:t>single transaction may be stopped in this queue, due to functional or technical failures, when handling the Feeder request or the transaction itself</a:t>
            </a:r>
            <a:r>
              <a:rPr lang="en-US" sz="1400" dirty="0" smtClean="0"/>
              <a:t>.</a:t>
            </a:r>
            <a:endParaRPr lang="en-US" dirty="0"/>
          </a:p>
        </p:txBody>
      </p:sp>
    </p:spTree>
    <p:extLst>
      <p:ext uri="{BB962C8B-B14F-4D97-AF65-F5344CB8AC3E}">
        <p14:creationId xmlns:p14="http://schemas.microsoft.com/office/powerpoint/2010/main" val="2649564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4" name="Date Placeholder 3"/>
          <p:cNvSpPr>
            <a:spLocks noGrp="1"/>
          </p:cNvSpPr>
          <p:nvPr>
            <p:ph type="dt" sz="half" idx="10"/>
          </p:nvPr>
        </p:nvSpPr>
        <p:spPr/>
        <p:txBody>
          <a:bodyPr/>
          <a:lstStyle/>
          <a:p>
            <a:fld id="{54BE1DED-F17D-40BA-964F-A1C8DEDCEF61}" type="datetime4">
              <a:rPr lang="en-GB" smtClean="0"/>
              <a:t>20 March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9</a:t>
            </a:fld>
            <a:endParaRPr lang="en-GB" dirty="0"/>
          </a:p>
        </p:txBody>
      </p:sp>
      <p:sp>
        <p:nvSpPr>
          <p:cNvPr id="8" name="Rectangle 2"/>
          <p:cNvSpPr>
            <a:spLocks noChangeArrowheads="1"/>
          </p:cNvSpPr>
          <p:nvPr/>
        </p:nvSpPr>
        <p:spPr bwMode="auto">
          <a:xfrm>
            <a:off x="4092606" y="541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623888" y="1969828"/>
            <a:ext cx="9120187" cy="3297826"/>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2"/>
              </a:buBlip>
            </a:pPr>
            <a:r>
              <a:rPr lang="en-US" b="1" dirty="0" smtClean="0"/>
              <a:t>Business setup</a:t>
            </a:r>
            <a:endParaRPr lang="en-US" dirty="0" smtClean="0"/>
          </a:p>
          <a:p>
            <a:pPr marL="868363" lvl="1" indent="-411163">
              <a:lnSpc>
                <a:spcPct val="90000"/>
              </a:lnSpc>
              <a:spcBef>
                <a:spcPts val="1500"/>
              </a:spcBef>
              <a:buSzPct val="150000"/>
              <a:buBlip>
                <a:blip r:embed="rId2"/>
              </a:buBlip>
            </a:pPr>
            <a:r>
              <a:rPr lang="en-US" sz="1400" b="1" dirty="0" smtClean="0"/>
              <a:t>Advising Type selection (rules) </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scenarios in which a notification is required to be created and sent back to the Feeder system as a </a:t>
            </a:r>
            <a:r>
              <a:rPr lang="en-US" sz="1400" dirty="0" smtClean="0">
                <a:solidFill>
                  <a:srgbClr val="000000"/>
                </a:solidFill>
                <a:latin typeface="Arial" panose="020B0604020202020204" pitchFamily="34" charset="0"/>
                <a:ea typeface="Calibri" panose="020F0502020204030204" pitchFamily="34" charset="0"/>
                <a:cs typeface="Tahoma" panose="020B0604030504040204" pitchFamily="34" charset="0"/>
              </a:rPr>
              <a:t>response</a:t>
            </a:r>
            <a:r>
              <a:rPr lang="en-US" sz="1400" dirty="0" smtClean="0"/>
              <a:t>. Recommended transaction statuses for sending back ACK to Feeder system are:  ACTC (completion), PNDG (pending processing) and RJCT (rejected or cancelled).</a:t>
            </a:r>
          </a:p>
          <a:p>
            <a:pPr marL="868363" lvl="1" indent="-411163">
              <a:lnSpc>
                <a:spcPct val="90000"/>
              </a:lnSpc>
              <a:spcBef>
                <a:spcPts val="1500"/>
              </a:spcBef>
              <a:buSzPct val="150000"/>
              <a:buBlip>
                <a:blip r:embed="rId2"/>
              </a:buBlip>
            </a:pPr>
            <a:endParaRPr lang="en-US" sz="1400" dirty="0" smtClean="0"/>
          </a:p>
          <a:p>
            <a:pPr marL="411163" indent="-411163">
              <a:lnSpc>
                <a:spcPct val="90000"/>
              </a:lnSpc>
              <a:spcBef>
                <a:spcPts val="1500"/>
              </a:spcBef>
              <a:buSzPct val="150000"/>
              <a:buBlip>
                <a:blip r:embed="rId2"/>
              </a:buBlip>
            </a:pPr>
            <a:r>
              <a:rPr lang="en-US" b="1" dirty="0" smtClean="0"/>
              <a:t>System setup </a:t>
            </a:r>
            <a:endParaRPr lang="en-US" dirty="0" smtClean="0"/>
          </a:p>
          <a:p>
            <a:pPr marL="868363" lvl="1" indent="-411163">
              <a:lnSpc>
                <a:spcPct val="90000"/>
              </a:lnSpc>
              <a:spcBef>
                <a:spcPts val="1500"/>
              </a:spcBef>
              <a:buSzPct val="150000"/>
              <a:buBlip>
                <a:blip r:embed="rId2"/>
              </a:buBlip>
            </a:pPr>
            <a:r>
              <a:rPr lang="en-US" sz="1400" b="1" dirty="0" smtClean="0"/>
              <a:t>Interface Profile</a:t>
            </a:r>
            <a:r>
              <a:rPr lang="en-US" sz="1400" dirty="0" smtClean="0"/>
              <a:t> </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Relevant Interfaces </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entries should be configured for the Feeder interface request and for the Acknowledgment (ACK) notification that serves as a </a:t>
            </a:r>
            <a:r>
              <a:rPr lang="en-US" sz="1400" dirty="0" smtClean="0">
                <a:solidFill>
                  <a:srgbClr val="000000"/>
                </a:solidFill>
                <a:latin typeface="Arial" panose="020B0604020202020204" pitchFamily="34" charset="0"/>
                <a:ea typeface="Calibri" panose="020F0502020204030204" pitchFamily="34" charset="0"/>
                <a:cs typeface="Tahoma" panose="020B0604030504040204" pitchFamily="34" charset="0"/>
              </a:rPr>
              <a:t>response</a:t>
            </a:r>
            <a:r>
              <a:rPr lang="en-US" sz="1400" dirty="0" smtClean="0"/>
              <a:t>.</a:t>
            </a:r>
          </a:p>
          <a:p>
            <a:pPr marL="868363" lvl="1" indent="-411163">
              <a:lnSpc>
                <a:spcPct val="90000"/>
              </a:lnSpc>
              <a:spcBef>
                <a:spcPts val="1500"/>
              </a:spcBef>
              <a:buSzPct val="150000"/>
              <a:buBlip>
                <a:blip r:embed="rId2"/>
              </a:buBlip>
            </a:pPr>
            <a:r>
              <a:rPr lang="en-US" sz="1400" b="1" dirty="0"/>
              <a:t>Interface Selection </a:t>
            </a:r>
            <a:r>
              <a:rPr lang="en-US" sz="1400" b="1" dirty="0"/>
              <a:t>Rules </a:t>
            </a:r>
            <a:r>
              <a:rPr lang="en-US" sz="1400" dirty="0"/>
              <a:t>selecting the relevant Interfaces entries, should be configured for the Feeder interface request and for the Acknowledgment (ACK) notification that serves as a response. </a:t>
            </a:r>
            <a:endParaRPr lang="en-US" dirty="0"/>
          </a:p>
        </p:txBody>
      </p:sp>
    </p:spTree>
    <p:extLst>
      <p:ext uri="{BB962C8B-B14F-4D97-AF65-F5344CB8AC3E}">
        <p14:creationId xmlns:p14="http://schemas.microsoft.com/office/powerpoint/2010/main" val="3495908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2.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186F62-2954-471E-9368-38BF5704F41F}">
  <ds:schemaRefs>
    <ds:schemaRef ds:uri="http://schemas.microsoft.com/sharepoint/v3"/>
    <ds:schemaRef ds:uri="0ae7057e-292f-4fd1-bead-5494e4c66c6d"/>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1913475e-a030-45ec-9e8a-a2630205b38f"/>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13202</TotalTime>
  <Words>892</Words>
  <Application>Microsoft Office PowerPoint</Application>
  <PresentationFormat>Widescreen</PresentationFormat>
  <Paragraphs>166</Paragraphs>
  <Slides>11</Slides>
  <Notes>3</Notes>
  <HiddenSlides>1</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11</vt:i4>
      </vt:variant>
    </vt:vector>
  </HeadingPairs>
  <TitlesOfParts>
    <vt:vector size="18" baseType="lpstr">
      <vt:lpstr>Arial</vt:lpstr>
      <vt:lpstr>Calibri</vt:lpstr>
      <vt:lpstr>Tahoma</vt:lpstr>
      <vt:lpstr>Times New Roman</vt:lpstr>
      <vt:lpstr>Finastra_PowerPoint_Template_LIGHT</vt:lpstr>
      <vt:lpstr>Packager Shell Object</vt:lpstr>
      <vt:lpstr>Visio.Drawing.11</vt:lpstr>
      <vt:lpstr>Feeder</vt:lpstr>
      <vt:lpstr>AGENDA</vt:lpstr>
      <vt:lpstr>PowerPoint Presentation</vt:lpstr>
      <vt:lpstr>General Payment Flow</vt:lpstr>
      <vt:lpstr>Workflow - example</vt:lpstr>
      <vt:lpstr>Transaction handoff request</vt:lpstr>
      <vt:lpstr>Transaction handoff response (acknowledgement)</vt:lpstr>
      <vt:lpstr>MANUAL Handling</vt:lpstr>
      <vt:lpstr>configuration</vt:lpstr>
      <vt:lpstr>examples</vt:lpstr>
      <vt:lpstr>Thank you</vt:lpstr>
    </vt:vector>
  </TitlesOfParts>
  <Company>D + 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144</cp:revision>
  <cp:lastPrinted>2017-06-06T14:07:14Z</cp:lastPrinted>
  <dcterms:created xsi:type="dcterms:W3CDTF">2017-06-27T19:04:38Z</dcterms:created>
  <dcterms:modified xsi:type="dcterms:W3CDTF">2019-03-20T07:06:26Z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