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3" r:id="rId6"/>
    <p:sldId id="261" r:id="rId7"/>
    <p:sldId id="304" r:id="rId8"/>
    <p:sldId id="302" r:id="rId9"/>
    <p:sldId id="307" r:id="rId10"/>
    <p:sldId id="305" r:id="rId11"/>
    <p:sldId id="306" r:id="rId12"/>
    <p:sldId id="308" r:id="rId13"/>
    <p:sldId id="309" r:id="rId14"/>
    <p:sldId id="312" r:id="rId15"/>
    <p:sldId id="311" r:id="rId16"/>
    <p:sldId id="31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3441" autoAdjust="0"/>
  </p:normalViewPr>
  <p:slideViewPr>
    <p:cSldViewPr snapToGrid="0" showGuides="1">
      <p:cViewPr>
        <p:scale>
          <a:sx n="100" d="100"/>
          <a:sy n="100" d="100"/>
        </p:scale>
        <p:origin x="888" y="2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20/03/2019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20/03/2019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73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82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63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74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ompliance/ComplianceRequest.x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ompliance/ComplianceFirstResponse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mpliance/ComplianceSecondResponse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10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212" y="1560775"/>
            <a:ext cx="9120187" cy="426578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wait queue </a:t>
            </a:r>
            <a:r>
              <a:rPr lang="en-US" dirty="0"/>
              <a:t>until the relevant response is </a:t>
            </a:r>
            <a:r>
              <a:rPr lang="en-US" dirty="0" smtClean="0"/>
              <a:t>received.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 smtClean="0"/>
              <a:t>Wait OFAC Queue (WAIT_OFAC) </a:t>
            </a:r>
            <a:r>
              <a:rPr lang="en-US" sz="1400" dirty="0"/>
              <a:t>A single transaction is stopped in this queue when it is waiting for an initial response from the Compliance </a:t>
            </a:r>
            <a:r>
              <a:rPr lang="en-US" sz="1400" dirty="0" smtClean="0"/>
              <a:t>interface. Actions to release : </a:t>
            </a:r>
            <a:r>
              <a:rPr lang="en-US" sz="1400" b="1" dirty="0"/>
              <a:t>Processing </a:t>
            </a:r>
            <a:r>
              <a:rPr lang="en-US" sz="1400" b="1" dirty="0" smtClean="0"/>
              <a:t>Communications, Force, Reject/Return, </a:t>
            </a:r>
            <a:r>
              <a:rPr lang="en-US" sz="1400" b="1" dirty="0"/>
              <a:t>Send to </a:t>
            </a:r>
            <a:r>
              <a:rPr lang="en-US" sz="1400" b="1" dirty="0" smtClean="0"/>
              <a:t>Repair, </a:t>
            </a:r>
            <a:r>
              <a:rPr lang="en-US" sz="1400" b="1" dirty="0"/>
              <a:t>Cancel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A </a:t>
            </a:r>
            <a:r>
              <a:rPr lang="en-US" b="1" dirty="0"/>
              <a:t>manual </a:t>
            </a:r>
            <a:r>
              <a:rPr lang="en-US" b="1" dirty="0" smtClean="0"/>
              <a:t>queues </a:t>
            </a:r>
            <a:r>
              <a:rPr lang="en-US" dirty="0"/>
              <a:t>due to information received from an interface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 smtClean="0"/>
              <a:t>OFAC </a:t>
            </a:r>
            <a:r>
              <a:rPr lang="en-US" sz="1400" b="1" dirty="0"/>
              <a:t>Possible Hit Queue (OFAC_POSSIBLE_HIT</a:t>
            </a:r>
            <a:r>
              <a:rPr lang="en-US" sz="1400" b="1" dirty="0" smtClean="0"/>
              <a:t>) </a:t>
            </a:r>
            <a:r>
              <a:rPr lang="en-US" sz="1400" dirty="0"/>
              <a:t>A single transaction is stopped in this queue when the transaction received a Hit in the initial response from the Compliance interface</a:t>
            </a:r>
            <a:r>
              <a:rPr lang="en-US" sz="1400" dirty="0" smtClean="0"/>
              <a:t>. </a:t>
            </a:r>
            <a:r>
              <a:rPr lang="en-US" sz="1400" dirty="0"/>
              <a:t>Actions to release </a:t>
            </a:r>
            <a:r>
              <a:rPr lang="en-US" sz="1400" dirty="0" smtClean="0"/>
              <a:t>:</a:t>
            </a:r>
            <a:r>
              <a:rPr lang="en-US" sz="1400" b="1" dirty="0" smtClean="0"/>
              <a:t> </a:t>
            </a:r>
            <a:r>
              <a:rPr lang="en-US" sz="1400" b="1" dirty="0"/>
              <a:t>Force, </a:t>
            </a:r>
            <a:r>
              <a:rPr lang="en-US" sz="1400" b="1" dirty="0" smtClean="0"/>
              <a:t>Cancel</a:t>
            </a:r>
            <a:endParaRPr lang="en-US" sz="1400" b="1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/>
              <a:t>Compliance Exception Queue (COMPEX</a:t>
            </a:r>
            <a:r>
              <a:rPr lang="en-US" sz="1400" b="1" dirty="0" smtClean="0"/>
              <a:t>) </a:t>
            </a:r>
            <a:r>
              <a:rPr lang="en-US" sz="1400" dirty="0"/>
              <a:t>A single transaction is routed from OFAC Possible Hit queue to this queue when a transaction received a Hit in the second response from the Compliance interface</a:t>
            </a:r>
            <a:r>
              <a:rPr lang="en-US" sz="1400" dirty="0" smtClean="0"/>
              <a:t>. </a:t>
            </a:r>
            <a:r>
              <a:rPr lang="en-US" sz="1400" dirty="0"/>
              <a:t>Actions to release :</a:t>
            </a:r>
            <a:r>
              <a:rPr lang="en-US" sz="1400" b="1" dirty="0"/>
              <a:t> Reject/Return, Send to Repair, </a:t>
            </a:r>
            <a:r>
              <a:rPr lang="en-US" sz="1400" b="1" dirty="0" smtClean="0"/>
              <a:t>Cancel</a:t>
            </a:r>
            <a:endParaRPr lang="en-US" sz="1400" b="1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 smtClean="0"/>
              <a:t>Repair Queue (REPAIR) </a:t>
            </a:r>
            <a:r>
              <a:rPr lang="en-US" sz="1400" dirty="0"/>
              <a:t>A single transaction may be stopped in this queue, when receiving a Processing/Technical error in the second response from the Compliance interface</a:t>
            </a:r>
            <a:r>
              <a:rPr lang="en-US" sz="1400" dirty="0" smtClean="0"/>
              <a:t>. </a:t>
            </a:r>
            <a:r>
              <a:rPr lang="en-US" sz="1400" dirty="0"/>
              <a:t>Actions to release :</a:t>
            </a:r>
            <a:r>
              <a:rPr lang="en-US" sz="1400" b="1" dirty="0"/>
              <a:t> </a:t>
            </a:r>
            <a:r>
              <a:rPr lang="en-US" sz="1400" b="1" dirty="0" smtClean="0"/>
              <a:t>Cancel</a:t>
            </a:r>
            <a:endParaRPr lang="en-US" sz="1400" b="1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5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BE1DED-F17D-40BA-964F-A1C8DEDCEF61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888" y="1969828"/>
            <a:ext cx="9120187" cy="291002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marR="0" lvl="0" indent="-411163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Tx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setup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Compliance Validation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(rules)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This business rule defines at which exit point the system triggers the compliance check for a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transaction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Actions are 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SANCTIONS and 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BYPASS</a:t>
            </a:r>
            <a:endParaRPr lang="en-US" sz="1400" dirty="0">
              <a:solidFill>
                <a:prstClr val="black"/>
              </a:solidFill>
              <a:latin typeface="Arial"/>
            </a:endParaRPr>
          </a:p>
          <a:p>
            <a:pPr marL="868363" marR="0" lvl="1" indent="-411163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Tx/>
              <a:buBlip>
                <a:blip r:embed="rId2"/>
              </a:buBlip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11163" marR="0" lvl="0" indent="-411163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Tx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setup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68363" marR="0" lvl="1" indent="-411163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Tx/>
              <a:buBlip>
                <a:blip r:embed="rId2"/>
              </a:buBlip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Profile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Relevant Interfaces entries should be configured for the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Compliance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interface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request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Selection Rules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selecting the relevant Interfaces entries, should be configured for the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Compliance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request.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Bulk Interface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Receive Payment Instruction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Initiation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Debit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Credit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MOP Selection Value Date and Cut Offs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Fees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execution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49365" y="3158043"/>
            <a:ext cx="455509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dirty="0"/>
              <a:t>GPP invokes the Compliance logic during individual transaction processing as follows:</a:t>
            </a:r>
          </a:p>
          <a:p>
            <a:pPr lvl="0"/>
            <a:r>
              <a:rPr lang="en-US" b="1" dirty="0"/>
              <a:t>Outgoing Itemized/Incoming</a:t>
            </a:r>
            <a:r>
              <a:rPr lang="en-US" dirty="0"/>
              <a:t>: GPP invokes the interface separately on each I message during Sub-batch Completion before I message posting.</a:t>
            </a:r>
          </a:p>
          <a:p>
            <a:pPr lvl="0"/>
            <a:r>
              <a:rPr lang="en-US" b="1" dirty="0"/>
              <a:t>Outgoing Consolidated</a:t>
            </a:r>
            <a:r>
              <a:rPr lang="en-US" dirty="0"/>
              <a:t>: GPP invokes the interface separately on each I message during Sub-batch Completion after S message posting.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90458"/>
              </p:ext>
            </p:extLst>
          </p:nvPr>
        </p:nvGraphicFramePr>
        <p:xfrm>
          <a:off x="432119" y="5103564"/>
          <a:ext cx="5731510" cy="1193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23509488"/>
                    </a:ext>
                  </a:extLst>
                </a:gridCol>
                <a:gridCol w="4817110">
                  <a:extLst>
                    <a:ext uri="{9D8B030D-6E8A-4147-A177-3AD203B41FA5}">
                      <a16:colId xmlns:a16="http://schemas.microsoft.com/office/drawing/2014/main" val="544079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Error Code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56920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40138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Compliance hits were found.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Returned by the Compliance Interface to indicate Hit response for a compliance validation error.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943739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40142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Illegal setup - no compliance validation rule is defined.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Returned by the Compliance Interface to indicate an illegal GPP setup that does not have a defined default Compliance Validation rule.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4352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7" y="1299270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Compliance Interface </a:t>
            </a:r>
            <a:r>
              <a:rPr lang="en-US" b="1" dirty="0"/>
              <a:t>Request</a:t>
            </a:r>
            <a:r>
              <a:rPr lang="en-US" dirty="0"/>
              <a:t> </a:t>
            </a:r>
            <a:endParaRPr lang="en-US" sz="1600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565606" y="2493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257011" y="1141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622890" y="12434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886" y="2124486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Compliance Interface Positive </a:t>
            </a:r>
            <a:r>
              <a:rPr lang="en-US" b="1" dirty="0"/>
              <a:t>Response</a:t>
            </a:r>
            <a:r>
              <a:rPr lang="en-US" dirty="0"/>
              <a:t> </a:t>
            </a:r>
            <a:endParaRPr lang="en-US" sz="16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23886" y="2949026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Compliance Interface Negative </a:t>
            </a:r>
            <a:r>
              <a:rPr lang="en-US" b="1" dirty="0"/>
              <a:t>Response</a:t>
            </a:r>
            <a:r>
              <a:rPr lang="en-US" dirty="0"/>
              <a:t> </a:t>
            </a:r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23886" y="3773566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Compliance Interface Hit </a:t>
            </a:r>
            <a:r>
              <a:rPr lang="en-US" b="1" dirty="0"/>
              <a:t>Response</a:t>
            </a:r>
            <a:endParaRPr lang="en-US" sz="1600" b="1" dirty="0" smtClean="0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952211" y="18914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952211" y="26035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952211" y="4727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6856961" y="347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716393"/>
              </p:ext>
            </p:extLst>
          </p:nvPr>
        </p:nvGraphicFramePr>
        <p:xfrm>
          <a:off x="6799811" y="11703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9811" y="11703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21835"/>
              </p:ext>
            </p:extLst>
          </p:nvPr>
        </p:nvGraphicFramePr>
        <p:xfrm>
          <a:off x="6802230" y="20249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2230" y="20249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00249"/>
              </p:ext>
            </p:extLst>
          </p:nvPr>
        </p:nvGraphicFramePr>
        <p:xfrm>
          <a:off x="6799811" y="27607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9811" y="27607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31254"/>
              </p:ext>
            </p:extLst>
          </p:nvPr>
        </p:nvGraphicFramePr>
        <p:xfrm>
          <a:off x="6799811" y="36894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ackager Shell Object" showAsIcon="1" r:id="rId10" imgW="914400" imgH="771480" progId="Package">
                  <p:embed/>
                </p:oleObj>
              </mc:Choice>
              <mc:Fallback>
                <p:oleObj name="Packager Shell Object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811" y="36894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3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1612936"/>
            <a:ext cx="9692421" cy="3465091"/>
          </a:xfrm>
        </p:spPr>
        <p:txBody>
          <a:bodyPr/>
          <a:lstStyle/>
          <a:p>
            <a:pPr lvl="0"/>
            <a:r>
              <a:rPr lang="en-US" dirty="0"/>
              <a:t>Overview</a:t>
            </a:r>
          </a:p>
          <a:p>
            <a:pPr lvl="0"/>
            <a:r>
              <a:rPr lang="en-US" dirty="0" smtClean="0"/>
              <a:t>Workflow</a:t>
            </a:r>
          </a:p>
          <a:p>
            <a:pPr lvl="0"/>
            <a:r>
              <a:rPr lang="en-US" dirty="0" smtClean="0"/>
              <a:t>Request/Response</a:t>
            </a:r>
          </a:p>
          <a:p>
            <a:pPr lvl="0"/>
            <a:r>
              <a:rPr lang="en-US" dirty="0" smtClean="0"/>
              <a:t>Manual handling</a:t>
            </a:r>
          </a:p>
          <a:p>
            <a:pPr lvl="0"/>
            <a:r>
              <a:rPr lang="en-US" dirty="0" smtClean="0"/>
              <a:t>Business and system configuration</a:t>
            </a:r>
          </a:p>
          <a:p>
            <a:pPr lvl="0"/>
            <a:r>
              <a:rPr lang="en-US" dirty="0" smtClean="0"/>
              <a:t>Single and File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0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0" y="1737809"/>
            <a:ext cx="8485971" cy="3857700"/>
          </a:xfrm>
        </p:spPr>
        <p:txBody>
          <a:bodyPr/>
          <a:lstStyle/>
          <a:p>
            <a:r>
              <a:rPr lang="en-US" dirty="0"/>
              <a:t>GPP supports the compliance interface, which enhances a financial institution’s ability to implement the requirements of OFAC and similar regulatory bodies in other countries</a:t>
            </a:r>
            <a:r>
              <a:rPr lang="en-US" dirty="0" smtClean="0"/>
              <a:t>.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>
              <a:buClr>
                <a:srgbClr val="414141"/>
              </a:buClr>
            </a:pPr>
            <a:r>
              <a:rPr lang="en-GB" dirty="0" smtClean="0">
                <a:solidFill>
                  <a:srgbClr val="414141"/>
                </a:solidFill>
              </a:rPr>
              <a:t>GPP </a:t>
            </a:r>
            <a:r>
              <a:rPr lang="en-GB" dirty="0">
                <a:solidFill>
                  <a:srgbClr val="414141"/>
                </a:solidFill>
              </a:rPr>
              <a:t>Interfaces – Business Guide System Integration</a:t>
            </a:r>
          </a:p>
          <a:p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4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373" y="1982289"/>
            <a:ext cx="4115548" cy="2943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u="sng" dirty="0" smtClean="0"/>
              <a:t>Triggering points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sz="1600" u="sn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Predebit</a:t>
            </a:r>
            <a:r>
              <a:rPr lang="en-US" dirty="0"/>
              <a:t> - Prior to debit side derivation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Preposting</a:t>
            </a:r>
            <a:r>
              <a:rPr lang="en-US" dirty="0"/>
              <a:t> - Prior to the Posting invocation point, which is before completion of the incoming transaction or sending out of outgoing transaction</a:t>
            </a:r>
            <a:r>
              <a:rPr lang="en-US" dirty="0" smtClean="0"/>
              <a:t>.</a:t>
            </a:r>
            <a:endParaRPr lang="en-US" sz="16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873841" y="-457652"/>
            <a:ext cx="105738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94178"/>
              </p:ext>
            </p:extLst>
          </p:nvPr>
        </p:nvGraphicFramePr>
        <p:xfrm>
          <a:off x="4597236" y="433136"/>
          <a:ext cx="6042190" cy="604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9100632" imgH="9112490" progId="Visio.Drawing.11">
                  <p:embed/>
                </p:oleObj>
              </mc:Choice>
              <mc:Fallback>
                <p:oleObj r:id="rId3" imgW="9100632" imgH="91124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236" y="433136"/>
                        <a:ext cx="6042190" cy="6042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4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REQUEST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Initiation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execution</a:t>
            </a:r>
            <a:endParaRPr lang="he-IL" sz="1200" dirty="0"/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SWIFT, Local Clearing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155146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44164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656995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3957740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0" idx="1"/>
          </p:cNvCxnSpPr>
          <p:nvPr/>
        </p:nvCxnSpPr>
        <p:spPr>
          <a:xfrm>
            <a:off x="6504187" y="3318675"/>
            <a:ext cx="1696686" cy="13586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/>
          <p:cNvSpPr/>
          <p:nvPr/>
        </p:nvSpPr>
        <p:spPr>
          <a:xfrm>
            <a:off x="8200873" y="3089371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Behaviour Wait OFAC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hlinkClick r:id="rId3" action="ppaction://hlinkpres?slideindex=1&amp;slidetitle="/>
          </p:cNvPr>
          <p:cNvSpPr txBox="1"/>
          <p:nvPr/>
        </p:nvSpPr>
        <p:spPr>
          <a:xfrm>
            <a:off x="6529394" y="3071603"/>
            <a:ext cx="1646271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Incoming Check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39366" y="3738166"/>
            <a:ext cx="4346991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GPP invokes the Compliance validation business rule in order to determine whether a transaction should be sent to Compliance check. </a:t>
            </a:r>
          </a:p>
          <a:p>
            <a:pPr lvl="0"/>
            <a:r>
              <a:rPr lang="en-US" sz="1600" dirty="0"/>
              <a:t>Rule action is derived from a pre-defined field value (where Field type is COMPLIANCE_CHECK).  </a:t>
            </a:r>
          </a:p>
          <a:p>
            <a:pPr lvl="0"/>
            <a:r>
              <a:rPr lang="en-US" sz="1600" dirty="0"/>
              <a:t>Rule action can be set as BYPASS, indicating this transaction should bypass the Compliance check. </a:t>
            </a:r>
          </a:p>
        </p:txBody>
      </p:sp>
      <p:sp>
        <p:nvSpPr>
          <p:cNvPr id="55" name="TextBox 54">
            <a:hlinkClick r:id="rId3" action="ppaction://hlinkpres?slideindex=1&amp;slidetitle="/>
          </p:cNvPr>
          <p:cNvSpPr txBox="1"/>
          <p:nvPr/>
        </p:nvSpPr>
        <p:spPr>
          <a:xfrm>
            <a:off x="6529393" y="3381849"/>
            <a:ext cx="1646271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Outgoing Check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955" y="2132266"/>
            <a:ext cx="4115548" cy="206210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r>
              <a:rPr lang="en-US" sz="1600" dirty="0"/>
              <a:t>The same request may be used for both Compliance exit points.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difference is in the message formatting, where the second interface call may trigger the appropriate Mapping Out and, when required a specific formatter (for instance SWIFT for SWIFT MOP).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0214"/>
              </p:ext>
            </p:extLst>
          </p:nvPr>
        </p:nvGraphicFramePr>
        <p:xfrm>
          <a:off x="5086904" y="1096903"/>
          <a:ext cx="5983527" cy="538170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70678">
                  <a:extLst>
                    <a:ext uri="{9D8B030D-6E8A-4147-A177-3AD203B41FA5}">
                      <a16:colId xmlns:a16="http://schemas.microsoft.com/office/drawing/2014/main" val="255989452"/>
                    </a:ext>
                  </a:extLst>
                </a:gridCol>
                <a:gridCol w="769482">
                  <a:extLst>
                    <a:ext uri="{9D8B030D-6E8A-4147-A177-3AD203B41FA5}">
                      <a16:colId xmlns:a16="http://schemas.microsoft.com/office/drawing/2014/main" val="3197340118"/>
                    </a:ext>
                  </a:extLst>
                </a:gridCol>
                <a:gridCol w="652205">
                  <a:extLst>
                    <a:ext uri="{9D8B030D-6E8A-4147-A177-3AD203B41FA5}">
                      <a16:colId xmlns:a16="http://schemas.microsoft.com/office/drawing/2014/main" val="182394795"/>
                    </a:ext>
                  </a:extLst>
                </a:gridCol>
                <a:gridCol w="771875">
                  <a:extLst>
                    <a:ext uri="{9D8B030D-6E8A-4147-A177-3AD203B41FA5}">
                      <a16:colId xmlns:a16="http://schemas.microsoft.com/office/drawing/2014/main" val="2836301623"/>
                    </a:ext>
                  </a:extLst>
                </a:gridCol>
                <a:gridCol w="983691">
                  <a:extLst>
                    <a:ext uri="{9D8B030D-6E8A-4147-A177-3AD203B41FA5}">
                      <a16:colId xmlns:a16="http://schemas.microsoft.com/office/drawing/2014/main" val="3095162566"/>
                    </a:ext>
                  </a:extLst>
                </a:gridCol>
                <a:gridCol w="2035596">
                  <a:extLst>
                    <a:ext uri="{9D8B030D-6E8A-4147-A177-3AD203B41FA5}">
                      <a16:colId xmlns:a16="http://schemas.microsoft.com/office/drawing/2014/main" val="1126185172"/>
                    </a:ext>
                  </a:extLst>
                </a:gridCol>
              </a:tblGrid>
              <a:tr h="259987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1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2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3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4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5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8459022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FndtMsg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331879846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Header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General identifying attributes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566368039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Msg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Transaction message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672400357"/>
                  </a:ext>
                </a:extLst>
              </a:tr>
              <a:tr h="2040887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Pmnt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&lt;Pmnt&gt; quotes the enriched transaction. When used for Compliance interface, it is an ISO based pain, or a SWIFT message embedded within the GPP proprietary XML structure.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For more information, see GPP Technical Guide Fndt Message.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668939067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OrigMsg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328907745"/>
                  </a:ext>
                </a:extLst>
              </a:tr>
              <a:tr h="2040887"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Pmnt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&lt;</a:t>
                      </a:r>
                      <a:r>
                        <a:rPr lang="en-US" sz="1000" dirty="0" err="1">
                          <a:effectLst/>
                        </a:rPr>
                        <a:t>Pmnt</a:t>
                      </a:r>
                      <a:r>
                        <a:rPr lang="en-US" sz="1000" dirty="0">
                          <a:effectLst/>
                        </a:rPr>
                        <a:t>&gt; quotes the original transaction. When used for Compliance interface, it is an ISO based pain, or a SWIFT message embedded within the GPP proprietary XML structure.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For more information, see GPP Technical Guide </a:t>
                      </a:r>
                      <a:r>
                        <a:rPr lang="en-US" sz="1000" dirty="0" err="1">
                          <a:effectLst/>
                        </a:rPr>
                        <a:t>Fndt</a:t>
                      </a:r>
                      <a:r>
                        <a:rPr lang="en-US" sz="1000" dirty="0">
                          <a:effectLst/>
                        </a:rPr>
                        <a:t> Message.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40555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Initiation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execution</a:t>
            </a:r>
            <a:endParaRPr lang="he-IL" sz="1200" dirty="0"/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SWIFT, Local Clearing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155146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44164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656995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3957740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/>
          <p:cNvSpPr/>
          <p:nvPr/>
        </p:nvSpPr>
        <p:spPr>
          <a:xfrm>
            <a:off x="8200873" y="3089371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Behaviour Wait OFAC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hlinkClick r:id="rId3" action="ppaction://hlinkpres?slideindex=1&amp;slidetitle="/>
          </p:cNvPr>
          <p:cNvSpPr txBox="1"/>
          <p:nvPr/>
        </p:nvSpPr>
        <p:spPr>
          <a:xfrm>
            <a:off x="6555057" y="3069183"/>
            <a:ext cx="1646271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First Response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02714" y="4050087"/>
            <a:ext cx="4115548" cy="208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The First Response is returned in a case when the Compliance system found a possible hit and an investigation is conducted to check if indeed this is a hit. In this case a Second response will follow after the investigation is complete with the final resolution. </a:t>
            </a:r>
            <a:endParaRPr lang="en-US" dirty="0" smtClean="0"/>
          </a:p>
        </p:txBody>
      </p:sp>
      <p:cxnSp>
        <p:nvCxnSpPr>
          <p:cNvPr id="64" name="Straight Arrow Connector 63"/>
          <p:cNvCxnSpPr>
            <a:stCxn id="16" idx="3"/>
            <a:endCxn id="50" idx="1"/>
          </p:cNvCxnSpPr>
          <p:nvPr/>
        </p:nvCxnSpPr>
        <p:spPr>
          <a:xfrm>
            <a:off x="6495309" y="3313585"/>
            <a:ext cx="1705564" cy="18676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Initiation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execution</a:t>
            </a:r>
            <a:endParaRPr lang="he-IL" sz="1200" dirty="0"/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SWIFT, Local Clearing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155146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44164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656995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3957740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/>
          <p:cNvSpPr/>
          <p:nvPr/>
        </p:nvSpPr>
        <p:spPr>
          <a:xfrm>
            <a:off x="8200873" y="3089371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Behaviour Wait OFAC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02714" y="4050087"/>
            <a:ext cx="4115548" cy="208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The Second (or last) Response is returned either as a final response in a case when the Compliance system found a possible hit, returned a First Response, and an investigation was conducted, or when the Compliance system provides only its final response. </a:t>
            </a:r>
            <a:endParaRPr lang="en-US" dirty="0" smtClean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95309" y="3313585"/>
            <a:ext cx="1705564" cy="18676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hlinkClick r:id="rId3" action="ppaction://hlinkpres?slideindex=1&amp;slidetitle="/>
          </p:cNvPr>
          <p:cNvSpPr txBox="1"/>
          <p:nvPr/>
        </p:nvSpPr>
        <p:spPr>
          <a:xfrm>
            <a:off x="6553692" y="3075848"/>
            <a:ext cx="1646271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Second Response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response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9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39063"/>
              </p:ext>
            </p:extLst>
          </p:nvPr>
        </p:nvGraphicFramePr>
        <p:xfrm>
          <a:off x="6116716" y="1384914"/>
          <a:ext cx="5699464" cy="390618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40608">
                  <a:extLst>
                    <a:ext uri="{9D8B030D-6E8A-4147-A177-3AD203B41FA5}">
                      <a16:colId xmlns:a16="http://schemas.microsoft.com/office/drawing/2014/main" val="528529089"/>
                    </a:ext>
                  </a:extLst>
                </a:gridCol>
                <a:gridCol w="799857">
                  <a:extLst>
                    <a:ext uri="{9D8B030D-6E8A-4147-A177-3AD203B41FA5}">
                      <a16:colId xmlns:a16="http://schemas.microsoft.com/office/drawing/2014/main" val="1296473963"/>
                    </a:ext>
                  </a:extLst>
                </a:gridCol>
                <a:gridCol w="861681">
                  <a:extLst>
                    <a:ext uri="{9D8B030D-6E8A-4147-A177-3AD203B41FA5}">
                      <a16:colId xmlns:a16="http://schemas.microsoft.com/office/drawing/2014/main" val="1482471921"/>
                    </a:ext>
                  </a:extLst>
                </a:gridCol>
                <a:gridCol w="740608">
                  <a:extLst>
                    <a:ext uri="{9D8B030D-6E8A-4147-A177-3AD203B41FA5}">
                      <a16:colId xmlns:a16="http://schemas.microsoft.com/office/drawing/2014/main" val="944171498"/>
                    </a:ext>
                  </a:extLst>
                </a:gridCol>
                <a:gridCol w="678784">
                  <a:extLst>
                    <a:ext uri="{9D8B030D-6E8A-4147-A177-3AD203B41FA5}">
                      <a16:colId xmlns:a16="http://schemas.microsoft.com/office/drawing/2014/main" val="2255997942"/>
                    </a:ext>
                  </a:extLst>
                </a:gridCol>
                <a:gridCol w="1877926">
                  <a:extLst>
                    <a:ext uri="{9D8B030D-6E8A-4147-A177-3AD203B41FA5}">
                      <a16:colId xmlns:a16="http://schemas.microsoft.com/office/drawing/2014/main" val="3757156708"/>
                    </a:ext>
                  </a:extLst>
                </a:gridCol>
              </a:tblGrid>
              <a:tr h="651030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dirty="0">
                          <a:effectLst/>
                        </a:rPr>
                        <a:t>Level 1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dirty="0">
                          <a:effectLst/>
                        </a:rPr>
                        <a:t>Level 2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3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4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Level 5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extLst>
                  <a:ext uri="{0D108BD9-81ED-4DB2-BD59-A6C34878D82A}">
                    <a16:rowId xmlns:a16="http://schemas.microsoft.com/office/drawing/2014/main" val="1348745222"/>
                  </a:ext>
                </a:extLst>
              </a:tr>
              <a:tr h="65103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FndtMsg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extLst>
                  <a:ext uri="{0D108BD9-81ED-4DB2-BD59-A6C34878D82A}">
                    <a16:rowId xmlns:a16="http://schemas.microsoft.com/office/drawing/2014/main" val="2373357805"/>
                  </a:ext>
                </a:extLst>
              </a:tr>
              <a:tr h="65103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Header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General identifying attributes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extLst>
                  <a:ext uri="{0D108BD9-81ED-4DB2-BD59-A6C34878D82A}">
                    <a16:rowId xmlns:a16="http://schemas.microsoft.com/office/drawing/2014/main" val="1354749979"/>
                  </a:ext>
                </a:extLst>
              </a:tr>
              <a:tr h="65103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ResponseDetails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/>
                </a:tc>
                <a:extLst>
                  <a:ext uri="{0D108BD9-81ED-4DB2-BD59-A6C34878D82A}">
                    <a16:rowId xmlns:a16="http://schemas.microsoft.com/office/drawing/2014/main" val="1730888619"/>
                  </a:ext>
                </a:extLst>
              </a:tr>
              <a:tr h="65103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returnCode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Return code of the </a:t>
                      </a:r>
                      <a:r>
                        <a:rPr lang="en-US" sz="1000" dirty="0" smtClean="0">
                          <a:effectLst/>
                        </a:rPr>
                        <a:t>Compliance </a:t>
                      </a:r>
                      <a:r>
                        <a:rPr lang="en-US" sz="1000" dirty="0">
                          <a:effectLst/>
                        </a:rPr>
                        <a:t>response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extLst>
                  <a:ext uri="{0D108BD9-81ED-4DB2-BD59-A6C34878D82A}">
                    <a16:rowId xmlns:a16="http://schemas.microsoft.com/office/drawing/2014/main" val="2061393379"/>
                  </a:ext>
                </a:extLst>
              </a:tr>
              <a:tr h="65103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description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Return code description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/>
                </a:tc>
                <a:extLst>
                  <a:ext uri="{0D108BD9-81ED-4DB2-BD59-A6C34878D82A}">
                    <a16:rowId xmlns:a16="http://schemas.microsoft.com/office/drawing/2014/main" val="338870913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2866" y="1384918"/>
            <a:ext cx="5324151" cy="378565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r>
              <a:rPr lang="en-US" sz="1600" dirty="0"/>
              <a:t>When using the Standard </a:t>
            </a:r>
            <a:r>
              <a:rPr lang="en-US" sz="1600" dirty="0" err="1"/>
              <a:t>Fndt</a:t>
            </a:r>
            <a:r>
              <a:rPr lang="en-US" sz="1600" dirty="0"/>
              <a:t> Message, the FI can also directly use the GPP internal numeric return codes </a:t>
            </a:r>
            <a:r>
              <a:rPr lang="en-US" sz="1600" dirty="0" smtClean="0"/>
              <a:t>to </a:t>
            </a:r>
            <a:r>
              <a:rPr lang="en-US" sz="1600" dirty="0"/>
              <a:t>indicate the nature of the Sanctions second response: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 </a:t>
            </a:r>
            <a:r>
              <a:rPr lang="en-US" sz="1600" dirty="0"/>
              <a:t>- Hit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 </a:t>
            </a:r>
            <a:r>
              <a:rPr lang="en-US" sz="1600" dirty="0"/>
              <a:t>- No Hit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 </a:t>
            </a:r>
            <a:r>
              <a:rPr lang="en-US" sz="1600" dirty="0"/>
              <a:t>- Seized Funds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990 </a:t>
            </a:r>
            <a:r>
              <a:rPr lang="en-US" sz="1600" dirty="0"/>
              <a:t>- Processing / technical error </a:t>
            </a:r>
          </a:p>
          <a:p>
            <a:endParaRPr lang="en-US" sz="1600" dirty="0"/>
          </a:p>
          <a:p>
            <a:r>
              <a:rPr lang="en-US" sz="1400" i="1" u="sng" dirty="0" smtClean="0"/>
              <a:t>Note</a:t>
            </a:r>
            <a:r>
              <a:rPr lang="en-US" sz="1400" i="1" dirty="0" smtClean="0"/>
              <a:t>:</a:t>
            </a:r>
            <a:r>
              <a:rPr lang="en-US" sz="1400" dirty="0" smtClean="0"/>
              <a:t> 	If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 Hit</a:t>
            </a:r>
            <a:r>
              <a:rPr lang="en-US" sz="1400" dirty="0"/>
              <a:t>, transaction continues to be processed. </a:t>
            </a:r>
            <a:endParaRPr lang="en-US" sz="1400" dirty="0" smtClean="0"/>
          </a:p>
          <a:p>
            <a:pPr lvl="1"/>
            <a:r>
              <a:rPr lang="en-US" sz="1400" dirty="0" smtClean="0"/>
              <a:t>   	If </a:t>
            </a:r>
            <a:r>
              <a:rPr lang="en-US" sz="1400" dirty="0"/>
              <a:t>a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Hit</a:t>
            </a:r>
            <a:r>
              <a:rPr lang="en-US" sz="1400" dirty="0"/>
              <a:t> or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400" dirty="0"/>
              <a:t>, GPP routes the transaction to an exception queue, based on the </a:t>
            </a:r>
            <a:r>
              <a:rPr lang="en-US" sz="1400" dirty="0" smtClean="0"/>
              <a:t>	received error </a:t>
            </a:r>
            <a:r>
              <a:rPr lang="en-US" sz="1400" dirty="0"/>
              <a:t>code: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Hit</a:t>
            </a:r>
            <a:r>
              <a:rPr lang="en-US" sz="1400" dirty="0" smtClean="0"/>
              <a:t> </a:t>
            </a:r>
            <a:r>
              <a:rPr lang="en-US" sz="1400" dirty="0"/>
              <a:t>- route to OFAC_POSSIBLE_HIT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No </a:t>
            </a:r>
            <a:r>
              <a:rPr lang="en-US" sz="1400" b="1" dirty="0"/>
              <a:t>Hit </a:t>
            </a:r>
            <a:r>
              <a:rPr lang="en-US" sz="1400" dirty="0"/>
              <a:t>- continue processing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Failure</a:t>
            </a:r>
            <a:r>
              <a:rPr lang="en-US" sz="1400" dirty="0" smtClean="0"/>
              <a:t> </a:t>
            </a:r>
            <a:r>
              <a:rPr lang="en-US" sz="1400" dirty="0"/>
              <a:t>- message is routed to REPAIR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Invalid</a:t>
            </a:r>
            <a:r>
              <a:rPr lang="en-US" sz="1400" dirty="0" smtClean="0"/>
              <a:t> </a:t>
            </a:r>
            <a:r>
              <a:rPr lang="en-US" sz="1400" dirty="0"/>
              <a:t>- message is routed to </a:t>
            </a:r>
            <a:r>
              <a:rPr lang="en-US" sz="1400" dirty="0" smtClean="0"/>
              <a:t>REPAIR</a:t>
            </a:r>
          </a:p>
        </p:txBody>
      </p:sp>
    </p:spTree>
    <p:extLst>
      <p:ext uri="{BB962C8B-B14F-4D97-AF65-F5344CB8AC3E}">
        <p14:creationId xmlns:p14="http://schemas.microsoft.com/office/powerpoint/2010/main" val="2747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0ae7057e-292f-4fd1-bead-5494e4c66c6d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1913475e-a030-45ec-9e8a-a2630205b38f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12003</TotalTime>
  <Words>1129</Words>
  <Application>Microsoft Office PowerPoint</Application>
  <PresentationFormat>Widescreen</PresentationFormat>
  <Paragraphs>241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Finastra_PowerPoint_Template_LIGHT</vt:lpstr>
      <vt:lpstr>Visio.Drawing.11</vt:lpstr>
      <vt:lpstr>Packager Shell Object</vt:lpstr>
      <vt:lpstr>Compliance</vt:lpstr>
      <vt:lpstr>AGENDA</vt:lpstr>
      <vt:lpstr>PowerPoint Presentation</vt:lpstr>
      <vt:lpstr>Workflow </vt:lpstr>
      <vt:lpstr>SEND REQUEST flow</vt:lpstr>
      <vt:lpstr>Compliance request</vt:lpstr>
      <vt:lpstr>RESPONSES flow</vt:lpstr>
      <vt:lpstr>RESPONSES flow</vt:lpstr>
      <vt:lpstr>COMPLIANCE response</vt:lpstr>
      <vt:lpstr>MANUAL Handling</vt:lpstr>
      <vt:lpstr>configuration</vt:lpstr>
      <vt:lpstr>Bulk Interface</vt:lpstr>
      <vt:lpstr>examples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135</cp:revision>
  <cp:lastPrinted>2017-06-06T14:07:14Z</cp:lastPrinted>
  <dcterms:created xsi:type="dcterms:W3CDTF">2017-06-27T19:04:38Z</dcterms:created>
  <dcterms:modified xsi:type="dcterms:W3CDTF">2019-03-20T07:48:51Z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