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5" r:id="rId6"/>
    <p:sldId id="261" r:id="rId7"/>
    <p:sldId id="303" r:id="rId8"/>
    <p:sldId id="306" r:id="rId9"/>
    <p:sldId id="307" r:id="rId10"/>
    <p:sldId id="308" r:id="rId11"/>
    <p:sldId id="309" r:id="rId12"/>
    <p:sldId id="310" r:id="rId13"/>
    <p:sldId id="311" r:id="rId14"/>
    <p:sldId id="314" r:id="rId15"/>
    <p:sldId id="312" r:id="rId16"/>
    <p:sldId id="313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1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97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42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63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79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9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04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6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db/Account%20Lookup%20Request%20-%20Debit.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db/Account%20Lookup%20Request%20-%20Debit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db/Account%20Lookup%20Request%20-%20Debit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 lookup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212" y="1560775"/>
            <a:ext cx="9120187" cy="368562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wait queue </a:t>
            </a:r>
            <a:r>
              <a:rPr lang="en-US" dirty="0"/>
              <a:t>until the relevant response is </a:t>
            </a:r>
            <a:r>
              <a:rPr lang="en-US" dirty="0" smtClean="0"/>
              <a:t>received.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/>
              <a:t>Wait CDB Response (CDBWAIT) Queue </a:t>
            </a:r>
            <a:r>
              <a:rPr lang="en-US" sz="1400" dirty="0"/>
              <a:t>A single transaction is stopped in this queue after an a-sync Account Lookup request is sent to the external system, and until an Account Lookup response is received. </a:t>
            </a:r>
            <a:r>
              <a:rPr lang="en-US" sz="1400" dirty="0" smtClean="0"/>
              <a:t>Actions to release : </a:t>
            </a:r>
            <a:r>
              <a:rPr lang="en-US" sz="1400" b="1" dirty="0" smtClean="0"/>
              <a:t>Cancel</a:t>
            </a:r>
            <a:endParaRPr lang="en-US" sz="1400" b="1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A </a:t>
            </a:r>
            <a:r>
              <a:rPr lang="en-US" b="1" dirty="0"/>
              <a:t>manual </a:t>
            </a:r>
            <a:r>
              <a:rPr lang="en-US" b="1" dirty="0" smtClean="0"/>
              <a:t>queues </a:t>
            </a:r>
            <a:r>
              <a:rPr lang="en-US" dirty="0"/>
              <a:t>due to information received from an interface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/>
              <a:t>Posting Restrictions (POSTREST) </a:t>
            </a:r>
            <a:r>
              <a:rPr lang="en-US" sz="1400" b="1" dirty="0" smtClean="0"/>
              <a:t>Queue </a:t>
            </a:r>
            <a:r>
              <a:rPr lang="en-US" sz="1400" dirty="0"/>
              <a:t>A single transaction may be stopped in this queue following a negative Account Lookup response, with posting restrictions/limitations on the account or the customer (meaning that a valid Stop Flag existing in GPP is quoted as the reason for the failure</a:t>
            </a:r>
            <a:r>
              <a:rPr lang="en-US" sz="1400" dirty="0" smtClean="0"/>
              <a:t>). </a:t>
            </a:r>
            <a:r>
              <a:rPr lang="en-US" sz="1400" dirty="0"/>
              <a:t>Actions to release </a:t>
            </a:r>
            <a:r>
              <a:rPr lang="en-US" sz="1400" dirty="0" smtClean="0"/>
              <a:t>:</a:t>
            </a:r>
            <a:r>
              <a:rPr lang="en-US" sz="1400" b="1" dirty="0" smtClean="0"/>
              <a:t> </a:t>
            </a:r>
            <a:r>
              <a:rPr lang="en-US" sz="1400" b="1" dirty="0"/>
              <a:t>Override</a:t>
            </a:r>
            <a:r>
              <a:rPr lang="en-US" sz="1400" b="1" dirty="0" smtClean="0"/>
              <a:t>, </a:t>
            </a:r>
            <a:r>
              <a:rPr lang="en-US" sz="1400" b="1" dirty="0"/>
              <a:t>Retry Post. Rest , Send to </a:t>
            </a:r>
            <a:r>
              <a:rPr lang="en-US" sz="1400" b="1" dirty="0" smtClean="0"/>
              <a:t>Repair, Cancel</a:t>
            </a:r>
            <a:endParaRPr lang="en-US" sz="1400" b="1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/>
              <a:t>Repair Queue (REPAIR) </a:t>
            </a:r>
            <a:r>
              <a:rPr lang="en-US" sz="1400" dirty="0"/>
              <a:t>A single transaction may be stopped in this queue, when receiving a Processing/Technical error in the second response from the Compliance interface</a:t>
            </a:r>
            <a:r>
              <a:rPr lang="en-US" sz="1400" dirty="0" smtClean="0"/>
              <a:t>. </a:t>
            </a:r>
            <a:r>
              <a:rPr lang="en-US" sz="1400" dirty="0"/>
              <a:t>Actions to release :</a:t>
            </a:r>
            <a:r>
              <a:rPr lang="en-US" sz="1400" b="1" dirty="0"/>
              <a:t> </a:t>
            </a:r>
            <a:r>
              <a:rPr lang="en-US" sz="1400" b="1" dirty="0" smtClean="0"/>
              <a:t>Cancel</a:t>
            </a:r>
            <a:endParaRPr lang="en-US" sz="1400" b="1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2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E1DED-F17D-40BA-964F-A1C8DEDCEF61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989" y="1403838"/>
            <a:ext cx="9120187" cy="412728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marR="0" lvl="0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setup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ASAP_POST_REST_CHECK (system parameter</a:t>
            </a:r>
            <a:r>
              <a:rPr lang="en-US" b="1" dirty="0" smtClean="0"/>
              <a:t>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Specifies whether to perform the stop flags check as soon as possible. Values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: (Yes/No)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Accounts (profile) </a:t>
            </a:r>
            <a:r>
              <a:rPr lang="en-US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External lookup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check box should be selected in the GPP Accounts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entry. </a:t>
            </a:r>
            <a:r>
              <a:rPr lang="en-US" sz="1400" b="1" dirty="0">
                <a:solidFill>
                  <a:prstClr val="black"/>
                </a:solidFill>
                <a:latin typeface="Arial"/>
              </a:rPr>
              <a:t>Stop Flags </a:t>
            </a: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(profile)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relevant whenever the Account Lookup response may provide Stop Flags or limitations on the account or customer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 smtClean="0">
                <a:solidFill>
                  <a:prstClr val="black"/>
                </a:solidFill>
              </a:rPr>
              <a:t>Account Lookup (</a:t>
            </a:r>
            <a:r>
              <a:rPr lang="en-US" sz="1400" b="1" dirty="0">
                <a:solidFill>
                  <a:prstClr val="black"/>
                </a:solidFill>
              </a:rPr>
              <a:t>rules) </a:t>
            </a:r>
            <a:r>
              <a:rPr lang="en-US" sz="1400" dirty="0">
                <a:solidFill>
                  <a:prstClr val="black"/>
                </a:solidFill>
              </a:rPr>
              <a:t>set to invoke the Account Lookup interface for the debit or credit account in cases they belong to a customer (relevant side MOP is BOOK), and as per specific financial institution business scenarios and </a:t>
            </a:r>
            <a:r>
              <a:rPr lang="en-US" sz="1400" dirty="0" smtClean="0">
                <a:solidFill>
                  <a:prstClr val="black"/>
                </a:solidFill>
              </a:rPr>
              <a:t>conditions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11163" marR="0" lvl="0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setup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Profile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Relevant Interfaces entries should be configured for the </a:t>
            </a:r>
            <a:r>
              <a:rPr lang="en-US" sz="1400" dirty="0">
                <a:solidFill>
                  <a:prstClr val="black"/>
                </a:solidFill>
              </a:rPr>
              <a:t>Account Lookup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interface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request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Selection Rules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selecting the relevant Interfaces entries, should be configured for the </a:t>
            </a:r>
            <a:r>
              <a:rPr lang="en-US" sz="1400" dirty="0">
                <a:solidFill>
                  <a:prstClr val="black"/>
                </a:solidFill>
              </a:rPr>
              <a:t>Account Lookup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request.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Bulk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 Payment Instruction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Initiation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Debit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MOP Selection Value Date and Cut Offs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Fees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execution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9365" y="3158043"/>
            <a:ext cx="455509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/>
              <a:t>GPP can invoke the Account Lookup interface during the following files processing flows: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Sub-Batch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28042"/>
              </p:ext>
            </p:extLst>
          </p:nvPr>
        </p:nvGraphicFramePr>
        <p:xfrm>
          <a:off x="6979208" y="5027061"/>
          <a:ext cx="4525248" cy="98143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20005">
                  <a:extLst>
                    <a:ext uri="{9D8B030D-6E8A-4147-A177-3AD203B41FA5}">
                      <a16:colId xmlns:a16="http://schemas.microsoft.com/office/drawing/2014/main" val="3523509488"/>
                    </a:ext>
                  </a:extLst>
                </a:gridCol>
                <a:gridCol w="3405243">
                  <a:extLst>
                    <a:ext uri="{9D8B030D-6E8A-4147-A177-3AD203B41FA5}">
                      <a16:colId xmlns:a16="http://schemas.microsoft.com/office/drawing/2014/main" val="544079356"/>
                    </a:ext>
                  </a:extLst>
                </a:gridCol>
              </a:tblGrid>
              <a:tr h="245358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Error Code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569200994"/>
                  </a:ext>
                </a:extLst>
              </a:tr>
              <a:tr h="245358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990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Technical Error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943739056"/>
                  </a:ext>
                </a:extLst>
              </a:tr>
              <a:tr h="24535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991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Functional Error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43521601"/>
                  </a:ext>
                </a:extLst>
              </a:tr>
              <a:tr h="24535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996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Posting Restriction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27748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7" y="1299270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Account </a:t>
            </a:r>
            <a:r>
              <a:rPr lang="en-US" dirty="0"/>
              <a:t>Lookup </a:t>
            </a:r>
            <a:r>
              <a:rPr lang="en-US" b="1" dirty="0"/>
              <a:t>Request</a:t>
            </a:r>
            <a:endParaRPr lang="en-US" sz="16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565606" y="2493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257011" y="1141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622890" y="1243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886" y="212448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Successful </a:t>
            </a:r>
            <a:r>
              <a:rPr lang="en-US" dirty="0" smtClean="0"/>
              <a:t>Account </a:t>
            </a:r>
            <a:r>
              <a:rPr lang="en-US" dirty="0"/>
              <a:t>Lookup </a:t>
            </a:r>
            <a:r>
              <a:rPr lang="en-US" b="1" dirty="0"/>
              <a:t>Response</a:t>
            </a:r>
            <a:endParaRPr lang="en-US" sz="1600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23886" y="294902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Successful </a:t>
            </a:r>
            <a:r>
              <a:rPr lang="en-US" dirty="0" smtClean="0"/>
              <a:t>Account </a:t>
            </a:r>
            <a:r>
              <a:rPr lang="en-US" dirty="0"/>
              <a:t>Lookup </a:t>
            </a:r>
            <a:r>
              <a:rPr lang="en-US" b="1" dirty="0"/>
              <a:t>Response</a:t>
            </a:r>
            <a:r>
              <a:rPr lang="en-US" dirty="0"/>
              <a:t> with Fees</a:t>
            </a:r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23886" y="377356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Failed Account Lookup </a:t>
            </a:r>
            <a:r>
              <a:rPr lang="en-US" b="1" dirty="0"/>
              <a:t>Response</a:t>
            </a:r>
            <a:endParaRPr lang="en-US" sz="1600" b="1" dirty="0" smtClean="0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52211" y="18914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952211" y="472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191888"/>
              </p:ext>
            </p:extLst>
          </p:nvPr>
        </p:nvGraphicFramePr>
        <p:xfrm>
          <a:off x="6641977" y="123906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41977" y="123906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16364"/>
              </p:ext>
            </p:extLst>
          </p:nvPr>
        </p:nvGraphicFramePr>
        <p:xfrm>
          <a:off x="7866611" y="123906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6611" y="123906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1659"/>
              </p:ext>
            </p:extLst>
          </p:nvPr>
        </p:nvGraphicFramePr>
        <p:xfrm>
          <a:off x="6641977" y="20717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41977" y="20717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81738"/>
              </p:ext>
            </p:extLst>
          </p:nvPr>
        </p:nvGraphicFramePr>
        <p:xfrm>
          <a:off x="7866611" y="20105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Packager Shell Object" showAsIcon="1" r:id="rId10" imgW="914400" imgH="771480" progId="Package">
                  <p:embed/>
                </p:oleObj>
              </mc:Choice>
              <mc:Fallback>
                <p:oleObj name="Packager Shell Objec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66611" y="201059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14571"/>
              </p:ext>
            </p:extLst>
          </p:nvPr>
        </p:nvGraphicFramePr>
        <p:xfrm>
          <a:off x="6641977" y="29045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Packager Shell Object" showAsIcon="1" r:id="rId12" imgW="914400" imgH="771480" progId="Package">
                  <p:embed/>
                </p:oleObj>
              </mc:Choice>
              <mc:Fallback>
                <p:oleObj name="Packager Shell Object" showAsIcon="1" r:id="rId12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41977" y="29045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044309"/>
              </p:ext>
            </p:extLst>
          </p:nvPr>
        </p:nvGraphicFramePr>
        <p:xfrm>
          <a:off x="6641977" y="373725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Packager Shell Object" showAsIcon="1" r:id="rId14" imgW="914400" imgH="771480" progId="Package">
                  <p:embed/>
                </p:oleObj>
              </mc:Choice>
              <mc:Fallback>
                <p:oleObj name="Packager Shell Object" showAsIcon="1" r:id="rId1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41977" y="373725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0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Integration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A2CEC-3088-437B-B321-33BEC7D93FCD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600441" y="4295091"/>
            <a:ext cx="4252912" cy="35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65100" indent="-1651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1612936"/>
            <a:ext cx="9692421" cy="3465091"/>
          </a:xfrm>
        </p:spPr>
        <p:txBody>
          <a:bodyPr/>
          <a:lstStyle/>
          <a:p>
            <a:pPr lvl="0"/>
            <a:r>
              <a:rPr lang="en-US" dirty="0"/>
              <a:t>Overview</a:t>
            </a:r>
          </a:p>
          <a:p>
            <a:pPr lvl="0"/>
            <a:r>
              <a:rPr lang="en-US" dirty="0" smtClean="0"/>
              <a:t>Workflow</a:t>
            </a:r>
          </a:p>
          <a:p>
            <a:pPr lvl="0"/>
            <a:r>
              <a:rPr lang="en-US" dirty="0" smtClean="0"/>
              <a:t>Request/Response</a:t>
            </a:r>
          </a:p>
          <a:p>
            <a:pPr lvl="0"/>
            <a:r>
              <a:rPr lang="en-US" dirty="0" smtClean="0"/>
              <a:t>Manual handling</a:t>
            </a:r>
          </a:p>
          <a:p>
            <a:pPr lvl="0"/>
            <a:r>
              <a:rPr lang="en-US" dirty="0" smtClean="0"/>
              <a:t>Business and system configuration</a:t>
            </a:r>
          </a:p>
          <a:p>
            <a:pPr lvl="0"/>
            <a:r>
              <a:rPr lang="en-US" dirty="0" smtClean="0"/>
              <a:t>Bulk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2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Account lookup is performed in GPP to retrieve account and customer information required for successful processing.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GB" dirty="0"/>
              <a:t>GPP Interfaces – </a:t>
            </a:r>
            <a:r>
              <a:rPr lang="en-GB" dirty="0" smtClean="0"/>
              <a:t>Business Guide System Integration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3888" y="2038508"/>
            <a:ext cx="4613937" cy="3296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Outgoing (feeder/manual create) Credit Transfer </a:t>
            </a:r>
            <a:r>
              <a:rPr lang="en-US" b="0" dirty="0" smtClean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Outgoing (feeder/manual create) Debit Transfer (collection) </a:t>
            </a:r>
            <a:r>
              <a:rPr lang="en-US" b="0" dirty="0" smtClean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Incoming Credit Transfer </a:t>
            </a:r>
            <a:r>
              <a:rPr lang="en-US" b="0" dirty="0" smtClean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Incoming Debit (Collection) </a:t>
            </a:r>
            <a:r>
              <a:rPr lang="en-US" b="0" dirty="0" smtClean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Onward transactions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5364790" y="-1491451"/>
            <a:ext cx="8130311" cy="4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38558"/>
              </p:ext>
            </p:extLst>
          </p:nvPr>
        </p:nvGraphicFramePr>
        <p:xfrm>
          <a:off x="5832630" y="175846"/>
          <a:ext cx="4650376" cy="642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7416500" imgH="10358280" progId="Visio.Drawing.11">
                  <p:embed/>
                </p:oleObj>
              </mc:Choice>
              <mc:Fallback>
                <p:oleObj r:id="rId3" imgW="7416500" imgH="10358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630" y="175846"/>
                        <a:ext cx="4650376" cy="6428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REQUEST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2158281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17842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997266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Debit Side Processing</a:t>
            </a:r>
            <a:endParaRPr lang="he-IL" sz="1200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Credit Side Processing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9366" y="1299395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826099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4137183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37471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482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77774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615779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448267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48267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3419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0747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857210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87252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67363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87252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862287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8891288" y="6008937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314945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60144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816794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4117539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2158281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577774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313823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7408" y="3308733"/>
            <a:ext cx="9220514" cy="84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Once </a:t>
            </a:r>
            <a:r>
              <a:rPr lang="en-US" dirty="0"/>
              <a:t>the Account Lookup interface is invoked, and if the interface is working </a:t>
            </a:r>
            <a:r>
              <a:rPr lang="en-US" dirty="0" smtClean="0"/>
              <a:t>in  A-sync </a:t>
            </a:r>
            <a:r>
              <a:rPr lang="en-US" dirty="0"/>
              <a:t>mode, the message processing is stopped and the message waits for the response in the queue (status) of Wait CDB response (CDBWAIT). </a:t>
            </a:r>
            <a:endParaRPr lang="en-US" dirty="0" smtClean="0"/>
          </a:p>
        </p:txBody>
      </p:sp>
      <p:cxnSp>
        <p:nvCxnSpPr>
          <p:cNvPr id="60" name="Straight Arrow Connector 59"/>
          <p:cNvCxnSpPr>
            <a:stCxn id="22" idx="0"/>
            <a:endCxn id="62" idx="0"/>
          </p:cNvCxnSpPr>
          <p:nvPr/>
        </p:nvCxnSpPr>
        <p:spPr>
          <a:xfrm rot="16200000" flipH="1" flipV="1">
            <a:off x="6178353" y="-1631958"/>
            <a:ext cx="8611" cy="5871316"/>
          </a:xfrm>
          <a:prstGeom prst="bentConnector3">
            <a:avLst>
              <a:gd name="adj1" fmla="val -2654744"/>
            </a:avLst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defined Process 61"/>
          <p:cNvSpPr/>
          <p:nvPr/>
        </p:nvSpPr>
        <p:spPr>
          <a:xfrm>
            <a:off x="1703348" y="1308006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CDB (CDBWAIT queue)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hlinkClick r:id="rId3" action="ppaction://hlinkpres?slideindex=1&amp;slidetitle="/>
          </p:cNvPr>
          <p:cNvSpPr txBox="1"/>
          <p:nvPr/>
        </p:nvSpPr>
        <p:spPr>
          <a:xfrm>
            <a:off x="7472046" y="863597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Debit / Credit  CDB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Lookup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3888" y="1587416"/>
            <a:ext cx="3557496" cy="40626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sz="1600" dirty="0"/>
              <a:t>GPP can include in the request a unique 16-character Event ID each time the transaction triggers the Account Lookup interface (if using the GPP Standard Account Lookup format this ID is quoted in the </a:t>
            </a:r>
            <a:r>
              <a:rPr lang="en-US" sz="1600" dirty="0" err="1"/>
              <a:t>EventID</a:t>
            </a:r>
            <a:r>
              <a:rPr lang="en-US" sz="1600" dirty="0"/>
              <a:t> tag within the Header section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When it is an override request, the request is sent quoting a new Event ID.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When it is a re-invocation after manual or wait queue, the request is sent quoting a new Event ID.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When it is resend, the request is sent quoting the original Event ID.</a:t>
            </a:r>
          </a:p>
          <a:p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55568"/>
              </p:ext>
            </p:extLst>
          </p:nvPr>
        </p:nvGraphicFramePr>
        <p:xfrm>
          <a:off x="4243527" y="1012054"/>
          <a:ext cx="7075746" cy="572061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83993">
                  <a:extLst>
                    <a:ext uri="{9D8B030D-6E8A-4147-A177-3AD203B41FA5}">
                      <a16:colId xmlns:a16="http://schemas.microsoft.com/office/drawing/2014/main" val="4248421735"/>
                    </a:ext>
                  </a:extLst>
                </a:gridCol>
                <a:gridCol w="769841">
                  <a:extLst>
                    <a:ext uri="{9D8B030D-6E8A-4147-A177-3AD203B41FA5}">
                      <a16:colId xmlns:a16="http://schemas.microsoft.com/office/drawing/2014/main" val="1253672528"/>
                    </a:ext>
                  </a:extLst>
                </a:gridCol>
                <a:gridCol w="769841">
                  <a:extLst>
                    <a:ext uri="{9D8B030D-6E8A-4147-A177-3AD203B41FA5}">
                      <a16:colId xmlns:a16="http://schemas.microsoft.com/office/drawing/2014/main" val="3732954165"/>
                    </a:ext>
                  </a:extLst>
                </a:gridCol>
                <a:gridCol w="908525">
                  <a:extLst>
                    <a:ext uri="{9D8B030D-6E8A-4147-A177-3AD203B41FA5}">
                      <a16:colId xmlns:a16="http://schemas.microsoft.com/office/drawing/2014/main" val="2804883256"/>
                    </a:ext>
                  </a:extLst>
                </a:gridCol>
                <a:gridCol w="1048625">
                  <a:extLst>
                    <a:ext uri="{9D8B030D-6E8A-4147-A177-3AD203B41FA5}">
                      <a16:colId xmlns:a16="http://schemas.microsoft.com/office/drawing/2014/main" val="3771947345"/>
                    </a:ext>
                  </a:extLst>
                </a:gridCol>
                <a:gridCol w="2794921">
                  <a:extLst>
                    <a:ext uri="{9D8B030D-6E8A-4147-A177-3AD203B41FA5}">
                      <a16:colId xmlns:a16="http://schemas.microsoft.com/office/drawing/2014/main" val="2762183526"/>
                    </a:ext>
                  </a:extLst>
                </a:gridCol>
              </a:tblGrid>
              <a:tr h="185457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</a:rPr>
                        <a:t>Level 1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</a:rPr>
                        <a:t>Level 2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</a:rPr>
                        <a:t>Level 3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</a:rPr>
                        <a:t>Level 4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effectLst/>
                        </a:rPr>
                        <a:t>Level 5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1609933"/>
                  </a:ext>
                </a:extLst>
              </a:tr>
              <a:tr h="249969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FndtMsg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928430708"/>
                  </a:ext>
                </a:extLst>
              </a:tr>
              <a:tr h="18545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Header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General identifying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104339793"/>
                  </a:ext>
                </a:extLst>
              </a:tr>
              <a:tr h="18545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Msg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Transaction message and extension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11129548"/>
                  </a:ext>
                </a:extLst>
              </a:tr>
              <a:tr h="980934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Pmnt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Pmnt quotes the transaction (whether it is ISO based pain/pacs or a SWIFT message embedded within the GPP proprietary XML structure).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For more information, see GPP Technical Guide Fndt Message document.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624799993"/>
                  </a:ext>
                </a:extLst>
              </a:tr>
              <a:tr h="185457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Extn* 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3468950419"/>
                  </a:ext>
                </a:extLst>
              </a:tr>
              <a:tr h="458619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ProcessingPersistentInfo*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36805286"/>
                  </a:ext>
                </a:extLst>
              </a:tr>
              <a:tr h="764364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Credit Account Info and Credit Fee Account Info 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Populated for credit Account Lookup request when contextName is CreditAccountLookup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885183450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Debit Account Info and Debit Fee Account Info 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Populated for debit Account Lookup request when contextName is DebitAccountLookup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171950897"/>
                  </a:ext>
                </a:extLst>
              </a:tr>
              <a:tr h="677000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ReferenceData* 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Transaction related profile reference data.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Only added when IBAN is provided in transaction and hence may need to be sent to bank system in 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811212177"/>
                  </a:ext>
                </a:extLst>
              </a:tr>
              <a:tr h="611491"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M_DBT_ACCOUNT*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In Account Lookup Request when contextName is DebitAccountLookup only Debit Account IBAN may be sent in this extension.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989327244"/>
                  </a:ext>
                </a:extLst>
              </a:tr>
              <a:tr h="611491"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M_CDT_ACCOUNT*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In Account Lookup Request when </a:t>
                      </a:r>
                      <a:r>
                        <a:rPr lang="en-US" sz="1000" dirty="0" err="1">
                          <a:effectLst/>
                        </a:rPr>
                        <a:t>contextName</a:t>
                      </a:r>
                      <a:r>
                        <a:rPr lang="en-US" sz="1000" dirty="0">
                          <a:effectLst/>
                        </a:rPr>
                        <a:t> is </a:t>
                      </a:r>
                      <a:r>
                        <a:rPr lang="en-US" sz="1000" dirty="0" err="1">
                          <a:effectLst/>
                        </a:rPr>
                        <a:t>CreditAccountLookup</a:t>
                      </a:r>
                      <a:r>
                        <a:rPr lang="en-US" sz="1000" dirty="0">
                          <a:effectLst/>
                        </a:rPr>
                        <a:t> only Credit Account IBAN may be sent in this extension.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65782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response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2158281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17842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997266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Debit Side Processing</a:t>
            </a:r>
            <a:endParaRPr lang="he-IL" sz="1200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Credit Side Processing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9366" y="1299395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826099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4137183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37471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482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77774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615779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448267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48267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3419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0747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857210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87252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67363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87252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862287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8891288" y="6008937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314945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60144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816794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4117539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2158281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577774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313823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0"/>
            <a:endCxn id="62" idx="0"/>
          </p:cNvCxnSpPr>
          <p:nvPr/>
        </p:nvCxnSpPr>
        <p:spPr>
          <a:xfrm rot="16200000" flipH="1" flipV="1">
            <a:off x="6178353" y="-1631958"/>
            <a:ext cx="8611" cy="5871316"/>
          </a:xfrm>
          <a:prstGeom prst="bentConnector3">
            <a:avLst>
              <a:gd name="adj1" fmla="val -2654744"/>
            </a:avLst>
          </a:prstGeom>
          <a:ln w="28575" cmpd="sng">
            <a:solidFill>
              <a:schemeClr val="accent2"/>
            </a:solidFill>
            <a:prstDash val="sysDot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defined Process 61"/>
          <p:cNvSpPr/>
          <p:nvPr/>
        </p:nvSpPr>
        <p:spPr>
          <a:xfrm>
            <a:off x="1703348" y="1308006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CDB (CDBWAIT queue)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hlinkClick r:id="rId3" action="ppaction://hlinkpres?slideindex=1&amp;slidetitle="/>
          </p:cNvPr>
          <p:cNvSpPr txBox="1"/>
          <p:nvPr/>
        </p:nvSpPr>
        <p:spPr>
          <a:xfrm>
            <a:off x="5779008" y="863597"/>
            <a:ext cx="3339309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Debit / Credit / </a:t>
            </a:r>
            <a:r>
              <a:rPr lang="en-US" sz="1100" b="1" dirty="0">
                <a:solidFill>
                  <a:srgbClr val="6948D9"/>
                </a:solidFill>
              </a:rPr>
              <a:t>Debit with Fees</a:t>
            </a:r>
            <a:r>
              <a:rPr lang="en-US" sz="1100" b="1" dirty="0" smtClean="0">
                <a:solidFill>
                  <a:schemeClr val="accent2"/>
                </a:solidFill>
              </a:rPr>
              <a:t>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57129" y="3186908"/>
            <a:ext cx="4813305" cy="1089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If positive response with no posting restrictions, GPP stores the account information and the message continues the processing to the next step.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9614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  <a:r>
              <a:rPr lang="en-US" dirty="0" smtClean="0"/>
              <a:t> </a:t>
            </a:r>
            <a:r>
              <a:rPr lang="en-US" dirty="0"/>
              <a:t>response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2158281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17842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997266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Debit Side Processing</a:t>
            </a:r>
            <a:endParaRPr lang="he-IL" sz="1200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58281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Credit Side Processing</a:t>
            </a:r>
            <a:endParaRPr lang="he-I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9366" y="1299395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826099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4137183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37471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77774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482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77774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615779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448267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67760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48267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3419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0747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857210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87252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67363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87252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382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862287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8891288" y="6008937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314945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601440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816794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4117539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2158281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577774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313823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0"/>
            <a:endCxn id="62" idx="0"/>
          </p:cNvCxnSpPr>
          <p:nvPr/>
        </p:nvCxnSpPr>
        <p:spPr>
          <a:xfrm rot="16200000" flipH="1" flipV="1">
            <a:off x="6178353" y="-1631958"/>
            <a:ext cx="8611" cy="5871316"/>
          </a:xfrm>
          <a:prstGeom prst="bentConnector3">
            <a:avLst>
              <a:gd name="adj1" fmla="val -2654744"/>
            </a:avLst>
          </a:prstGeom>
          <a:ln w="28575" cmpd="sng">
            <a:solidFill>
              <a:schemeClr val="accent2"/>
            </a:solidFill>
            <a:prstDash val="sysDot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defined Process 61"/>
          <p:cNvSpPr/>
          <p:nvPr/>
        </p:nvSpPr>
        <p:spPr>
          <a:xfrm>
            <a:off x="1703348" y="1308006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CDB (CDBWAIT queue)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hlinkClick r:id="rId3" action="ppaction://hlinkpres?slideindex=1&amp;slidetitle="/>
          </p:cNvPr>
          <p:cNvSpPr txBox="1"/>
          <p:nvPr/>
        </p:nvSpPr>
        <p:spPr>
          <a:xfrm>
            <a:off x="5300824" y="863597"/>
            <a:ext cx="3817493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>
                <a:solidFill>
                  <a:srgbClr val="6948D9"/>
                </a:solidFill>
              </a:rPr>
              <a:t>CDB POSTRES </a:t>
            </a:r>
            <a:r>
              <a:rPr lang="en-US" sz="1100" b="1" dirty="0" smtClean="0">
                <a:solidFill>
                  <a:srgbClr val="6948D9"/>
                </a:solidFill>
              </a:rPr>
              <a:t>Failure / </a:t>
            </a:r>
            <a:r>
              <a:rPr lang="en-US" sz="1100" b="1" dirty="0">
                <a:solidFill>
                  <a:srgbClr val="6948D9"/>
                </a:solidFill>
              </a:rPr>
              <a:t>CDB Technical </a:t>
            </a:r>
            <a:r>
              <a:rPr lang="en-US" sz="1100" b="1" dirty="0" smtClean="0">
                <a:solidFill>
                  <a:srgbClr val="6948D9"/>
                </a:solidFill>
              </a:rPr>
              <a:t>Failure</a:t>
            </a:r>
            <a:r>
              <a:rPr lang="en-US" sz="1100" b="1" dirty="0" smtClean="0">
                <a:solidFill>
                  <a:schemeClr val="accent2"/>
                </a:solidFill>
              </a:rPr>
              <a:t>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57129" y="3186908"/>
            <a:ext cx="4813305" cy="332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If a response with posting restrictions, the message is routed to the Posting Restriction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POSTREST</a:t>
            </a:r>
            <a:r>
              <a:rPr lang="en-US" dirty="0"/>
              <a:t>) queue, for manual override or retry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If  negative response, either technical or functional, the message is routed to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REPAIR</a:t>
            </a:r>
            <a:r>
              <a:rPr lang="en-US" dirty="0" smtClean="0"/>
              <a:t> </a:t>
            </a:r>
            <a:r>
              <a:rPr lang="en-US" dirty="0"/>
              <a:t>queue, for manual handling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Technical </a:t>
            </a:r>
            <a:r>
              <a:rPr lang="en-US" sz="1400" dirty="0" smtClean="0"/>
              <a:t>errors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Request </a:t>
            </a:r>
            <a:r>
              <a:rPr lang="en-US" sz="1400" dirty="0"/>
              <a:t>not valid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Host </a:t>
            </a:r>
            <a:r>
              <a:rPr lang="en-US" sz="1400" dirty="0"/>
              <a:t>system not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Functional </a:t>
            </a:r>
            <a:r>
              <a:rPr lang="en-US" sz="1400" dirty="0"/>
              <a:t>errors: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Account </a:t>
            </a:r>
            <a:r>
              <a:rPr lang="en-US" sz="1400" dirty="0"/>
              <a:t>not found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Account </a:t>
            </a:r>
            <a:r>
              <a:rPr lang="en-US" sz="1400" dirty="0"/>
              <a:t>currency does not </a:t>
            </a:r>
            <a:r>
              <a:rPr lang="en-US" sz="1400" dirty="0" smtClean="0"/>
              <a:t>match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9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lookup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3887" y="1384914"/>
            <a:ext cx="3862097" cy="459664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sz="1600" dirty="0"/>
              <a:t>When using the Standard </a:t>
            </a:r>
            <a:r>
              <a:rPr lang="en-US" sz="1600" dirty="0" err="1"/>
              <a:t>Fndt</a:t>
            </a:r>
            <a:r>
              <a:rPr lang="en-US" sz="1600" dirty="0"/>
              <a:t> Message, the FI can also directly use the GPP internal numeric return codes as follows: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– to indicate a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990</a:t>
            </a:r>
            <a:r>
              <a:rPr lang="en-US" sz="1600" dirty="0" smtClean="0"/>
              <a:t> </a:t>
            </a:r>
            <a:r>
              <a:rPr lang="en-US" sz="1600" dirty="0"/>
              <a:t>– to indicate a Processing/technical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996</a:t>
            </a:r>
            <a:r>
              <a:rPr lang="en-US" sz="1600" dirty="0" smtClean="0"/>
              <a:t> </a:t>
            </a:r>
            <a:r>
              <a:rPr lang="en-US" sz="1600" dirty="0"/>
              <a:t>– to indicate a Posting restriction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– to indicate any error when no specific error handling is required but routing transaction to Repair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400" i="1" dirty="0"/>
              <a:t>Note:</a:t>
            </a:r>
            <a:r>
              <a:rPr lang="en-US" sz="1400" dirty="0"/>
              <a:t> Although the interface supports receiving proprietary return codes for the various failure responses, as long as the appropriate mapping between financial institution’s codes and GPP internal codes is pre-configured. 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19535"/>
              </p:ext>
            </p:extLst>
          </p:nvPr>
        </p:nvGraphicFramePr>
        <p:xfrm>
          <a:off x="4636007" y="872818"/>
          <a:ext cx="6782084" cy="5885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90949">
                  <a:extLst>
                    <a:ext uri="{9D8B030D-6E8A-4147-A177-3AD203B41FA5}">
                      <a16:colId xmlns:a16="http://schemas.microsoft.com/office/drawing/2014/main" val="1723728898"/>
                    </a:ext>
                  </a:extLst>
                </a:gridCol>
                <a:gridCol w="533839">
                  <a:extLst>
                    <a:ext uri="{9D8B030D-6E8A-4147-A177-3AD203B41FA5}">
                      <a16:colId xmlns:a16="http://schemas.microsoft.com/office/drawing/2014/main" val="3510058455"/>
                    </a:ext>
                  </a:extLst>
                </a:gridCol>
                <a:gridCol w="465463">
                  <a:extLst>
                    <a:ext uri="{9D8B030D-6E8A-4147-A177-3AD203B41FA5}">
                      <a16:colId xmlns:a16="http://schemas.microsoft.com/office/drawing/2014/main" val="276938284"/>
                    </a:ext>
                  </a:extLst>
                </a:gridCol>
                <a:gridCol w="643862">
                  <a:extLst>
                    <a:ext uri="{9D8B030D-6E8A-4147-A177-3AD203B41FA5}">
                      <a16:colId xmlns:a16="http://schemas.microsoft.com/office/drawing/2014/main" val="3061976048"/>
                    </a:ext>
                  </a:extLst>
                </a:gridCol>
                <a:gridCol w="1397654">
                  <a:extLst>
                    <a:ext uri="{9D8B030D-6E8A-4147-A177-3AD203B41FA5}">
                      <a16:colId xmlns:a16="http://schemas.microsoft.com/office/drawing/2014/main" val="1455019241"/>
                    </a:ext>
                  </a:extLst>
                </a:gridCol>
                <a:gridCol w="2950317">
                  <a:extLst>
                    <a:ext uri="{9D8B030D-6E8A-4147-A177-3AD203B41FA5}">
                      <a16:colId xmlns:a16="http://schemas.microsoft.com/office/drawing/2014/main" val="1893217170"/>
                    </a:ext>
                  </a:extLst>
                </a:gridCol>
              </a:tblGrid>
              <a:tr h="114197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</a:rPr>
                        <a:t>Level 1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</a:rPr>
                        <a:t>Level 2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</a:rPr>
                        <a:t>Level 3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</a:rPr>
                        <a:t>Level 4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</a:rPr>
                        <a:t>Level 5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3716935118"/>
                  </a:ext>
                </a:extLst>
              </a:tr>
              <a:tr h="1195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FndtMsg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2335862840"/>
                  </a:ext>
                </a:extLst>
              </a:tr>
              <a:tr h="119562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Header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General identifying attributes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3392403944"/>
                  </a:ext>
                </a:extLst>
              </a:tr>
              <a:tr h="119562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Msg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Transaction message and extension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816873801"/>
                  </a:ext>
                </a:extLst>
              </a:tr>
              <a:tr h="647625"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Pmnt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 err="1">
                          <a:effectLst/>
                        </a:rPr>
                        <a:t>Pmnt</a:t>
                      </a:r>
                      <a:r>
                        <a:rPr lang="en-US" sz="800" dirty="0">
                          <a:effectLst/>
                        </a:rPr>
                        <a:t> quotes the transaction (whether it is ISO based pain/</a:t>
                      </a:r>
                      <a:r>
                        <a:rPr lang="en-US" sz="800" dirty="0" err="1">
                          <a:effectLst/>
                        </a:rPr>
                        <a:t>pacs</a:t>
                      </a:r>
                      <a:r>
                        <a:rPr lang="en-US" sz="800" dirty="0">
                          <a:effectLst/>
                        </a:rPr>
                        <a:t> a SWIFT message embedded within the GPP proprietary XML structure)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For more information, see GPP Technical Guide </a:t>
                      </a:r>
                      <a:r>
                        <a:rPr lang="en-US" sz="800" dirty="0" err="1">
                          <a:effectLst/>
                        </a:rPr>
                        <a:t>Fndt</a:t>
                      </a:r>
                      <a:r>
                        <a:rPr lang="en-US" sz="800" dirty="0">
                          <a:effectLst/>
                        </a:rPr>
                        <a:t> Message document.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537267674"/>
                  </a:ext>
                </a:extLst>
              </a:tr>
              <a:tr h="119562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Extn* 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1645698352"/>
                  </a:ext>
                </a:extLst>
              </a:tr>
              <a:tr h="119562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MsgFees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Fees. Multiple transaction fee details.</a:t>
                      </a: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659856273"/>
                  </a:ext>
                </a:extLst>
              </a:tr>
              <a:tr h="597808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	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P_CDT_ACCT_NB ,P_CDT_ACCT_CCY and P_CDT_ACCT_OFFICE 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1704076261"/>
                  </a:ext>
                </a:extLst>
              </a:tr>
              <a:tr h="597808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P_DBT_ACCT_NB,  P_DBT_ACCT_CCY and P_DBT_ACCT_OFFICE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3990088281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ReferenceData* 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Transaction related profile reference data. 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1011150283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M_DBT_ACCOUNT*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Debit Account Information populated for debit Account Lookup response.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This information also include Stop Flags/Posting Restrictions set on the debit account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665014680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M_CDT_ACCOUNT*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Credit Account Information populated for credit Account Lookup response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This information also include Stop Flags/Posting Restrictions set on the credit account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2884224015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M_DBT_CUST_PROFILE*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Debit Party Profile Information populated for debit Account Lookup response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This information also include Stop Flags/Posting Restrictions set on the debit 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2936375824"/>
                  </a:ext>
                </a:extLst>
              </a:tr>
              <a:tr h="528064"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 dirty="0">
                          <a:effectLst/>
                        </a:rPr>
                        <a:t>M_CDT_CUST_PROFILE*  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Credit Party Profile Information populated for credit Account Lookup response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This information also include Stop Flags / Posting Restrictions set on the credit customer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2231104165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>
                          <a:effectLst/>
                        </a:rPr>
                        <a:t>M_CONTACT_INFO</a:t>
                      </a:r>
                      <a:endParaRPr lang="en-US" sz="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>
                          <a:effectLst/>
                        </a:rPr>
                        <a:t>Contact Profile Information populated for either of credit or debit Account Lookup response (can be either a contact for these accounts or their customers)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3854298040"/>
                  </a:ext>
                </a:extLst>
              </a:tr>
              <a:tr h="358686"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 dirty="0" err="1">
                          <a:effectLst/>
                        </a:rPr>
                        <a:t>ResponseDetails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00" dirty="0">
                          <a:effectLst/>
                        </a:rPr>
                        <a:t>Applicable for Interface Responses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0743" marR="50743" marT="0" marB="0"/>
                </a:tc>
                <a:extLst>
                  <a:ext uri="{0D108BD9-81ED-4DB2-BD59-A6C34878D82A}">
                    <a16:rowId xmlns:a16="http://schemas.microsoft.com/office/drawing/2014/main" val="367108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91450"/>
      </p:ext>
    </p:extLst>
  </p:cSld>
  <p:clrMapOvr>
    <a:masterClrMapping/>
  </p:clrMapOvr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sharepoint/v3"/>
    <ds:schemaRef ds:uri="0ae7057e-292f-4fd1-bead-5494e4c66c6d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33435</TotalTime>
  <Words>1452</Words>
  <Application>Microsoft Office PowerPoint</Application>
  <PresentationFormat>Widescreen</PresentationFormat>
  <Paragraphs>275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Finastra_PowerPoint_Template_LIGHT</vt:lpstr>
      <vt:lpstr>Visio.Drawing.11</vt:lpstr>
      <vt:lpstr>Packager Shell Object</vt:lpstr>
      <vt:lpstr>Account lookup </vt:lpstr>
      <vt:lpstr>AGENDA</vt:lpstr>
      <vt:lpstr>PowerPoint Presentation</vt:lpstr>
      <vt:lpstr>workflows</vt:lpstr>
      <vt:lpstr>SEND REQUEST flow</vt:lpstr>
      <vt:lpstr>Account Lookup request</vt:lpstr>
      <vt:lpstr>Successful response Flow</vt:lpstr>
      <vt:lpstr>Failure response Flow</vt:lpstr>
      <vt:lpstr>Account lookup response</vt:lpstr>
      <vt:lpstr>MANUAL Handling</vt:lpstr>
      <vt:lpstr>configuration</vt:lpstr>
      <vt:lpstr>Bulk Interface</vt:lpstr>
      <vt:lpstr>examples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175</cp:revision>
  <cp:lastPrinted>2017-06-06T14:07:14Z</cp:lastPrinted>
  <dcterms:created xsi:type="dcterms:W3CDTF">2017-06-27T19:04:38Z</dcterms:created>
  <dcterms:modified xsi:type="dcterms:W3CDTF">2019-03-20T07:50:34Z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