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312" r:id="rId6"/>
    <p:sldId id="313" r:id="rId7"/>
    <p:sldId id="314" r:id="rId8"/>
    <p:sldId id="315" r:id="rId9"/>
    <p:sldId id="304" r:id="rId10"/>
    <p:sldId id="305" r:id="rId11"/>
    <p:sldId id="306" r:id="rId12"/>
    <p:sldId id="307" r:id="rId13"/>
    <p:sldId id="308" r:id="rId14"/>
    <p:sldId id="309" r:id="rId15"/>
    <p:sldId id="316" r:id="rId16"/>
    <p:sldId id="319" r:id="rId17"/>
    <p:sldId id="320" r:id="rId18"/>
    <p:sldId id="321" r:id="rId19"/>
    <p:sldId id="322" r:id="rId20"/>
    <p:sldId id="32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varScale="1">
        <p:scale>
          <a:sx n="108" d="100"/>
          <a:sy n="108" d="100"/>
        </p:scale>
        <p:origin x="594"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20/03/2019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20/03/2019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62944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211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114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941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206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2306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284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459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2040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20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20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20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20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20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hyperlink" Target="cdb/Account%20Lookup%20Request%20-%20Debit.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cdb/Account%20Lookup%20Response%20-%20Debit%20-%20Successful.x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cdb/Account%20Lookup%20Response%20-%20Credit%20-%20Successful.x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FX</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Reject Rate (REJRATE)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FX Repair 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07354" y="3774984"/>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REJRATE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 reject of all rates received in the GETRATE mode. Invoked via the manual action of Reject </a:t>
            </a:r>
            <a:r>
              <a:rPr lang="en-IN" dirty="0" smtClean="0"/>
              <a:t>button </a:t>
            </a:r>
            <a:r>
              <a:rPr lang="en-IN" dirty="0"/>
              <a:t>in FX Repair queue</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REJRATE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4" name="Flowchart: Document 43"/>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46" name="TextBox 45"/>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0" name="Elbow Connector 49"/>
          <p:cNvCxnSpPr>
            <a:stCxn id="44"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6"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00824" y="3826099"/>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b="1">
                <a:solidFill>
                  <a:schemeClr val="bg1"/>
                </a:solidFill>
              </a:defRPr>
            </a:lvl1pPr>
          </a:lstStyle>
          <a:p>
            <a:r>
              <a:rPr lang="en-US" dirty="0"/>
              <a:t>FX Engine</a:t>
            </a:r>
            <a:endParaRPr lang="he-IL" dirty="0" err="1"/>
          </a:p>
        </p:txBody>
      </p:sp>
      <p:cxnSp>
        <p:nvCxnSpPr>
          <p:cNvPr id="58" name="Straight Arrow Connector 57"/>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3" name="Straight Arrow Connector 62"/>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13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Get Deal (GETDEALS)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Synchronic response wait</a:t>
            </a:r>
            <a:endParaRPr lang="he-IL" sz="1200" b="1" dirty="0">
              <a:solidFill>
                <a:schemeClr val="bg1"/>
              </a:solidFill>
            </a:endParaRPr>
          </a:p>
        </p:txBody>
      </p:sp>
      <p:sp>
        <p:nvSpPr>
          <p:cNvPr id="45" name="TextBox 44">
            <a:hlinkClick r:id="rId3" action="ppaction://hlinkpres?slideindex=1&amp;slidetitle="/>
          </p:cNvPr>
          <p:cNvSpPr txBox="1"/>
          <p:nvPr/>
        </p:nvSpPr>
        <p:spPr>
          <a:xfrm>
            <a:off x="6467103" y="3736319"/>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GETDEALS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Request for all contracts for the relevant currency and pair amount invoked via the manual action of Get Deals button in FX Repair queue. </a:t>
            </a:r>
            <a:endParaRPr lang="he-IL"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GETDEALS</a:t>
            </a:r>
            <a:r>
              <a:rPr lang="en-US" sz="1100" b="1" dirty="0" smtClean="0">
                <a:solidFill>
                  <a:srgbClr val="6948D9"/>
                </a:solidFill>
              </a:rPr>
              <a:t>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4" name="Flowchart: Document 43"/>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46" name="TextBox 45"/>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0" name="Elbow Connector 49"/>
          <p:cNvCxnSpPr>
            <a:stCxn id="44"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6"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00824" y="3826099"/>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b="1">
                <a:solidFill>
                  <a:schemeClr val="bg1"/>
                </a:solidFill>
              </a:defRPr>
            </a:lvl1pPr>
          </a:lstStyle>
          <a:p>
            <a:r>
              <a:rPr lang="en-US" dirty="0"/>
              <a:t>FX Engine</a:t>
            </a:r>
            <a:endParaRPr lang="he-IL" dirty="0" err="1"/>
          </a:p>
        </p:txBody>
      </p:sp>
      <p:cxnSp>
        <p:nvCxnSpPr>
          <p:cNvPr id="58" name="Straight Arrow Connector 57"/>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3" name="Straight Arrow Connector 62"/>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04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FX </a:t>
            </a:r>
            <a:r>
              <a:rPr lang="en-US" dirty="0"/>
              <a:t>Request</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12</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535110" y="1596293"/>
            <a:ext cx="3557496" cy="2585323"/>
          </a:xfrm>
          <a:prstGeom prst="rect">
            <a:avLst/>
          </a:prstGeom>
          <a:ln w="15875" cap="sq" cmpd="sng">
            <a:noFill/>
            <a:bevel/>
          </a:ln>
        </p:spPr>
        <p:txBody>
          <a:bodyPr wrap="square">
            <a:spAutoFit/>
          </a:bodyPr>
          <a:lstStyle/>
          <a:p>
            <a:r>
              <a:rPr lang="en-US" dirty="0"/>
              <a:t>The following sections from the full </a:t>
            </a:r>
            <a:r>
              <a:rPr lang="en-US" dirty="0" err="1"/>
              <a:t>Fndt</a:t>
            </a:r>
            <a:r>
              <a:rPr lang="en-US" dirty="0"/>
              <a:t> (Funds Transfer) Message structure are the Product minimal scope to be included when the structure is used as a FX Request (additional sections can be configured to be included, if required).</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1716782318"/>
              </p:ext>
            </p:extLst>
          </p:nvPr>
        </p:nvGraphicFramePr>
        <p:xfrm>
          <a:off x="4385569" y="915897"/>
          <a:ext cx="7055219" cy="5477524"/>
        </p:xfrm>
        <a:graphic>
          <a:graphicData uri="http://schemas.openxmlformats.org/drawingml/2006/table">
            <a:tbl>
              <a:tblPr firstRow="1" firstCol="1" bandRow="1">
                <a:tableStyleId>{72833802-FEF1-4C79-8D5D-14CF1EAF98D9}</a:tableStyleId>
              </a:tblPr>
              <a:tblGrid>
                <a:gridCol w="839571">
                  <a:extLst>
                    <a:ext uri="{9D8B030D-6E8A-4147-A177-3AD203B41FA5}">
                      <a16:colId xmlns:a16="http://schemas.microsoft.com/office/drawing/2014/main" val="17372939"/>
                    </a:ext>
                  </a:extLst>
                </a:gridCol>
                <a:gridCol w="767608">
                  <a:extLst>
                    <a:ext uri="{9D8B030D-6E8A-4147-A177-3AD203B41FA5}">
                      <a16:colId xmlns:a16="http://schemas.microsoft.com/office/drawing/2014/main" val="4127028041"/>
                    </a:ext>
                  </a:extLst>
                </a:gridCol>
                <a:gridCol w="770429">
                  <a:extLst>
                    <a:ext uri="{9D8B030D-6E8A-4147-A177-3AD203B41FA5}">
                      <a16:colId xmlns:a16="http://schemas.microsoft.com/office/drawing/2014/main" val="3299892849"/>
                    </a:ext>
                  </a:extLst>
                </a:gridCol>
                <a:gridCol w="1257240">
                  <a:extLst>
                    <a:ext uri="{9D8B030D-6E8A-4147-A177-3AD203B41FA5}">
                      <a16:colId xmlns:a16="http://schemas.microsoft.com/office/drawing/2014/main" val="1605436274"/>
                    </a:ext>
                  </a:extLst>
                </a:gridCol>
                <a:gridCol w="1185277">
                  <a:extLst>
                    <a:ext uri="{9D8B030D-6E8A-4147-A177-3AD203B41FA5}">
                      <a16:colId xmlns:a16="http://schemas.microsoft.com/office/drawing/2014/main" val="2586571088"/>
                    </a:ext>
                  </a:extLst>
                </a:gridCol>
                <a:gridCol w="2235094">
                  <a:extLst>
                    <a:ext uri="{9D8B030D-6E8A-4147-A177-3AD203B41FA5}">
                      <a16:colId xmlns:a16="http://schemas.microsoft.com/office/drawing/2014/main" val="3934958255"/>
                    </a:ext>
                  </a:extLst>
                </a:gridCol>
              </a:tblGrid>
              <a:tr h="361951">
                <a:tc>
                  <a:txBody>
                    <a:bodyPr/>
                    <a:lstStyle/>
                    <a:p>
                      <a:pPr marL="0" marR="0">
                        <a:spcBef>
                          <a:spcPts val="480"/>
                        </a:spcBef>
                        <a:spcAft>
                          <a:spcPts val="480"/>
                        </a:spcAft>
                      </a:pPr>
                      <a:r>
                        <a:rPr lang="en-US" sz="1000" dirty="0">
                          <a:effectLst/>
                        </a:rPr>
                        <a:t>Level 1</a:t>
                      </a:r>
                      <a:endParaRPr lang="en-US" sz="1000" dirty="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tc>
                  <a:txBody>
                    <a:bodyPr/>
                    <a:lstStyle/>
                    <a:p>
                      <a:pPr marL="0" marR="0">
                        <a:spcBef>
                          <a:spcPts val="480"/>
                        </a:spcBef>
                        <a:spcAft>
                          <a:spcPts val="480"/>
                        </a:spcAft>
                      </a:pPr>
                      <a:r>
                        <a:rPr lang="en-US" sz="1000">
                          <a:effectLst/>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tc>
                <a:extLst>
                  <a:ext uri="{0D108BD9-81ED-4DB2-BD59-A6C34878D82A}">
                    <a16:rowId xmlns:a16="http://schemas.microsoft.com/office/drawing/2014/main" val="2972071229"/>
                  </a:ext>
                </a:extLst>
              </a:tr>
              <a:tr h="361951">
                <a:tc>
                  <a:txBody>
                    <a:bodyPr/>
                    <a:lstStyle/>
                    <a:p>
                      <a:pPr marL="0" marR="0">
                        <a:spcBef>
                          <a:spcPts val="300"/>
                        </a:spcBef>
                        <a:spcAft>
                          <a:spcPts val="200"/>
                        </a:spcAft>
                      </a:pPr>
                      <a:r>
                        <a:rPr lang="en-US" sz="1000" b="1" dirty="0" err="1">
                          <a:effectLst/>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248564486"/>
                  </a:ext>
                </a:extLst>
              </a:tr>
              <a:tr h="361951">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a:effectLst/>
                        </a:rPr>
                        <a:t>Header</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General identifying attributes</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2507495167"/>
                  </a:ext>
                </a:extLst>
              </a:tr>
              <a:tr h="361951">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Transaction message and extension</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3073025692"/>
                  </a:ext>
                </a:extLst>
              </a:tr>
              <a:tr h="1858014">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Pmnt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&lt;Pmnt&gt; quotes the transaction. When used for FX interface, it is an ISO based pain, or a SWIFT message embedded within the GPP proprietary XML structure.</a:t>
                      </a:r>
                    </a:p>
                    <a:p>
                      <a:pPr marL="0" marR="0">
                        <a:spcBef>
                          <a:spcPts val="300"/>
                        </a:spcBef>
                        <a:spcAft>
                          <a:spcPts val="200"/>
                        </a:spcAft>
                      </a:pPr>
                      <a:r>
                        <a:rPr lang="en-US" sz="1000">
                          <a:effectLst/>
                        </a:rPr>
                        <a:t>For more information, see GPP Technical Guide Fndt Message.</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2718548276"/>
                  </a:ext>
                </a:extLst>
              </a:tr>
              <a:tr h="361951">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Extn*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024321377"/>
                  </a:ext>
                </a:extLst>
              </a:tr>
              <a:tr h="361951">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dirty="0" err="1">
                          <a:effectLst/>
                        </a:rPr>
                        <a:t>ProcessingPersistentInfo</a:t>
                      </a:r>
                      <a:r>
                        <a:rPr lang="en-US" sz="1000" b="1" dirty="0">
                          <a:effectLst/>
                        </a:rPr>
                        <a: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85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595914052"/>
                  </a:ext>
                </a:extLst>
              </a:tr>
              <a:tr h="361951">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Debit Side*</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073321378"/>
                  </a:ext>
                </a:extLst>
              </a:tr>
              <a:tr h="361951">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tc>
                <a:tc>
                  <a:txBody>
                    <a:bodyPr/>
                    <a:lstStyle/>
                    <a:p>
                      <a:pPr marL="0" marR="0">
                        <a:spcBef>
                          <a:spcPts val="300"/>
                        </a:spcBef>
                        <a:spcAft>
                          <a:spcPts val="200"/>
                        </a:spcAft>
                      </a:pPr>
                      <a:r>
                        <a:rPr lang="en-US" sz="1000" b="1">
                          <a:effectLst/>
                        </a:rPr>
                        <a:t>Credit Side*</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4131781013"/>
                  </a:ext>
                </a:extLst>
              </a:tr>
              <a:tr h="361951">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dirty="0" err="1">
                          <a:effectLst/>
                        </a:rPr>
                        <a:t>ReferenceData</a:t>
                      </a:r>
                      <a:r>
                        <a:rPr lang="en-US" sz="1000" b="1" dirty="0">
                          <a:effectLst/>
                        </a:rPr>
                        <a: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dirty="0">
                          <a:effectLst/>
                        </a:rPr>
                        <a:t> </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a:effectLst/>
                        </a:rPr>
                        <a:t> </a:t>
                      </a:r>
                      <a:endParaRPr lang="en-US" sz="100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3011362948"/>
                  </a:ext>
                </a:extLst>
              </a:tr>
              <a:tr h="361951">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a:effectLst/>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a:effectLst/>
                        </a:rPr>
                        <a:t>MsgRates*</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b="1" dirty="0">
                          <a:effectLst/>
                        </a:rPr>
                        <a:t> </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tc>
                  <a:txBody>
                    <a:bodyPr/>
                    <a:lstStyle/>
                    <a:p>
                      <a:pPr marL="0" marR="0">
                        <a:spcBef>
                          <a:spcPts val="300"/>
                        </a:spcBef>
                        <a:spcAft>
                          <a:spcPts val="200"/>
                        </a:spcAft>
                      </a:pPr>
                      <a:r>
                        <a:rPr lang="en-US" sz="1000" dirty="0">
                          <a:effectLst/>
                        </a:rPr>
                        <a:t> </a:t>
                      </a:r>
                      <a:endParaRPr lang="en-US" sz="1000"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tc>
                <a:extLst>
                  <a:ext uri="{0D108BD9-81ED-4DB2-BD59-A6C34878D82A}">
                    <a16:rowId xmlns:a16="http://schemas.microsoft.com/office/drawing/2014/main" val="1599665866"/>
                  </a:ext>
                </a:extLst>
              </a:tr>
            </a:tbl>
          </a:graphicData>
        </a:graphic>
      </p:graphicFrame>
    </p:spTree>
    <p:extLst>
      <p:ext uri="{BB962C8B-B14F-4D97-AF65-F5344CB8AC3E}">
        <p14:creationId xmlns:p14="http://schemas.microsoft.com/office/powerpoint/2010/main" val="408117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FX </a:t>
            </a:r>
            <a:r>
              <a:rPr lang="en-US" dirty="0"/>
              <a:t>Response </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13</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83770261"/>
              </p:ext>
            </p:extLst>
          </p:nvPr>
        </p:nvGraphicFramePr>
        <p:xfrm>
          <a:off x="4873840" y="907235"/>
          <a:ext cx="6694272" cy="5342643"/>
        </p:xfrm>
        <a:graphic>
          <a:graphicData uri="http://schemas.openxmlformats.org/drawingml/2006/table">
            <a:tbl>
              <a:tblPr firstRow="1" firstCol="1" bandRow="1">
                <a:tableStyleId>{72833802-FEF1-4C79-8D5D-14CF1EAF98D9}</a:tableStyleId>
              </a:tblPr>
              <a:tblGrid>
                <a:gridCol w="815362">
                  <a:extLst>
                    <a:ext uri="{9D8B030D-6E8A-4147-A177-3AD203B41FA5}">
                      <a16:colId xmlns:a16="http://schemas.microsoft.com/office/drawing/2014/main" val="4167527007"/>
                    </a:ext>
                  </a:extLst>
                </a:gridCol>
                <a:gridCol w="878288">
                  <a:extLst>
                    <a:ext uri="{9D8B030D-6E8A-4147-A177-3AD203B41FA5}">
                      <a16:colId xmlns:a16="http://schemas.microsoft.com/office/drawing/2014/main" val="3944169412"/>
                    </a:ext>
                  </a:extLst>
                </a:gridCol>
                <a:gridCol w="863561">
                  <a:extLst>
                    <a:ext uri="{9D8B030D-6E8A-4147-A177-3AD203B41FA5}">
                      <a16:colId xmlns:a16="http://schemas.microsoft.com/office/drawing/2014/main" val="1706301863"/>
                    </a:ext>
                  </a:extLst>
                </a:gridCol>
                <a:gridCol w="863561">
                  <a:extLst>
                    <a:ext uri="{9D8B030D-6E8A-4147-A177-3AD203B41FA5}">
                      <a16:colId xmlns:a16="http://schemas.microsoft.com/office/drawing/2014/main" val="4293660198"/>
                    </a:ext>
                  </a:extLst>
                </a:gridCol>
                <a:gridCol w="689510">
                  <a:extLst>
                    <a:ext uri="{9D8B030D-6E8A-4147-A177-3AD203B41FA5}">
                      <a16:colId xmlns:a16="http://schemas.microsoft.com/office/drawing/2014/main" val="1823286519"/>
                    </a:ext>
                  </a:extLst>
                </a:gridCol>
                <a:gridCol w="2583990">
                  <a:extLst>
                    <a:ext uri="{9D8B030D-6E8A-4147-A177-3AD203B41FA5}">
                      <a16:colId xmlns:a16="http://schemas.microsoft.com/office/drawing/2014/main" val="2885555411"/>
                    </a:ext>
                  </a:extLst>
                </a:gridCol>
              </a:tblGrid>
              <a:tr h="593627">
                <a:tc>
                  <a:txBody>
                    <a:bodyPr/>
                    <a:lstStyle/>
                    <a:p>
                      <a:pPr marL="0" marR="0">
                        <a:spcBef>
                          <a:spcPts val="480"/>
                        </a:spcBef>
                        <a:spcAft>
                          <a:spcPts val="480"/>
                        </a:spcAft>
                      </a:pPr>
                      <a:r>
                        <a:rPr lang="en-US" sz="900">
                          <a:effectLst/>
                        </a:rPr>
                        <a:t>Level 1</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892" marR="68892" marT="0" marB="0"/>
                </a:tc>
                <a:tc>
                  <a:txBody>
                    <a:bodyPr/>
                    <a:lstStyle/>
                    <a:p>
                      <a:pPr marL="0" marR="0">
                        <a:spcBef>
                          <a:spcPts val="480"/>
                        </a:spcBef>
                        <a:spcAft>
                          <a:spcPts val="480"/>
                        </a:spcAft>
                      </a:pPr>
                      <a:r>
                        <a:rPr lang="en-US" sz="900">
                          <a:effectLst/>
                        </a:rPr>
                        <a:t>Level 2</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892" marR="68892" marT="0" marB="0"/>
                </a:tc>
                <a:tc>
                  <a:txBody>
                    <a:bodyPr/>
                    <a:lstStyle/>
                    <a:p>
                      <a:pPr marL="0" marR="0">
                        <a:spcBef>
                          <a:spcPts val="480"/>
                        </a:spcBef>
                        <a:spcAft>
                          <a:spcPts val="480"/>
                        </a:spcAft>
                      </a:pPr>
                      <a:r>
                        <a:rPr lang="en-US" sz="900">
                          <a:effectLst/>
                        </a:rPr>
                        <a:t>Level 3</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892" marR="68892" marT="0" marB="0"/>
                </a:tc>
                <a:tc>
                  <a:txBody>
                    <a:bodyPr/>
                    <a:lstStyle/>
                    <a:p>
                      <a:pPr marL="0" marR="0">
                        <a:spcBef>
                          <a:spcPts val="480"/>
                        </a:spcBef>
                        <a:spcAft>
                          <a:spcPts val="480"/>
                        </a:spcAft>
                      </a:pPr>
                      <a:r>
                        <a:rPr lang="en-US" sz="900">
                          <a:effectLst/>
                        </a:rPr>
                        <a:t>Level 4</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892" marR="68892" marT="0" marB="0"/>
                </a:tc>
                <a:tc>
                  <a:txBody>
                    <a:bodyPr/>
                    <a:lstStyle/>
                    <a:p>
                      <a:pPr marL="0" marR="0">
                        <a:spcBef>
                          <a:spcPts val="480"/>
                        </a:spcBef>
                        <a:spcAft>
                          <a:spcPts val="480"/>
                        </a:spcAft>
                      </a:pPr>
                      <a:r>
                        <a:rPr lang="en-US" sz="900">
                          <a:effectLst/>
                        </a:rPr>
                        <a:t>Level 5</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892" marR="68892" marT="0" marB="0"/>
                </a:tc>
                <a:tc>
                  <a:txBody>
                    <a:bodyPr/>
                    <a:lstStyle/>
                    <a:p>
                      <a:pPr marL="0" marR="0">
                        <a:spcBef>
                          <a:spcPts val="480"/>
                        </a:spcBef>
                        <a:spcAft>
                          <a:spcPts val="480"/>
                        </a:spcAft>
                      </a:pPr>
                      <a:r>
                        <a:rPr lang="en-US" sz="900">
                          <a:effectLst/>
                        </a:rPr>
                        <a:t>Description</a:t>
                      </a:r>
                      <a:endParaRPr lang="en-US" sz="9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68892" marR="68892" marT="0" marB="0"/>
                </a:tc>
                <a:extLst>
                  <a:ext uri="{0D108BD9-81ED-4DB2-BD59-A6C34878D82A}">
                    <a16:rowId xmlns:a16="http://schemas.microsoft.com/office/drawing/2014/main" val="2945960182"/>
                  </a:ext>
                </a:extLst>
              </a:tr>
              <a:tr h="593627">
                <a:tc>
                  <a:txBody>
                    <a:bodyPr/>
                    <a:lstStyle/>
                    <a:p>
                      <a:pPr marL="0" marR="0">
                        <a:spcBef>
                          <a:spcPts val="300"/>
                        </a:spcBef>
                        <a:spcAft>
                          <a:spcPts val="200"/>
                        </a:spcAft>
                      </a:pPr>
                      <a:r>
                        <a:rPr lang="en-US" sz="900" b="1" dirty="0" err="1">
                          <a:effectLst/>
                        </a:rPr>
                        <a:t>FndtMsg</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a:effectLst/>
                        <a:latin typeface="Arial" panose="020B0604020202020204" pitchFamily="34" charset="0"/>
                        <a:cs typeface="Times New Roman" panose="02020603050405020304" pitchFamily="18" charset="0"/>
                      </a:endParaRPr>
                    </a:p>
                  </a:txBody>
                  <a:tcPr marL="68892" marR="68892" marT="0" marB="0"/>
                </a:tc>
                <a:extLst>
                  <a:ext uri="{0D108BD9-81ED-4DB2-BD59-A6C34878D82A}">
                    <a16:rowId xmlns:a16="http://schemas.microsoft.com/office/drawing/2014/main" val="3226289815"/>
                  </a:ext>
                </a:extLst>
              </a:tr>
              <a:tr h="593627">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b="1" dirty="0">
                          <a:effectLst/>
                        </a:rPr>
                        <a:t>Header</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a:effectLst/>
                        </a:rPr>
                        <a:t>General identifying attributes</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extLst>
                  <a:ext uri="{0D108BD9-81ED-4DB2-BD59-A6C34878D82A}">
                    <a16:rowId xmlns:a16="http://schemas.microsoft.com/office/drawing/2014/main" val="169146265"/>
                  </a:ext>
                </a:extLst>
              </a:tr>
              <a:tr h="593627">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b="1" dirty="0" err="1">
                          <a:effectLst/>
                        </a:rPr>
                        <a:t>Msg</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a:effectLst/>
                        </a:rPr>
                        <a:t>Transaction message and extension</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extLst>
                  <a:ext uri="{0D108BD9-81ED-4DB2-BD59-A6C34878D82A}">
                    <a16:rowId xmlns:a16="http://schemas.microsoft.com/office/drawing/2014/main" val="2271948789"/>
                  </a:ext>
                </a:extLst>
              </a:tr>
              <a:tr h="593627">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dirty="0">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b="1" dirty="0" err="1">
                          <a:effectLst/>
                        </a:rPr>
                        <a:t>Pmnt</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a:effectLst/>
                        </a:rPr>
                        <a:t>For more information, see GPP Technical Guide Fndt Message.</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extLst>
                  <a:ext uri="{0D108BD9-81ED-4DB2-BD59-A6C34878D82A}">
                    <a16:rowId xmlns:a16="http://schemas.microsoft.com/office/drawing/2014/main" val="180198089"/>
                  </a:ext>
                </a:extLst>
              </a:tr>
              <a:tr h="593627">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b="1" dirty="0" err="1">
                          <a:effectLst/>
                        </a:rPr>
                        <a:t>Extn</a:t>
                      </a:r>
                      <a:r>
                        <a:rPr lang="en-US" sz="900" b="1" dirty="0">
                          <a:effectLst/>
                        </a:rPr>
                        <a:t>* </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dirty="0">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a:effectLst/>
                        <a:latin typeface="Arial" panose="020B0604020202020204" pitchFamily="34" charset="0"/>
                        <a:cs typeface="Times New Roman" panose="02020603050405020304" pitchFamily="18" charset="0"/>
                      </a:endParaRPr>
                    </a:p>
                  </a:txBody>
                  <a:tcPr marL="68892" marR="68892" marT="0" marB="0"/>
                </a:tc>
                <a:extLst>
                  <a:ext uri="{0D108BD9-81ED-4DB2-BD59-A6C34878D82A}">
                    <a16:rowId xmlns:a16="http://schemas.microsoft.com/office/drawing/2014/main" val="2163291284"/>
                  </a:ext>
                </a:extLst>
              </a:tr>
              <a:tr h="593627">
                <a:tc>
                  <a:txBody>
                    <a:bodyPr/>
                    <a:lstStyle/>
                    <a:p>
                      <a:pPr marL="0" marR="0">
                        <a:spcBef>
                          <a:spcPts val="300"/>
                        </a:spcBef>
                        <a:spcAft>
                          <a:spcPts val="200"/>
                        </a:spcAft>
                      </a:pPr>
                      <a:r>
                        <a:rPr lang="en-US" sz="900" b="1">
                          <a:effectLst/>
                        </a:rPr>
                        <a:t> </a:t>
                      </a:r>
                      <a:endParaRPr lang="en-US" sz="900" b="1">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b="1">
                          <a:effectLst/>
                        </a:rPr>
                        <a:t> </a:t>
                      </a:r>
                      <a:endParaRPr lang="en-US" sz="900" b="1">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b="1" dirty="0">
                          <a:effectLst/>
                        </a:rPr>
                        <a:t> </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b="1" dirty="0" err="1">
                          <a:effectLst/>
                        </a:rPr>
                        <a:t>MsgRates</a:t>
                      </a:r>
                      <a:r>
                        <a:rPr lang="en-US" sz="900" b="1" dirty="0">
                          <a:effectLst/>
                        </a:rPr>
                        <a:t>*</a:t>
                      </a:r>
                      <a:endParaRPr lang="en-US" sz="900" b="1" dirty="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extLst>
                  <a:ext uri="{0D108BD9-81ED-4DB2-BD59-A6C34878D82A}">
                    <a16:rowId xmlns:a16="http://schemas.microsoft.com/office/drawing/2014/main" val="3512240990"/>
                  </a:ext>
                </a:extLst>
              </a:tr>
              <a:tr h="593627">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b="1">
                          <a:effectLst/>
                        </a:rPr>
                        <a:t>OrigMsg</a:t>
                      </a:r>
                      <a:endParaRPr lang="en-US" sz="900" b="1">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dirty="0">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a:effectLst/>
                        <a:latin typeface="Arial" panose="020B0604020202020204" pitchFamily="34" charset="0"/>
                        <a:cs typeface="Times New Roman" panose="02020603050405020304" pitchFamily="18" charset="0"/>
                      </a:endParaRPr>
                    </a:p>
                  </a:txBody>
                  <a:tcPr marL="68892" marR="68892" marT="0" marB="0"/>
                </a:tc>
                <a:extLst>
                  <a:ext uri="{0D108BD9-81ED-4DB2-BD59-A6C34878D82A}">
                    <a16:rowId xmlns:a16="http://schemas.microsoft.com/office/drawing/2014/main" val="1578906016"/>
                  </a:ext>
                </a:extLst>
              </a:tr>
              <a:tr h="593627">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b="1">
                          <a:effectLst/>
                        </a:rPr>
                        <a:t>ResponseDetails</a:t>
                      </a:r>
                      <a:endParaRPr lang="en-US" sz="900" b="1">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b="1">
                        <a:effectLst/>
                        <a:latin typeface="Arial" panose="020B0604020202020204" pitchFamily="34" charset="0"/>
                        <a:cs typeface="Times New Roman" panose="02020603050405020304" pitchFamily="18" charset="0"/>
                      </a:endParaRPr>
                    </a:p>
                  </a:txBody>
                  <a:tcPr marL="68892" marR="68892" marT="0" marB="0"/>
                </a:tc>
                <a:tc>
                  <a:txBody>
                    <a:bodyPr/>
                    <a:lstStyle/>
                    <a:p>
                      <a:endParaRPr lang="en-US" sz="900" b="1" dirty="0">
                        <a:effectLst/>
                        <a:latin typeface="Arial" panose="020B0604020202020204" pitchFamily="34" charset="0"/>
                        <a:cs typeface="Times New Roman" panose="02020603050405020304" pitchFamily="18" charset="0"/>
                      </a:endParaRPr>
                    </a:p>
                  </a:txBody>
                  <a:tcPr marL="68892" marR="68892" marT="0" marB="0"/>
                </a:tc>
                <a:tc>
                  <a:txBody>
                    <a:bodyPr/>
                    <a:lstStyle/>
                    <a:p>
                      <a:pPr marL="0" marR="0">
                        <a:spcBef>
                          <a:spcPts val="300"/>
                        </a:spcBef>
                        <a:spcAft>
                          <a:spcPts val="200"/>
                        </a:spcAft>
                      </a:pPr>
                      <a:r>
                        <a:rPr lang="en-US" sz="900">
                          <a:effectLst/>
                        </a:rPr>
                        <a:t> </a:t>
                      </a:r>
                      <a:endParaRPr lang="en-US" sz="900">
                        <a:effectLst/>
                        <a:latin typeface="Arial" panose="020B0604020202020204" pitchFamily="34" charset="0"/>
                        <a:ea typeface="Times New Roman" panose="02020603050405020304" pitchFamily="18" charset="0"/>
                        <a:cs typeface="Tahoma" panose="020B0604030504040204" pitchFamily="34" charset="0"/>
                      </a:endParaRPr>
                    </a:p>
                  </a:txBody>
                  <a:tcPr marL="68892" marR="68892" marT="0" marB="0"/>
                </a:tc>
                <a:tc>
                  <a:txBody>
                    <a:bodyPr/>
                    <a:lstStyle/>
                    <a:p>
                      <a:endParaRPr lang="en-US" sz="900" dirty="0">
                        <a:effectLst/>
                        <a:latin typeface="Arial" panose="020B0604020202020204" pitchFamily="34" charset="0"/>
                        <a:cs typeface="Times New Roman" panose="02020603050405020304" pitchFamily="18" charset="0"/>
                      </a:endParaRPr>
                    </a:p>
                  </a:txBody>
                  <a:tcPr marL="68892" marR="68892" marT="0" marB="0"/>
                </a:tc>
                <a:extLst>
                  <a:ext uri="{0D108BD9-81ED-4DB2-BD59-A6C34878D82A}">
                    <a16:rowId xmlns:a16="http://schemas.microsoft.com/office/drawing/2014/main" val="725198647"/>
                  </a:ext>
                </a:extLst>
              </a:tr>
            </a:tbl>
          </a:graphicData>
        </a:graphic>
      </p:graphicFrame>
      <p:sp>
        <p:nvSpPr>
          <p:cNvPr id="11" name="Rectangle 10"/>
          <p:cNvSpPr/>
          <p:nvPr/>
        </p:nvSpPr>
        <p:spPr>
          <a:xfrm>
            <a:off x="623888" y="1187901"/>
            <a:ext cx="3672904" cy="4596643"/>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as follows: </a:t>
            </a:r>
          </a:p>
          <a:p>
            <a:pPr marL="285750" indent="-285750">
              <a:buFont typeface="Arial" panose="020B0604020202020204" pitchFamily="34" charset="0"/>
              <a:buChar char="•"/>
            </a:pPr>
            <a:r>
              <a:rPr lang="en-US" b="1" dirty="0" smtClean="0"/>
              <a:t>1</a:t>
            </a:r>
            <a:r>
              <a:rPr lang="en-US" dirty="0" smtClean="0"/>
              <a:t> </a:t>
            </a:r>
            <a:r>
              <a:rPr lang="en-US" dirty="0"/>
              <a:t>– to indicate a </a:t>
            </a:r>
            <a:r>
              <a:rPr lang="en-US" dirty="0" smtClean="0"/>
              <a:t>Success </a:t>
            </a:r>
          </a:p>
          <a:p>
            <a:pPr marL="285750" indent="-285750">
              <a:buFont typeface="Arial" panose="020B0604020202020204" pitchFamily="34" charset="0"/>
              <a:buChar char="•"/>
            </a:pPr>
            <a:r>
              <a:rPr lang="en-US" b="1" dirty="0" smtClean="0"/>
              <a:t>0</a:t>
            </a:r>
            <a:r>
              <a:rPr lang="en-US" dirty="0" smtClean="0"/>
              <a:t> – to indicate any error when no specific error handling is required but routing transaction to Repair </a:t>
            </a:r>
          </a:p>
          <a:p>
            <a:pPr marL="285750" indent="-285750">
              <a:buFont typeface="Arial" panose="020B0604020202020204" pitchFamily="34" charset="0"/>
              <a:buChar char="•"/>
            </a:pPr>
            <a:endParaRPr lang="en-US" dirty="0"/>
          </a:p>
          <a:p>
            <a:r>
              <a:rPr lang="en-US" sz="1400" i="1" dirty="0"/>
              <a:t>Note:</a:t>
            </a:r>
            <a:r>
              <a:rPr lang="en-US" sz="1400" dirty="0"/>
              <a:t> Although the interface supports receiving proprietary return codes for the various failure responses, as long as the appropriate mapping between financial institution’s codes and GPP internal codes is pre-configured. </a:t>
            </a:r>
          </a:p>
          <a:p>
            <a:pPr>
              <a:lnSpc>
                <a:spcPct val="90000"/>
              </a:lnSpc>
              <a:spcBef>
                <a:spcPts val="1500"/>
              </a:spcBef>
              <a:buSzPct val="150000"/>
            </a:pPr>
            <a:endParaRPr lang="en-US" dirty="0" smtClean="0"/>
          </a:p>
        </p:txBody>
      </p:sp>
    </p:spTree>
    <p:extLst>
      <p:ext uri="{BB962C8B-B14F-4D97-AF65-F5344CB8AC3E}">
        <p14:creationId xmlns:p14="http://schemas.microsoft.com/office/powerpoint/2010/main" val="116263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Handling</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14</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793212" y="1560775"/>
            <a:ext cx="9120187" cy="271766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2"/>
              </a:buBlip>
            </a:pPr>
            <a:r>
              <a:rPr lang="en-US" dirty="0" smtClean="0"/>
              <a:t>In </a:t>
            </a:r>
            <a:r>
              <a:rPr lang="en-US" dirty="0"/>
              <a:t>a </a:t>
            </a:r>
            <a:r>
              <a:rPr lang="en-US" b="1" dirty="0"/>
              <a:t>wait queue </a:t>
            </a:r>
            <a:r>
              <a:rPr lang="en-US" dirty="0"/>
              <a:t>until the relevant response is </a:t>
            </a:r>
            <a:r>
              <a:rPr lang="en-US" dirty="0" smtClean="0"/>
              <a:t>received.</a:t>
            </a:r>
          </a:p>
          <a:p>
            <a:pPr marL="868363" lvl="1" indent="-411163">
              <a:lnSpc>
                <a:spcPct val="90000"/>
              </a:lnSpc>
              <a:spcBef>
                <a:spcPts val="1500"/>
              </a:spcBef>
              <a:buSzPct val="150000"/>
              <a:buBlip>
                <a:blip r:embed="rId2"/>
              </a:buBlip>
            </a:pPr>
            <a:r>
              <a:rPr lang="en-US" sz="1400" b="1" dirty="0" smtClean="0"/>
              <a:t>FX </a:t>
            </a:r>
            <a:r>
              <a:rPr lang="en-US" sz="1400" b="1" dirty="0"/>
              <a:t>Wait Queue </a:t>
            </a:r>
            <a:r>
              <a:rPr lang="en-US" sz="1400" dirty="0"/>
              <a:t>After invoking the Online FX interface, GPP routes a transaction to the FX Wait queue pending a corresponding interface response</a:t>
            </a:r>
            <a:r>
              <a:rPr lang="en-US" sz="1400" dirty="0" smtClean="0"/>
              <a:t>.</a:t>
            </a:r>
            <a:r>
              <a:rPr lang="en-US" sz="1400" dirty="0" smtClean="0"/>
              <a:t> </a:t>
            </a:r>
            <a:r>
              <a:rPr lang="en-US" sz="1400" dirty="0" smtClean="0"/>
              <a:t>Actions to release </a:t>
            </a:r>
            <a:r>
              <a:rPr lang="en-US" sz="1400" dirty="0" smtClean="0"/>
              <a:t>: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Send </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to FX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Repair</a:t>
            </a:r>
            <a:r>
              <a:rPr lang="en-US" sz="1400" dirty="0" smtClean="0"/>
              <a:t>, </a:t>
            </a:r>
            <a:r>
              <a:rPr lang="en-US" sz="1400" b="1" dirty="0" smtClean="0"/>
              <a:t>Processing Communications</a:t>
            </a:r>
            <a:r>
              <a:rPr lang="en-US" sz="1400" dirty="0" smtClean="0"/>
              <a:t>, </a:t>
            </a:r>
            <a:r>
              <a:rPr lang="en-US" sz="1400" b="1" dirty="0" smtClean="0"/>
              <a:t>Cancel</a:t>
            </a:r>
          </a:p>
          <a:p>
            <a:pPr marL="868363" lvl="1" indent="-411163">
              <a:lnSpc>
                <a:spcPct val="90000"/>
              </a:lnSpc>
              <a:spcBef>
                <a:spcPts val="1500"/>
              </a:spcBef>
              <a:buSzPct val="150000"/>
              <a:buBlip>
                <a:blip r:embed="rId2"/>
              </a:buBlip>
            </a:pPr>
            <a:endParaRPr lang="en-US" sz="1400" b="1" dirty="0"/>
          </a:p>
          <a:p>
            <a:pPr marL="411163" indent="-411163">
              <a:lnSpc>
                <a:spcPct val="90000"/>
              </a:lnSpc>
              <a:spcBef>
                <a:spcPts val="1500"/>
              </a:spcBef>
              <a:buSzPct val="150000"/>
              <a:buBlip>
                <a:blip r:embed="rId2"/>
              </a:buBlip>
            </a:pPr>
            <a:r>
              <a:rPr lang="en-US" dirty="0" smtClean="0"/>
              <a:t>A </a:t>
            </a:r>
            <a:r>
              <a:rPr lang="en-US" b="1" dirty="0"/>
              <a:t>manual </a:t>
            </a:r>
            <a:r>
              <a:rPr lang="en-US" b="1" dirty="0" smtClean="0"/>
              <a:t>queues </a:t>
            </a:r>
            <a:r>
              <a:rPr lang="en-US" dirty="0"/>
              <a:t>due to information received from an interface </a:t>
            </a:r>
            <a:endParaRPr lang="en-US" dirty="0" smtClean="0"/>
          </a:p>
          <a:p>
            <a:pPr marL="868363" lvl="1" indent="-411163">
              <a:lnSpc>
                <a:spcPct val="90000"/>
              </a:lnSpc>
              <a:spcBef>
                <a:spcPts val="1500"/>
              </a:spcBef>
              <a:buSzPct val="150000"/>
              <a:buBlip>
                <a:blip r:embed="rId2"/>
              </a:buBlip>
            </a:pP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Send to FX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Repair </a:t>
            </a:r>
            <a:r>
              <a:rPr lang="en-US" sz="1400" b="1" dirty="0" smtClean="0"/>
              <a:t>Queue </a:t>
            </a:r>
            <a:r>
              <a:rPr lang="en-US" sz="1400" dirty="0"/>
              <a:t>After invoking the Online FX interface, GPP routes a transaction to the FX Repair queue to enable FX information updates</a:t>
            </a:r>
            <a:r>
              <a:rPr lang="en-US" sz="1400" dirty="0" smtClean="0"/>
              <a:t>. Actions </a:t>
            </a:r>
            <a:r>
              <a:rPr lang="en-US" sz="1400" dirty="0"/>
              <a:t>to release </a:t>
            </a:r>
            <a:r>
              <a:rPr lang="en-US" sz="1400" dirty="0" smtClean="0"/>
              <a:t>:</a:t>
            </a:r>
            <a:r>
              <a:rPr lang="en-US" sz="1400" b="1" dirty="0" smtClean="0"/>
              <a:t>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Submit, </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Get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Deals,</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 Get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Rate</a:t>
            </a:r>
            <a:r>
              <a:rPr lang="en-US" sz="1400" b="1" dirty="0" smtClean="0"/>
              <a:t>, Cancel</a:t>
            </a:r>
            <a:endParaRPr lang="en-US" sz="1400" b="1" dirty="0"/>
          </a:p>
        </p:txBody>
      </p:sp>
    </p:spTree>
    <p:extLst>
      <p:ext uri="{BB962C8B-B14F-4D97-AF65-F5344CB8AC3E}">
        <p14:creationId xmlns:p14="http://schemas.microsoft.com/office/powerpoint/2010/main" val="289143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6"/>
          <p:cNvSpPr/>
          <p:nvPr/>
        </p:nvSpPr>
        <p:spPr>
          <a:xfrm>
            <a:off x="543989" y="1403838"/>
            <a:ext cx="9120187" cy="3739485"/>
          </a:xfrm>
          <a:prstGeom prst="rect">
            <a:avLst/>
          </a:prstGeom>
          <a:ln w="15875" cap="sq" cmpd="sng">
            <a:noFill/>
            <a:bevel/>
          </a:ln>
        </p:spPr>
        <p:txBody>
          <a:bodyPr wrap="square">
            <a:spAutoFit/>
          </a:bodyPr>
          <a:lstStyle/>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Business setup</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smtClean="0">
                <a:solidFill>
                  <a:prstClr val="black"/>
                </a:solidFill>
              </a:rPr>
              <a:t>FX_THRESHOLD_AFTER_SCHEDULE </a:t>
            </a:r>
            <a:r>
              <a:rPr lang="en-US" sz="1400" b="1" dirty="0" smtClean="0">
                <a:solidFill>
                  <a:prstClr val="black"/>
                </a:solidFill>
                <a:latin typeface="Arial"/>
              </a:rPr>
              <a:t>(system parameter</a:t>
            </a:r>
            <a:r>
              <a:rPr lang="en-US" b="1" dirty="0" smtClean="0"/>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Determines whether GPP evaluates the FX threshold defined in a Rate Usage profile on the actual processing date of the transaction (after schedule</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 Values: (Y/N)</a:t>
            </a:r>
            <a:endParaRPr kumimoji="0" lang="en-US" sz="1400" b="1"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smtClean="0">
                <a:solidFill>
                  <a:prstClr val="black"/>
                </a:solidFill>
                <a:latin typeface="Arial"/>
              </a:rPr>
              <a:t>Rate </a:t>
            </a:r>
            <a:r>
              <a:rPr lang="en-US" sz="1400" b="1" dirty="0">
                <a:solidFill>
                  <a:prstClr val="black"/>
                </a:solidFill>
                <a:latin typeface="Arial"/>
              </a:rPr>
              <a:t>Usage</a:t>
            </a:r>
            <a:r>
              <a:rPr lang="en-US" sz="1400" b="1" dirty="0">
                <a:solidFill>
                  <a:prstClr val="black"/>
                </a:solidFill>
                <a:latin typeface="Arial"/>
              </a:rPr>
              <a:t>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(profile)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For an external FX call, the Rate Usage profile should be defined with a Standard rate sheet and the relevant interface name under Rate interface name fields.</a:t>
            </a:r>
            <a:endPar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endParaRPr>
          </a:p>
          <a:p>
            <a:pPr marL="868363" lvl="1" indent="-411163">
              <a:lnSpc>
                <a:spcPct val="90000"/>
              </a:lnSpc>
              <a:spcBef>
                <a:spcPts val="1500"/>
              </a:spcBef>
              <a:buSzPct val="150000"/>
              <a:buBlip>
                <a:blip r:embed="rId2"/>
              </a:buBlip>
            </a:pPr>
            <a:r>
              <a:rPr lang="en-US" sz="1400" b="1" dirty="0" smtClean="0">
                <a:solidFill>
                  <a:prstClr val="black"/>
                </a:solidFill>
              </a:rPr>
              <a:t>Rate </a:t>
            </a:r>
            <a:r>
              <a:rPr lang="en-US" sz="1400" b="1" dirty="0">
                <a:solidFill>
                  <a:prstClr val="black"/>
                </a:solidFill>
              </a:rPr>
              <a:t>Usage </a:t>
            </a:r>
            <a:r>
              <a:rPr lang="en-US" sz="1400" b="1" dirty="0" smtClean="0">
                <a:solidFill>
                  <a:prstClr val="black"/>
                </a:solidFill>
              </a:rPr>
              <a:t>(rules) </a:t>
            </a:r>
            <a:r>
              <a:rPr lang="en-US" sz="1400" dirty="0">
                <a:solidFill>
                  <a:prstClr val="black"/>
                </a:solidFill>
              </a:rPr>
              <a:t>for Credit Side Conversion, Rate Usage for Debit Side Conversion and Rate Usage for Base Conversion should be setup to determine the external FX Rate usage.</a:t>
            </a:r>
            <a:endParaRPr kumimoji="0" lang="en-US" sz="1400" b="0" i="0" u="none" strike="noStrike" kern="1200" cap="none" spc="0" normalizeH="0" baseline="0" noProof="0" dirty="0" smtClean="0">
              <a:ln>
                <a:noFill/>
              </a:ln>
              <a:solidFill>
                <a:prstClr val="black"/>
              </a:solidFill>
              <a:effectLst/>
              <a:uLnTx/>
              <a:uFillTx/>
              <a:latin typeface="Arial"/>
              <a:ea typeface="+mn-ea"/>
              <a:cs typeface="+mn-cs"/>
            </a:endParaRPr>
          </a:p>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System setup </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smtClean="0">
                <a:ln>
                  <a:noFill/>
                </a:ln>
                <a:solidFill>
                  <a:prstClr val="black"/>
                </a:solidFill>
                <a:effectLst/>
                <a:uLnTx/>
                <a:uFillTx/>
                <a:latin typeface="Arial"/>
                <a:ea typeface="+mn-ea"/>
                <a:cs typeface="+mn-cs"/>
              </a:rPr>
              <a:t>Interface Profile</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rPr>
              <a:t>Relevant Interfaces entries should be configured for the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Online FX </a:t>
            </a: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rPr>
              <a:t>interface request</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a:t>
            </a: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a:ln>
                  <a:noFill/>
                </a:ln>
                <a:solidFill>
                  <a:prstClr val="black"/>
                </a:solidFill>
                <a:effectLst/>
                <a:uLnTx/>
                <a:uFillTx/>
                <a:latin typeface="Arial"/>
                <a:ea typeface="+mn-ea"/>
                <a:cs typeface="+mn-cs"/>
              </a:rPr>
              <a:t>Interface Selection Rules </a:t>
            </a:r>
            <a:r>
              <a:rPr kumimoji="0" lang="en-US" sz="1400" b="0" i="0" u="none" strike="noStrike" kern="1200" cap="none" spc="0" normalizeH="0" baseline="0" noProof="0" dirty="0">
                <a:ln>
                  <a:noFill/>
                </a:ln>
                <a:solidFill>
                  <a:prstClr val="black"/>
                </a:solidFill>
                <a:effectLst/>
                <a:uLnTx/>
                <a:uFillTx/>
                <a:latin typeface="Arial"/>
                <a:ea typeface="+mn-ea"/>
                <a:cs typeface="+mn-cs"/>
              </a:rPr>
              <a:t>selecting the relevant Interfaces entries, should be configured for the </a:t>
            </a:r>
            <a:r>
              <a:rPr lang="en-US" sz="1400" dirty="0">
                <a:solidFill>
                  <a:prstClr val="black"/>
                </a:solidFill>
              </a:rPr>
              <a:t>Online FX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interface request. </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35114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0"/>
            <a:r>
              <a:rPr lang="en-US" dirty="0"/>
              <a:t>Bulk Interface</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Receive Payment Instruction</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Initiation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Debit Side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Credit Side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22" name="TextBox 21"/>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MOP Selection Value Date and Cut Offs</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Fees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execution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9" name="Flowchart: Document 58"/>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769886" y="1998482"/>
            <a:ext cx="4792938" cy="4185761"/>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a:t>GPP can invoke the </a:t>
            </a:r>
            <a:r>
              <a:rPr lang="en-US" dirty="0" smtClean="0"/>
              <a:t>Balance Inquiry interface </a:t>
            </a:r>
            <a:r>
              <a:rPr lang="en-US" dirty="0" smtClean="0"/>
              <a:t>for the following processes:</a:t>
            </a:r>
          </a:p>
          <a:p>
            <a:pPr marL="285750" indent="-285750">
              <a:buFont typeface="Arial" panose="020B0604020202020204" pitchFamily="34" charset="0"/>
              <a:buChar char="•"/>
            </a:pPr>
            <a:r>
              <a:rPr lang="en-US" dirty="0" smtClean="0"/>
              <a:t>Outward Mass Payment File Processing</a:t>
            </a:r>
          </a:p>
          <a:p>
            <a:pPr marL="285750" indent="-285750">
              <a:buFont typeface="Arial" panose="020B0604020202020204" pitchFamily="34" charset="0"/>
              <a:buChar char="•"/>
            </a:pPr>
            <a:r>
              <a:rPr lang="en-US" dirty="0" smtClean="0"/>
              <a:t>Inward </a:t>
            </a:r>
            <a:r>
              <a:rPr lang="en-US" dirty="0"/>
              <a:t>Mass Payment File </a:t>
            </a:r>
            <a:r>
              <a:rPr lang="en-US" dirty="0" smtClean="0"/>
              <a:t>Processing</a:t>
            </a:r>
          </a:p>
          <a:p>
            <a:pPr marL="285750" indent="-285750">
              <a:buFont typeface="Arial" panose="020B0604020202020204" pitchFamily="34" charset="0"/>
              <a:buChar char="•"/>
            </a:pPr>
            <a:r>
              <a:rPr lang="en-US" dirty="0"/>
              <a:t>Inward Request for Cancellation of Funds Processing</a:t>
            </a:r>
            <a:endParaRPr lang="en-US" dirty="0" smtClean="0"/>
          </a:p>
          <a:p>
            <a:endParaRPr lang="en-US" dirty="0"/>
          </a:p>
          <a:p>
            <a:r>
              <a:rPr lang="en-US" sz="1400" i="1" dirty="0" smtClean="0"/>
              <a:t>Note</a:t>
            </a:r>
            <a:r>
              <a:rPr lang="en-US" sz="1400" dirty="0" smtClean="0"/>
              <a:t>:  following mode are used during Online FX  mode selection</a:t>
            </a:r>
          </a:p>
          <a:p>
            <a:pPr marL="285750" lvl="0" indent="-285750">
              <a:buFont typeface="Arial" panose="020B0604020202020204" pitchFamily="34" charset="0"/>
              <a:buChar char="•"/>
            </a:pPr>
            <a:r>
              <a:rPr lang="en-US" sz="1400" b="1" dirty="0" smtClean="0"/>
              <a:t>Consolidated  </a:t>
            </a:r>
            <a:r>
              <a:rPr lang="en-US" sz="1400" dirty="0"/>
              <a:t>Upon receipt of a mass payment file, GPP generates a consolidated S message for all transactions in the sub-batch and transmits a Balance Inquiry request for the consolidated amount</a:t>
            </a:r>
            <a:r>
              <a:rPr lang="en-US" sz="1400" dirty="0"/>
              <a:t>.</a:t>
            </a:r>
          </a:p>
          <a:p>
            <a:pPr marL="285750" lvl="0" indent="-285750">
              <a:buFont typeface="Arial" panose="020B0604020202020204" pitchFamily="34" charset="0"/>
              <a:buChar char="•"/>
            </a:pPr>
            <a:r>
              <a:rPr lang="en-US" sz="1400" b="1" dirty="0" smtClean="0"/>
              <a:t>Individual </a:t>
            </a:r>
            <a:r>
              <a:rPr lang="en-US" sz="1400" dirty="0"/>
              <a:t>Upon receipt of a mass payment file, GPP implements the generic transaction processing workflow and invokes the Balance Inquiry interface for each transaction. </a:t>
            </a:r>
            <a:endParaRPr lang="en-US" sz="1400" dirty="0"/>
          </a:p>
        </p:txBody>
      </p:sp>
    </p:spTree>
    <p:extLst>
      <p:ext uri="{BB962C8B-B14F-4D97-AF65-F5344CB8AC3E}">
        <p14:creationId xmlns:p14="http://schemas.microsoft.com/office/powerpoint/2010/main" val="273357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7" name="Text Placeholder 7"/>
          <p:cNvSpPr txBox="1">
            <a:spLocks/>
          </p:cNvSpPr>
          <p:nvPr/>
        </p:nvSpPr>
        <p:spPr>
          <a:xfrm>
            <a:off x="600441" y="4295091"/>
            <a:ext cx="4252912" cy="351480"/>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accent1"/>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alexander.perman@finastra.com</a:t>
            </a:r>
          </a:p>
          <a:p>
            <a:endParaRPr lang="en-GB" dirty="0"/>
          </a:p>
        </p:txBody>
      </p:sp>
    </p:spTree>
    <p:extLst>
      <p:ext uri="{BB962C8B-B14F-4D97-AF65-F5344CB8AC3E}">
        <p14:creationId xmlns:p14="http://schemas.microsoft.com/office/powerpoint/2010/main" val="56869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612936"/>
            <a:ext cx="9692421" cy="3465091"/>
          </a:xfrm>
        </p:spPr>
        <p:txBody>
          <a:bodyPr/>
          <a:lstStyle/>
          <a:p>
            <a:pPr lvl="0"/>
            <a:r>
              <a:rPr lang="en-US" dirty="0"/>
              <a:t>Overview</a:t>
            </a:r>
          </a:p>
          <a:p>
            <a:pPr lvl="0"/>
            <a:r>
              <a:rPr lang="en-US" dirty="0" smtClean="0"/>
              <a:t>Workflow</a:t>
            </a:r>
          </a:p>
          <a:p>
            <a:pPr lvl="0"/>
            <a:r>
              <a:rPr lang="en-US" dirty="0" smtClean="0"/>
              <a:t>Request/Response</a:t>
            </a:r>
          </a:p>
          <a:p>
            <a:pPr lvl="0"/>
            <a:r>
              <a:rPr lang="en-US" dirty="0" smtClean="0"/>
              <a:t>Manual handling</a:t>
            </a:r>
          </a:p>
          <a:p>
            <a:pPr lvl="0"/>
            <a:r>
              <a:rPr lang="en-US" dirty="0" smtClean="0"/>
              <a:t>Business and system configuration</a:t>
            </a:r>
          </a:p>
          <a:p>
            <a:pPr lvl="0"/>
            <a:r>
              <a:rPr lang="en-US" dirty="0" smtClean="0"/>
              <a:t>Bulk processing</a:t>
            </a: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2428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solidFill>
                  <a:srgbClr val="000000"/>
                </a:solidFill>
                <a:latin typeface="Arial" panose="020B0604020202020204" pitchFamily="34" charset="0"/>
                <a:ea typeface="Calibri" panose="020F0502020204030204" pitchFamily="34" charset="0"/>
                <a:cs typeface="Tahoma" panose="020B0604030504040204" pitchFamily="34" charset="0"/>
              </a:rPr>
              <a:t>The GPP Currency Conversion mechanism handles the conversion between two currencies using either a quoted rate or a cross currency conversion rate</a:t>
            </a:r>
            <a:r>
              <a:rPr lang="en-US" dirty="0" smtClean="0">
                <a:solidFill>
                  <a:srgbClr val="000000"/>
                </a:solidFill>
                <a:latin typeface="Arial" panose="020B0604020202020204" pitchFamily="34" charset="0"/>
                <a:ea typeface="Calibri" panose="020F0502020204030204" pitchFamily="34" charset="0"/>
                <a:cs typeface="Tahoma" panose="020B0604030504040204" pitchFamily="34" charset="0"/>
              </a:rPr>
              <a:t>.</a:t>
            </a:r>
            <a:r>
              <a:rPr lang="en-GB" dirty="0" smtClean="0">
                <a:solidFill>
                  <a:schemeClr val="accent1"/>
                </a:solidFill>
              </a:rPr>
              <a:t>”</a:t>
            </a:r>
            <a:endParaRPr lang="en-GB" dirty="0" smtClean="0">
              <a:solidFill>
                <a:schemeClr val="accent1"/>
              </a:solidFill>
            </a:endParaRPr>
          </a:p>
          <a:p>
            <a:pPr lvl="1"/>
            <a:r>
              <a:rPr lang="en-GB" dirty="0"/>
              <a:t>GPP Interfaces – </a:t>
            </a:r>
            <a:r>
              <a:rPr lang="en-GB" dirty="0" smtClean="0"/>
              <a:t>Business Guide System Integration</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20 March 2019</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278089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4</a:t>
            </a:fld>
            <a:endParaRPr lang="en-GB" dirty="0"/>
          </a:p>
        </p:txBody>
      </p:sp>
      <p:sp>
        <p:nvSpPr>
          <p:cNvPr id="6" name="Text Placeholder 5"/>
          <p:cNvSpPr>
            <a:spLocks noGrp="1"/>
          </p:cNvSpPr>
          <p:nvPr>
            <p:ph type="body" sz="quarter" idx="13"/>
          </p:nvPr>
        </p:nvSpPr>
        <p:spPr>
          <a:xfrm>
            <a:off x="623888" y="2038508"/>
            <a:ext cx="4613937" cy="3296972"/>
          </a:xfrm>
        </p:spPr>
        <p:txBody>
          <a:bodyPr/>
          <a:lstStyle/>
          <a:p>
            <a:pPr marL="342900" indent="-342900">
              <a:buFont typeface="Arial" panose="020B0604020202020204" pitchFamily="34" charset="0"/>
              <a:buChar char="•"/>
            </a:pPr>
            <a:r>
              <a:rPr lang="en-US" b="0" dirty="0">
                <a:solidFill>
                  <a:srgbClr val="000000"/>
                </a:solidFill>
                <a:latin typeface="Arial" panose="020B0604020202020204" pitchFamily="34" charset="0"/>
                <a:ea typeface="Calibri" panose="020F0502020204030204" pitchFamily="34" charset="0"/>
                <a:cs typeface="Tahoma" panose="020B0604030504040204" pitchFamily="34" charset="0"/>
              </a:rPr>
              <a:t>Evaluates the Rate usage selection </a:t>
            </a:r>
            <a:r>
              <a:rPr lang="en-US" b="0" dirty="0" smtClean="0">
                <a:solidFill>
                  <a:srgbClr val="000000"/>
                </a:solidFill>
                <a:latin typeface="Arial" panose="020B0604020202020204" pitchFamily="34" charset="0"/>
                <a:ea typeface="Calibri" panose="020F0502020204030204" pitchFamily="34" charset="0"/>
                <a:cs typeface="Tahoma" panose="020B0604030504040204" pitchFamily="34" charset="0"/>
              </a:rPr>
              <a:t>rules</a:t>
            </a:r>
          </a:p>
          <a:p>
            <a:pPr marL="342900" indent="-342900">
              <a:buFont typeface="Arial" panose="020B0604020202020204" pitchFamily="34" charset="0"/>
              <a:buChar char="•"/>
            </a:pPr>
            <a:r>
              <a:rPr lang="en-US" b="0" dirty="0"/>
              <a:t>Applies an indicative </a:t>
            </a:r>
            <a:r>
              <a:rPr lang="en-US" b="0" dirty="0" smtClean="0"/>
              <a:t>rate (</a:t>
            </a:r>
            <a:r>
              <a:rPr lang="en-US" b="0" dirty="0"/>
              <a:t>overridden by the external received rate</a:t>
            </a:r>
            <a:r>
              <a:rPr lang="en-US" b="0" dirty="0" smtClean="0"/>
              <a:t>)</a:t>
            </a:r>
          </a:p>
          <a:p>
            <a:pPr marL="342900" indent="-342900">
              <a:buFont typeface="Arial" panose="020B0604020202020204" pitchFamily="34" charset="0"/>
              <a:buChar char="•"/>
            </a:pPr>
            <a:r>
              <a:rPr lang="en-US" b="0" dirty="0"/>
              <a:t>Initiates a request to the external FX </a:t>
            </a:r>
            <a:r>
              <a:rPr lang="en-US" b="0" dirty="0" smtClean="0"/>
              <a:t>engine (VALLOCK, RRSTP)</a:t>
            </a:r>
          </a:p>
          <a:p>
            <a:pPr marL="342900" indent="-342900">
              <a:buFont typeface="Arial" panose="020B0604020202020204" pitchFamily="34" charset="0"/>
              <a:buChar char="•"/>
            </a:pPr>
            <a:r>
              <a:rPr lang="en-US" b="0" dirty="0"/>
              <a:t>Receives and matches a response </a:t>
            </a:r>
            <a:endParaRPr lang="en-US" b="0" dirty="0" smtClean="0"/>
          </a:p>
          <a:p>
            <a:pPr marL="342900" indent="-342900">
              <a:buFont typeface="Arial" panose="020B0604020202020204" pitchFamily="34" charset="0"/>
              <a:buChar char="•"/>
            </a:pPr>
            <a:r>
              <a:rPr lang="en-US" b="0" dirty="0"/>
              <a:t>Invokes a retry mechanism</a:t>
            </a:r>
            <a:endParaRPr lang="en-US" b="0" dirty="0"/>
          </a:p>
        </p:txBody>
      </p:sp>
      <p:sp>
        <p:nvSpPr>
          <p:cNvPr id="8" name="Rectangle 2"/>
          <p:cNvSpPr>
            <a:spLocks noChangeArrowheads="1"/>
          </p:cNvSpPr>
          <p:nvPr/>
        </p:nvSpPr>
        <p:spPr bwMode="auto">
          <a:xfrm flipV="1">
            <a:off x="5364790" y="-1491451"/>
            <a:ext cx="8130311" cy="4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flipV="1">
            <a:off x="4793942" y="337350"/>
            <a:ext cx="106913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594216139"/>
              </p:ext>
            </p:extLst>
          </p:nvPr>
        </p:nvGraphicFramePr>
        <p:xfrm>
          <a:off x="5650992" y="242959"/>
          <a:ext cx="4936815" cy="6359010"/>
        </p:xfrm>
        <a:graphic>
          <a:graphicData uri="http://schemas.openxmlformats.org/presentationml/2006/ole">
            <mc:AlternateContent xmlns:mc="http://schemas.openxmlformats.org/markup-compatibility/2006">
              <mc:Choice xmlns:v="urn:schemas-microsoft-com:vml" Requires="v">
                <p:oleObj spid="_x0000_s1041" r:id="rId3" imgW="6995092" imgH="9065250" progId="Visio.Drawing.11">
                  <p:embed/>
                </p:oleObj>
              </mc:Choice>
              <mc:Fallback>
                <p:oleObj r:id="rId3" imgW="6995092" imgH="906525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992" y="242959"/>
                        <a:ext cx="4936815" cy="6359010"/>
                      </a:xfrm>
                      <a:prstGeom prst="rect">
                        <a:avLst/>
                      </a:prstGeom>
                      <a:noFill/>
                    </p:spPr>
                  </p:pic>
                </p:oleObj>
              </mc:Fallback>
            </mc:AlternateContent>
          </a:graphicData>
        </a:graphic>
      </p:graphicFrame>
    </p:spTree>
    <p:extLst>
      <p:ext uri="{BB962C8B-B14F-4D97-AF65-F5344CB8AC3E}">
        <p14:creationId xmlns:p14="http://schemas.microsoft.com/office/powerpoint/2010/main" val="1277668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SEND REQUEST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9" name="TextBox 8"/>
          <p:cNvSpPr txBox="1"/>
          <p:nvPr/>
        </p:nvSpPr>
        <p:spPr>
          <a:xfrm>
            <a:off x="2157408" y="2158281"/>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13" name="Flowchart: Predefined Process 12"/>
          <p:cNvSpPr/>
          <p:nvPr/>
        </p:nvSpPr>
        <p:spPr>
          <a:xfrm>
            <a:off x="4553388" y="2158281"/>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15" name="Straight Arrow Connector 14"/>
          <p:cNvCxnSpPr>
            <a:stCxn id="9" idx="3"/>
            <a:endCxn id="13" idx="1"/>
          </p:cNvCxnSpPr>
          <p:nvPr/>
        </p:nvCxnSpPr>
        <p:spPr>
          <a:xfrm>
            <a:off x="4099329" y="2577774"/>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17842"/>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2997266"/>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58281"/>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Debit Side Processing</a:t>
            </a:r>
            <a:endParaRPr lang="he-IL" sz="1200" dirty="0"/>
          </a:p>
        </p:txBody>
      </p:sp>
      <p:sp>
        <p:nvSpPr>
          <p:cNvPr id="21" name="Flowchart: Predefined Process 20"/>
          <p:cNvSpPr/>
          <p:nvPr/>
        </p:nvSpPr>
        <p:spPr>
          <a:xfrm>
            <a:off x="9345348" y="2158281"/>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Credit Side Processing</a:t>
            </a:r>
            <a:endParaRPr lang="he-IL" sz="1200" dirty="0"/>
          </a:p>
        </p:txBody>
      </p:sp>
      <p:sp>
        <p:nvSpPr>
          <p:cNvPr id="22" name="TextBox 21"/>
          <p:cNvSpPr txBox="1"/>
          <p:nvPr/>
        </p:nvSpPr>
        <p:spPr>
          <a:xfrm>
            <a:off x="6949366" y="1299395"/>
            <a:ext cx="433790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573820"/>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82609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37471"/>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77774"/>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77774"/>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482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577774"/>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1" name="Flowchart: Predefined Process 50"/>
          <p:cNvSpPr/>
          <p:nvPr/>
        </p:nvSpPr>
        <p:spPr>
          <a:xfrm>
            <a:off x="6949368" y="444826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867760"/>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67760"/>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48267"/>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execution</a:t>
            </a:r>
            <a:endParaRPr lang="he-IL" sz="1200" dirty="0">
              <a:solidFill>
                <a:schemeClr val="bg2">
                  <a:lumMod val="75000"/>
                </a:schemeClr>
              </a:solidFill>
            </a:endParaRPr>
          </a:p>
        </p:txBody>
      </p:sp>
      <p:sp>
        <p:nvSpPr>
          <p:cNvPr id="59" name="Flowchart: Document 58"/>
          <p:cNvSpPr/>
          <p:nvPr/>
        </p:nvSpPr>
        <p:spPr>
          <a:xfrm>
            <a:off x="402278" y="4323419"/>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860747"/>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57210"/>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287252"/>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67363"/>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87252"/>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3820"/>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2287"/>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p:cNvCxnSpPr>
          <p:nvPr/>
        </p:nvCxnSpPr>
        <p:spPr>
          <a:xfrm flipV="1">
            <a:off x="8891288" y="6008937"/>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sp>
        <p:nvSpPr>
          <p:cNvPr id="37" name="TextBox 36"/>
          <p:cNvSpPr txBox="1"/>
          <p:nvPr/>
        </p:nvSpPr>
        <p:spPr>
          <a:xfrm>
            <a:off x="5300824" y="1314945"/>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42" name="Straight Arrow Connector 41"/>
          <p:cNvCxnSpPr/>
          <p:nvPr/>
        </p:nvCxnSpPr>
        <p:spPr>
          <a:xfrm flipH="1" flipV="1">
            <a:off x="6229839" y="1601440"/>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46" name="Straight Arrow Connector 45"/>
          <p:cNvCxnSpPr/>
          <p:nvPr/>
        </p:nvCxnSpPr>
        <p:spPr>
          <a:xfrm flipV="1">
            <a:off x="4345919" y="4117539"/>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10" name="Elbow Connector 9"/>
          <p:cNvCxnSpPr>
            <a:stCxn id="47" idx="3"/>
            <a:endCxn id="9" idx="1"/>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2" idx="0"/>
            <a:endCxn id="62" idx="0"/>
          </p:cNvCxnSpPr>
          <p:nvPr/>
        </p:nvCxnSpPr>
        <p:spPr>
          <a:xfrm rot="16200000" flipH="1" flipV="1">
            <a:off x="6178353" y="-1631958"/>
            <a:ext cx="8611" cy="5871316"/>
          </a:xfrm>
          <a:prstGeom prst="bentConnector3">
            <a:avLst>
              <a:gd name="adj1" fmla="val -2654744"/>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2" name="Flowchart: Predefined Process 61"/>
          <p:cNvSpPr/>
          <p:nvPr/>
        </p:nvSpPr>
        <p:spPr>
          <a:xfrm>
            <a:off x="1703348" y="1308006"/>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CDB (CDBWAIT queue)</a:t>
            </a:r>
            <a:endParaRPr lang="he-IL" sz="1200" b="1" dirty="0">
              <a:solidFill>
                <a:schemeClr val="bg1"/>
              </a:solidFill>
            </a:endParaRPr>
          </a:p>
        </p:txBody>
      </p:sp>
      <p:sp>
        <p:nvSpPr>
          <p:cNvPr id="63" name="TextBox 62">
            <a:hlinkClick r:id="rId3" action="ppaction://hlinkpres?slideindex=1&amp;slidetitle="/>
          </p:cNvPr>
          <p:cNvSpPr txBox="1"/>
          <p:nvPr/>
        </p:nvSpPr>
        <p:spPr>
          <a:xfrm>
            <a:off x="7472046" y="863597"/>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Debit / Credit  CDB</a:t>
            </a:r>
            <a:endParaRPr lang="en-GB" sz="1100" b="1" dirty="0" err="1" smtClean="0">
              <a:solidFill>
                <a:schemeClr val="accent2"/>
              </a:solidFill>
            </a:endParaRPr>
          </a:p>
        </p:txBody>
      </p:sp>
    </p:spTree>
    <p:extLst>
      <p:ext uri="{BB962C8B-B14F-4D97-AF65-F5344CB8AC3E}">
        <p14:creationId xmlns:p14="http://schemas.microsoft.com/office/powerpoint/2010/main" val="275569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Rate REQUEST STP (RRSTP) Request</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Rate (WAIT RATE </a:t>
            </a:r>
            <a:r>
              <a:rPr lang="en-GB" sz="1200" b="1" dirty="0">
                <a:solidFill>
                  <a:schemeClr val="bg1"/>
                </a:solidFill>
              </a:rPr>
              <a:t>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54222" y="3648917"/>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RRSTP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2086725"/>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 Request sent out to the FX Online system as part of the FX Calculation step, when exit is 	required, if no contract is included in the transaction and the transaction amount is below a defined </a:t>
            </a:r>
            <a:r>
              <a:rPr lang="en-IN" dirty="0" smtClean="0"/>
              <a:t>threshold</a:t>
            </a:r>
            <a:r>
              <a:rPr lang="en-IN" dirty="0"/>
              <a:t>, or when submitted from manual queue when the FX tab is empty. This is a request for a </a:t>
            </a:r>
            <a:r>
              <a:rPr lang="en-IN" dirty="0" smtClean="0"/>
              <a:t>rate</a:t>
            </a:r>
            <a:r>
              <a:rPr lang="en-IN" dirty="0"/>
              <a:t>.</a:t>
            </a:r>
            <a:endParaRPr lang="he-IL" sz="1600" dirty="0"/>
          </a:p>
        </p:txBody>
      </p:sp>
      <p:sp>
        <p:nvSpPr>
          <p:cNvPr id="53" name="TextBox 52">
            <a:hlinkClick r:id="rId4" action="ppaction://hlinkpres?slideindex=1&amp;slidetitle="/>
          </p:cNvPr>
          <p:cNvSpPr txBox="1"/>
          <p:nvPr/>
        </p:nvSpPr>
        <p:spPr>
          <a:xfrm>
            <a:off x="6495306" y="4076414"/>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RRSTP 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4" name="Flowchart: Document 43"/>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46" name="TextBox 45"/>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0" name="Elbow Connector 49"/>
          <p:cNvCxnSpPr>
            <a:stCxn id="44"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6"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00824" y="3826099"/>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b="1">
                <a:solidFill>
                  <a:schemeClr val="bg1"/>
                </a:solidFill>
              </a:defRPr>
            </a:lvl1pPr>
          </a:lstStyle>
          <a:p>
            <a:r>
              <a:rPr lang="en-US" dirty="0"/>
              <a:t>FX Engine</a:t>
            </a:r>
            <a:endParaRPr lang="he-IL" dirty="0" err="1"/>
          </a:p>
        </p:txBody>
      </p:sp>
      <p:cxnSp>
        <p:nvCxnSpPr>
          <p:cNvPr id="62" name="Straight Arrow Connector 61"/>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9" name="Straight Arrow Connector 68"/>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41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Get Rate (GETRATE)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Synchronic response wait</a:t>
            </a:r>
            <a:endParaRPr lang="he-IL" sz="1200" b="1" dirty="0">
              <a:solidFill>
                <a:schemeClr val="bg1"/>
              </a:solidFill>
            </a:endParaRPr>
          </a:p>
        </p:txBody>
      </p:sp>
      <p:sp>
        <p:nvSpPr>
          <p:cNvPr id="45" name="TextBox 44">
            <a:hlinkClick r:id="rId3" action="ppaction://hlinkpres?slideindex=1&amp;slidetitle="/>
          </p:cNvPr>
          <p:cNvSpPr txBox="1"/>
          <p:nvPr/>
        </p:nvSpPr>
        <p:spPr>
          <a:xfrm>
            <a:off x="6437312" y="3676486"/>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Get Rate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Request for dealer rates for the relevant currency and pair amount invoked via the manual action </a:t>
            </a:r>
            <a:r>
              <a:rPr lang="en-IN" dirty="0" smtClean="0"/>
              <a:t>of </a:t>
            </a:r>
            <a:r>
              <a:rPr lang="en-IN" dirty="0"/>
              <a:t>Get Rate button in FX Repair queue.</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Get Rate 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cxnSp>
        <p:nvCxnSpPr>
          <p:cNvPr id="44" name="Straight Arrow Connector 43"/>
          <p:cNvCxnSpPr>
            <a:stCxn id="42" idx="1"/>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Document 54"/>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8" name="TextBox 57"/>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60" name="Elbow Connector 59"/>
          <p:cNvCxnSpPr>
            <a:stCxn id="55"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8"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00824" y="3826099"/>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b="1">
                <a:solidFill>
                  <a:schemeClr val="bg1"/>
                </a:solidFill>
              </a:defRPr>
            </a:lvl1pPr>
          </a:lstStyle>
          <a:p>
            <a:r>
              <a:rPr lang="en-US" dirty="0"/>
              <a:t>FX Engine</a:t>
            </a:r>
            <a:endParaRPr lang="he-IL" dirty="0" err="1"/>
          </a:p>
        </p:txBody>
      </p:sp>
      <p:cxnSp>
        <p:nvCxnSpPr>
          <p:cNvPr id="64" name="Straight Arrow Connector 63"/>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71" name="Straight Arrow Connector 70"/>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97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US" dirty="0"/>
              <a:t>Accept Lock (ACCLOCK)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FX Repair 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38898" y="3695670"/>
            <a:ext cx="1729520" cy="309408"/>
          </a:xfrm>
          <a:prstGeom prst="rect">
            <a:avLst/>
          </a:prstGeom>
          <a:noFill/>
        </p:spPr>
        <p:txBody>
          <a:bodyPr wrap="square" lIns="0" tIns="0" rIns="0" bIns="0" rtlCol="0">
            <a:noAutofit/>
          </a:bodyPr>
          <a:lstStyle/>
          <a:p>
            <a:pPr lvl="0" algn="ctr">
              <a:defRPr/>
            </a:pPr>
            <a:r>
              <a:rPr lang="en-US" sz="1100" b="1" dirty="0">
                <a:solidFill>
                  <a:srgbClr val="6948D9"/>
                </a:solidFill>
                <a:latin typeface="Arial"/>
              </a:rPr>
              <a:t>ACCLOCK Request</a:t>
            </a:r>
            <a:endParaRPr lang="en-GB" sz="1100" b="1" dirty="0" err="1">
              <a:solidFill>
                <a:srgbClr val="6948D9"/>
              </a:solidFill>
              <a:latin typeface="Arial"/>
            </a:endParaRPr>
          </a:p>
        </p:txBody>
      </p:sp>
      <p:sp>
        <p:nvSpPr>
          <p:cNvPr id="49" name="Rectangle 48"/>
          <p:cNvSpPr/>
          <p:nvPr/>
        </p:nvSpPr>
        <p:spPr>
          <a:xfrm>
            <a:off x="2157408" y="1307523"/>
            <a:ext cx="4337900" cy="1089529"/>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An approval of usage of a rate received (from a list of rates) in the GETRATE mode. Invoked via </a:t>
            </a:r>
            <a:r>
              <a:rPr lang="en-IN" dirty="0" smtClean="0"/>
              <a:t>the </a:t>
            </a:r>
            <a:r>
              <a:rPr lang="en-IN" dirty="0"/>
              <a:t>manual action of Approve button in FX Repair queue.</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ACCLOCK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4" name="Flowchart: Document 43"/>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46" name="TextBox 45"/>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0" name="Elbow Connector 49"/>
          <p:cNvCxnSpPr>
            <a:stCxn id="44"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6"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00824" y="3826099"/>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b="1">
                <a:solidFill>
                  <a:schemeClr val="bg1"/>
                </a:solidFill>
              </a:defRPr>
            </a:lvl1pPr>
          </a:lstStyle>
          <a:p>
            <a:r>
              <a:rPr lang="en-US" dirty="0"/>
              <a:t>FX Engine</a:t>
            </a:r>
            <a:endParaRPr lang="he-IL" dirty="0" err="1"/>
          </a:p>
        </p:txBody>
      </p:sp>
      <p:cxnSp>
        <p:nvCxnSpPr>
          <p:cNvPr id="58" name="Straight Arrow Connector 57"/>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3" name="Straight Arrow Connector 62"/>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5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a:lnSpc>
                <a:spcPct val="90000"/>
              </a:lnSpc>
              <a:spcBef>
                <a:spcPts val="1500"/>
              </a:spcBef>
              <a:buSzPct val="150000"/>
            </a:pPr>
            <a:r>
              <a:rPr lang="en-IN" dirty="0"/>
              <a:t>Validate and Lock (VALLOCK) Request</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p:cNvCxnSpPr>
          <p:nvPr/>
        </p:nvCxnSpPr>
        <p:spPr>
          <a:xfrm flipH="1" flipV="1">
            <a:off x="6495308" y="3986732"/>
            <a:ext cx="1673110" cy="7379"/>
          </a:xfrm>
          <a:prstGeom prst="straightConnector1">
            <a:avLst/>
          </a:prstGeom>
          <a:ln w="28575" cmpd="sng">
            <a:solidFill>
              <a:schemeClr val="accent2"/>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68418" y="375122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Rate (WAIT RATE </a:t>
            </a:r>
            <a:r>
              <a:rPr lang="en-GB" sz="1200" b="1" dirty="0">
                <a:solidFill>
                  <a:schemeClr val="bg1"/>
                </a:solidFill>
              </a:rPr>
              <a:t>queue)</a:t>
            </a:r>
            <a:endParaRPr lang="he-IL" sz="1200" b="1" dirty="0">
              <a:solidFill>
                <a:schemeClr val="bg1"/>
              </a:solidFill>
            </a:endParaRPr>
          </a:p>
        </p:txBody>
      </p:sp>
      <p:sp>
        <p:nvSpPr>
          <p:cNvPr id="45" name="TextBox 44">
            <a:hlinkClick r:id="rId3" action="ppaction://hlinkpres?slideindex=1&amp;slidetitle="/>
          </p:cNvPr>
          <p:cNvSpPr txBox="1"/>
          <p:nvPr/>
        </p:nvSpPr>
        <p:spPr>
          <a:xfrm>
            <a:off x="6489706" y="3685898"/>
            <a:ext cx="1729520" cy="309408"/>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VALLOCK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2157408" y="1307523"/>
            <a:ext cx="4337900" cy="1588127"/>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IN" dirty="0"/>
              <a:t>A Request sent out to the FX Online system as part of the FX Calculation step, when exit is 	required, if a contact is received within the transaction or when entered manually to allow 	validating and approving its rate to be used.</a:t>
            </a:r>
            <a:endParaRPr lang="he-IL" sz="1600" dirty="0"/>
          </a:p>
        </p:txBody>
      </p:sp>
      <p:sp>
        <p:nvSpPr>
          <p:cNvPr id="53" name="TextBox 52">
            <a:hlinkClick r:id="rId4" action="ppaction://hlinkpres?slideindex=1&amp;slidetitle="/>
          </p:cNvPr>
          <p:cNvSpPr txBox="1"/>
          <p:nvPr/>
        </p:nvSpPr>
        <p:spPr>
          <a:xfrm>
            <a:off x="6451331" y="4057782"/>
            <a:ext cx="1729520" cy="309408"/>
          </a:xfrm>
          <a:prstGeom prst="rect">
            <a:avLst/>
          </a:prstGeom>
          <a:noFill/>
        </p:spPr>
        <p:txBody>
          <a:bodyPr wrap="square" lIns="0" tIns="0" rIns="0" bIns="0" rtlCol="0">
            <a:noAutofit/>
          </a:bodyPr>
          <a:lstStyle/>
          <a:p>
            <a:pPr lvl="0" algn="ctr">
              <a:defRPr/>
            </a:pPr>
            <a:r>
              <a:rPr lang="en-US" sz="1100" b="1" dirty="0">
                <a:solidFill>
                  <a:srgbClr val="6948D9"/>
                </a:solidFill>
              </a:rPr>
              <a:t>VALLOCK </a:t>
            </a:r>
            <a:r>
              <a:rPr lang="en-US" sz="1100" b="1" dirty="0" smtClean="0">
                <a:solidFill>
                  <a:srgbClr val="6948D9"/>
                </a:solidFill>
                <a:latin typeface="Arial"/>
              </a:rPr>
              <a:t>Response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4" name="Flowchart: Document 43"/>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46" name="TextBox 45"/>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0" name="Elbow Connector 49"/>
          <p:cNvCxnSpPr>
            <a:stCxn id="44"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6"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00824" y="3826099"/>
            <a:ext cx="1194484"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b="1">
                <a:solidFill>
                  <a:schemeClr val="bg1"/>
                </a:solidFill>
              </a:defRPr>
            </a:lvl1pPr>
          </a:lstStyle>
          <a:p>
            <a:r>
              <a:rPr lang="en-US" dirty="0"/>
              <a:t>FX Engine</a:t>
            </a:r>
            <a:endParaRPr lang="he-IL" dirty="0" err="1"/>
          </a:p>
        </p:txBody>
      </p:sp>
      <p:cxnSp>
        <p:nvCxnSpPr>
          <p:cNvPr id="58" name="Straight Arrow Connector 57"/>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3" name="Straight Arrow Connector 62"/>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63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D7186F62-2954-471E-9368-38BF5704F41F}">
  <ds:schemaRefs>
    <ds:schemaRef ds:uri="http://schemas.microsoft.com/office/2006/documentManagement/types"/>
    <ds:schemaRef ds:uri="http://schemas.microsoft.com/office/infopath/2007/PartnerControls"/>
    <ds:schemaRef ds:uri="http://purl.org/dc/elements/1.1/"/>
    <ds:schemaRef ds:uri="http://schemas.microsoft.com/sharepoint/v3"/>
    <ds:schemaRef ds:uri="http://purl.org/dc/terms/"/>
    <ds:schemaRef ds:uri="1913475e-a030-45ec-9e8a-a2630205b38f"/>
    <ds:schemaRef ds:uri="http://schemas.openxmlformats.org/package/2006/metadata/core-properties"/>
    <ds:schemaRef ds:uri="http://purl.org/dc/dcmitype/"/>
    <ds:schemaRef ds:uri="0ae7057e-292f-4fd1-bead-5494e4c66c6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38906</TotalTime>
  <Words>1413</Words>
  <Application>Microsoft Office PowerPoint</Application>
  <PresentationFormat>Widescreen</PresentationFormat>
  <Paragraphs>334</Paragraphs>
  <Slides>17</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Tahoma</vt:lpstr>
      <vt:lpstr>Times New Roman</vt:lpstr>
      <vt:lpstr>Finastra_PowerPoint_Template_LIGHT</vt:lpstr>
      <vt:lpstr>Visio.Drawing.11</vt:lpstr>
      <vt:lpstr>Online FX</vt:lpstr>
      <vt:lpstr>AGENDA</vt:lpstr>
      <vt:lpstr>PowerPoint Presentation</vt:lpstr>
      <vt:lpstr>workflows</vt:lpstr>
      <vt:lpstr>SEND REQUEST flow</vt:lpstr>
      <vt:lpstr>Rate REQUEST STP (RRSTP) Request</vt:lpstr>
      <vt:lpstr>Get Rate (GETRATE) Request</vt:lpstr>
      <vt:lpstr>Accept Lock (ACCLOCK) Request</vt:lpstr>
      <vt:lpstr>Validate and Lock (VALLOCK) Request</vt:lpstr>
      <vt:lpstr>Reject Rate (REJRATE) Request</vt:lpstr>
      <vt:lpstr>Get Deal (GETDEALS) Request</vt:lpstr>
      <vt:lpstr>FX Request</vt:lpstr>
      <vt:lpstr>FX Response </vt:lpstr>
      <vt:lpstr>MANUAL Handling</vt:lpstr>
      <vt:lpstr>configuration</vt:lpstr>
      <vt:lpstr>Bulk Interface</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173</cp:revision>
  <cp:lastPrinted>2017-06-06T14:07:14Z</cp:lastPrinted>
  <dcterms:created xsi:type="dcterms:W3CDTF">2017-06-27T19:04:38Z</dcterms:created>
  <dcterms:modified xsi:type="dcterms:W3CDTF">2019-03-25T08:39:04Z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