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21"/>
  </p:notesMasterIdLst>
  <p:handoutMasterIdLst>
    <p:handoutMasterId r:id="rId22"/>
  </p:handoutMasterIdLst>
  <p:sldIdLst>
    <p:sldId id="256" r:id="rId5"/>
    <p:sldId id="307" r:id="rId6"/>
    <p:sldId id="320" r:id="rId7"/>
    <p:sldId id="309" r:id="rId8"/>
    <p:sldId id="321" r:id="rId9"/>
    <p:sldId id="311" r:id="rId10"/>
    <p:sldId id="323" r:id="rId11"/>
    <p:sldId id="324" r:id="rId12"/>
    <p:sldId id="314" r:id="rId13"/>
    <p:sldId id="315" r:id="rId14"/>
    <p:sldId id="316" r:id="rId15"/>
    <p:sldId id="317" r:id="rId16"/>
    <p:sldId id="318" r:id="rId17"/>
    <p:sldId id="319" r:id="rId18"/>
    <p:sldId id="304" r:id="rId19"/>
    <p:sldId id="3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8" d="100"/>
          <a:sy n="108" d="100"/>
        </p:scale>
        <p:origin x="594"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20/03/2019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20/03/2019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6826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569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3774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1794248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878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983315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85318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20 March 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20 March 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20 March 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20 March 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20 March 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6.wmf"/><Relationship Id="rId3" Type="http://schemas.openxmlformats.org/officeDocument/2006/relationships/notesSlide" Target="../notesSlides/notesSlide4.xml"/><Relationship Id="rId7" Type="http://schemas.openxmlformats.org/officeDocument/2006/relationships/image" Target="../media/image13.wmf"/><Relationship Id="rId12"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hyperlink" Target="balance/BalanceInquiryRequest.xml"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balance/EarmarkReleaseRequest.x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balance/Balance%20Inquiry%20Response%20-%20successful%20-%20no%20earmark.x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balance/Balance%20Inquiry%20Response%20-Failure.x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Balance Inquiry</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2019</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Handling</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793212" y="1560775"/>
            <a:ext cx="9120187" cy="4459682"/>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2"/>
              </a:buBlip>
            </a:pPr>
            <a:r>
              <a:rPr lang="en-US" dirty="0" smtClean="0"/>
              <a:t>In </a:t>
            </a:r>
            <a:r>
              <a:rPr lang="en-US" dirty="0"/>
              <a:t>a </a:t>
            </a:r>
            <a:r>
              <a:rPr lang="en-US" b="1" dirty="0"/>
              <a:t>wait queue </a:t>
            </a:r>
            <a:r>
              <a:rPr lang="en-US" dirty="0"/>
              <a:t>until the relevant response is </a:t>
            </a:r>
            <a:r>
              <a:rPr lang="en-US" dirty="0" smtClean="0"/>
              <a:t>received.</a:t>
            </a:r>
          </a:p>
          <a:p>
            <a:pPr marL="868363" lvl="1" indent="-411163">
              <a:lnSpc>
                <a:spcPct val="90000"/>
              </a:lnSpc>
              <a:spcBef>
                <a:spcPts val="1500"/>
              </a:spcBef>
              <a:buSzPct val="150000"/>
              <a:buBlip>
                <a:blip r:embed="rId2"/>
              </a:buBlip>
            </a:pPr>
            <a:r>
              <a:rPr lang="fr-FR" sz="1400" b="1" dirty="0" smtClean="0"/>
              <a:t>Wait </a:t>
            </a:r>
            <a:r>
              <a:rPr lang="fr-FR" sz="1400" b="1" dirty="0"/>
              <a:t>Balance </a:t>
            </a:r>
            <a:r>
              <a:rPr lang="fr-FR" sz="1400" b="1" dirty="0" err="1"/>
              <a:t>Inq</a:t>
            </a:r>
            <a:r>
              <a:rPr lang="fr-FR" sz="1400" b="1" dirty="0"/>
              <a:t>. Response (BIWAITQ</a:t>
            </a:r>
            <a:r>
              <a:rPr lang="fr-FR" sz="1400" b="1" dirty="0" smtClean="0"/>
              <a:t>) </a:t>
            </a:r>
            <a:r>
              <a:rPr lang="en-US" sz="1400" b="1" dirty="0" smtClean="0"/>
              <a:t>Queue </a:t>
            </a:r>
            <a:r>
              <a:rPr lang="en-US" sz="1400" dirty="0"/>
              <a:t>A single transaction is stopped in this queue after an A-sync Balance Inquiry request is sent to the external system, and until a Balance Inquiry response is received</a:t>
            </a:r>
            <a:r>
              <a:rPr lang="en-US" sz="1400" dirty="0" smtClean="0"/>
              <a:t>. Actions </a:t>
            </a:r>
            <a:r>
              <a:rPr lang="en-US" sz="1400" dirty="0" smtClean="0"/>
              <a:t>to release : </a:t>
            </a:r>
            <a:r>
              <a:rPr lang="en-US" sz="1400" b="1" dirty="0"/>
              <a:t>Force, </a:t>
            </a:r>
            <a:r>
              <a:rPr lang="en-US" sz="1400" b="1" dirty="0"/>
              <a:t>Retry Bal. Inq</a:t>
            </a:r>
            <a:r>
              <a:rPr lang="en-US" sz="1400" b="1" dirty="0"/>
              <a:t>., </a:t>
            </a:r>
            <a:r>
              <a:rPr lang="en-US" sz="1400" b="1" dirty="0"/>
              <a:t>Send to </a:t>
            </a:r>
            <a:r>
              <a:rPr lang="en-US" sz="1400" b="1" dirty="0"/>
              <a:t>Repair, </a:t>
            </a:r>
            <a:r>
              <a:rPr lang="en-US" sz="1400" b="1" dirty="0" smtClean="0"/>
              <a:t>Cancel</a:t>
            </a:r>
            <a:endParaRPr lang="en-US" sz="1400" b="1" dirty="0"/>
          </a:p>
          <a:p>
            <a:pPr marL="411163" indent="-411163">
              <a:lnSpc>
                <a:spcPct val="90000"/>
              </a:lnSpc>
              <a:spcBef>
                <a:spcPts val="1500"/>
              </a:spcBef>
              <a:buSzPct val="150000"/>
              <a:buBlip>
                <a:blip r:embed="rId2"/>
              </a:buBlip>
            </a:pPr>
            <a:r>
              <a:rPr lang="en-US" dirty="0" smtClean="0"/>
              <a:t>A </a:t>
            </a:r>
            <a:r>
              <a:rPr lang="en-US" b="1" dirty="0"/>
              <a:t>manual </a:t>
            </a:r>
            <a:r>
              <a:rPr lang="en-US" b="1" dirty="0" smtClean="0"/>
              <a:t>queues </a:t>
            </a:r>
            <a:r>
              <a:rPr lang="en-US" dirty="0"/>
              <a:t>due to information received from an interface </a:t>
            </a:r>
            <a:endParaRPr lang="en-US" dirty="0" smtClean="0"/>
          </a:p>
          <a:p>
            <a:pPr marL="868363" lvl="1" indent="-411163">
              <a:lnSpc>
                <a:spcPct val="90000"/>
              </a:lnSpc>
              <a:spcBef>
                <a:spcPts val="1500"/>
              </a:spcBef>
              <a:buSzPct val="150000"/>
              <a:buBlip>
                <a:blip r:embed="rId2"/>
              </a:buBlip>
            </a:pPr>
            <a:r>
              <a:rPr lang="en-US" sz="1400" b="1" dirty="0"/>
              <a:t>Posting Restrictions (POSTREST) </a:t>
            </a:r>
            <a:r>
              <a:rPr lang="en-US" sz="1400" b="1" dirty="0" smtClean="0"/>
              <a:t>Queue </a:t>
            </a:r>
            <a:r>
              <a:rPr lang="en-US" sz="1400" dirty="0"/>
              <a:t>A single transaction may be stopped in this queue following a negative </a:t>
            </a:r>
            <a:r>
              <a:rPr lang="en-US" sz="1400" dirty="0" smtClean="0"/>
              <a:t>Balance </a:t>
            </a:r>
            <a:r>
              <a:rPr lang="en-US" sz="1400" dirty="0" err="1" smtClean="0"/>
              <a:t>Inquiryresponse</a:t>
            </a:r>
            <a:r>
              <a:rPr lang="en-US" sz="1400" dirty="0"/>
              <a:t>, with posting restrictions/limitations on the account or the customer (meaning that a valid Stop Flag existing in GPP is quoted as the reason for the failure</a:t>
            </a:r>
            <a:r>
              <a:rPr lang="en-US" sz="1400" dirty="0" smtClean="0"/>
              <a:t>). </a:t>
            </a:r>
            <a:r>
              <a:rPr lang="en-US" sz="1400" dirty="0"/>
              <a:t>Actions to release </a:t>
            </a:r>
            <a:r>
              <a:rPr lang="en-US" sz="1400" dirty="0" smtClean="0"/>
              <a:t>:</a:t>
            </a:r>
            <a:r>
              <a:rPr lang="en-US" sz="1400" b="1" dirty="0" smtClean="0"/>
              <a:t> </a:t>
            </a:r>
            <a:r>
              <a:rPr lang="en-US" sz="1400" b="1" dirty="0"/>
              <a:t>Override</a:t>
            </a:r>
            <a:r>
              <a:rPr lang="en-US" sz="1400" b="1" dirty="0" smtClean="0"/>
              <a:t>, </a:t>
            </a:r>
            <a:r>
              <a:rPr lang="en-US" sz="1400" b="1" dirty="0"/>
              <a:t>Retry Post. Rest , Send to </a:t>
            </a:r>
            <a:r>
              <a:rPr lang="en-US" sz="1400" b="1" dirty="0" smtClean="0"/>
              <a:t>Repair, </a:t>
            </a:r>
            <a:r>
              <a:rPr lang="en-US" sz="1400" b="1" dirty="0" smtClean="0"/>
              <a:t>Cancel</a:t>
            </a:r>
          </a:p>
          <a:p>
            <a:pPr marL="868363" lvl="1" indent="-411163">
              <a:lnSpc>
                <a:spcPct val="90000"/>
              </a:lnSpc>
              <a:spcBef>
                <a:spcPts val="1500"/>
              </a:spcBef>
              <a:buSzPct val="150000"/>
              <a:buBlip>
                <a:blip r:embed="rId2"/>
              </a:buBlip>
            </a:pPr>
            <a:r>
              <a:rPr lang="en-US" sz="1400" b="1" dirty="0"/>
              <a:t>Insufficient Funds (NSF) </a:t>
            </a:r>
            <a:r>
              <a:rPr lang="en-US" sz="1400" b="1" dirty="0"/>
              <a:t>Queue </a:t>
            </a:r>
            <a:r>
              <a:rPr lang="en-US" sz="1400" dirty="0"/>
              <a:t>A single transaction may be stopped in this queue following a negative Balance Inquiry response with an indication of no sufficient funds in the account</a:t>
            </a:r>
            <a:r>
              <a:rPr lang="en-US" sz="1400" dirty="0" smtClean="0"/>
              <a:t>. </a:t>
            </a:r>
            <a:r>
              <a:rPr lang="en-US" sz="1400" dirty="0"/>
              <a:t>Actions to release :</a:t>
            </a:r>
            <a:r>
              <a:rPr lang="en-US" sz="1400" b="1" dirty="0"/>
              <a:t> </a:t>
            </a:r>
            <a:r>
              <a:rPr lang="en-US" sz="1400" b="1" dirty="0" smtClean="0"/>
              <a:t>Force </a:t>
            </a:r>
            <a:r>
              <a:rPr lang="en-US" sz="1400" b="1" dirty="0"/>
              <a:t>Ins. Funds, </a:t>
            </a:r>
            <a:r>
              <a:rPr lang="en-US" sz="1400" b="1" dirty="0" smtClean="0"/>
              <a:t>Retry </a:t>
            </a:r>
            <a:r>
              <a:rPr lang="en-US" sz="1400" b="1" dirty="0"/>
              <a:t>Ins. </a:t>
            </a:r>
            <a:r>
              <a:rPr lang="en-US" sz="1400" b="1" dirty="0" smtClean="0"/>
              <a:t>Funds, </a:t>
            </a:r>
            <a:r>
              <a:rPr lang="en-US" sz="1400" b="1" dirty="0"/>
              <a:t>Send to Repair, </a:t>
            </a:r>
            <a:r>
              <a:rPr lang="en-US" sz="1400" b="1" dirty="0" smtClean="0"/>
              <a:t>Cancel</a:t>
            </a:r>
            <a:endParaRPr lang="en-US" sz="1400" dirty="0"/>
          </a:p>
          <a:p>
            <a:pPr marL="868363" lvl="1" indent="-411163">
              <a:lnSpc>
                <a:spcPct val="90000"/>
              </a:lnSpc>
              <a:spcBef>
                <a:spcPts val="1500"/>
              </a:spcBef>
              <a:buSzPct val="150000"/>
              <a:buBlip>
                <a:blip r:embed="rId2"/>
              </a:buBlip>
            </a:pPr>
            <a:r>
              <a:rPr lang="en-US" sz="1400" b="1" dirty="0" smtClean="0"/>
              <a:t>Repair Queue (REPAIR) </a:t>
            </a:r>
            <a:r>
              <a:rPr lang="en-US" sz="1400" dirty="0"/>
              <a:t>A single transaction may be stopped in this queue, when receiving a Processing/Technical error in the second response from the </a:t>
            </a:r>
            <a:r>
              <a:rPr lang="en-US" sz="1400" dirty="0" smtClean="0"/>
              <a:t>Balance Inquiry </a:t>
            </a:r>
            <a:r>
              <a:rPr lang="en-US" sz="1400" dirty="0"/>
              <a:t>interface</a:t>
            </a:r>
            <a:r>
              <a:rPr lang="en-US" sz="1400" dirty="0" smtClean="0"/>
              <a:t>. </a:t>
            </a:r>
            <a:r>
              <a:rPr lang="en-US" sz="1400" dirty="0"/>
              <a:t>Actions to release :</a:t>
            </a:r>
            <a:r>
              <a:rPr lang="en-US" sz="1400" b="1" dirty="0"/>
              <a:t> </a:t>
            </a:r>
            <a:r>
              <a:rPr lang="en-US" sz="1400" b="1" dirty="0" smtClean="0"/>
              <a:t>Cancel</a:t>
            </a:r>
            <a:endParaRPr lang="en-US" sz="1400" b="1" dirty="0"/>
          </a:p>
          <a:p>
            <a:pPr marL="868363" lvl="1" indent="-411163">
              <a:lnSpc>
                <a:spcPct val="90000"/>
              </a:lnSpc>
              <a:spcBef>
                <a:spcPts val="1500"/>
              </a:spcBef>
              <a:buSzPct val="150000"/>
              <a:buBlip>
                <a:blip r:embed="rId2"/>
              </a:buBlip>
            </a:pPr>
            <a:endParaRPr lang="en-US" sz="1400" dirty="0"/>
          </a:p>
        </p:txBody>
      </p:sp>
    </p:spTree>
    <p:extLst>
      <p:ext uri="{BB962C8B-B14F-4D97-AF65-F5344CB8AC3E}">
        <p14:creationId xmlns:p14="http://schemas.microsoft.com/office/powerpoint/2010/main" val="4294361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BE1DED-F17D-40BA-964F-A1C8DEDCEF61}"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Rectangle 6"/>
          <p:cNvSpPr/>
          <p:nvPr/>
        </p:nvSpPr>
        <p:spPr>
          <a:xfrm>
            <a:off x="552866" y="1101997"/>
            <a:ext cx="9120187" cy="4901342"/>
          </a:xfrm>
          <a:prstGeom prst="rect">
            <a:avLst/>
          </a:prstGeom>
          <a:ln w="15875" cap="sq" cmpd="sng">
            <a:noFill/>
            <a:bevel/>
          </a:ln>
        </p:spPr>
        <p:txBody>
          <a:bodyPr wrap="square">
            <a:spAutoFit/>
          </a:bodyPr>
          <a:lstStyle/>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1" i="0" u="none" strike="noStrike" kern="1200" cap="none" spc="0" normalizeH="0" baseline="0" noProof="0" dirty="0" smtClean="0">
                <a:ln>
                  <a:noFill/>
                </a:ln>
                <a:solidFill>
                  <a:prstClr val="black"/>
                </a:solidFill>
                <a:effectLst/>
                <a:uLnTx/>
                <a:uFillTx/>
                <a:latin typeface="Arial"/>
                <a:ea typeface="+mn-ea"/>
                <a:cs typeface="+mn-cs"/>
              </a:rPr>
              <a:t>Business setup</a:t>
            </a: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lang="en-US" sz="1400" b="1" dirty="0" smtClean="0">
                <a:solidFill>
                  <a:prstClr val="black"/>
                </a:solidFill>
              </a:rPr>
              <a:t>ASAP_POST_REST_CHECK </a:t>
            </a:r>
            <a:r>
              <a:rPr lang="en-US" sz="1400" b="1" dirty="0" smtClean="0">
                <a:solidFill>
                  <a:prstClr val="black"/>
                </a:solidFill>
                <a:latin typeface="Arial"/>
              </a:rPr>
              <a:t>(system parameter</a:t>
            </a:r>
            <a:r>
              <a:rPr lang="en-US" b="1" dirty="0" smtClean="0"/>
              <a:t>)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Specifies whether to perform the stop flags check as soon as possible. </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Values: (Yes/No), </a:t>
            </a:r>
            <a:r>
              <a:rPr lang="en-US" sz="1400" b="1" dirty="0" smtClean="0">
                <a:solidFill>
                  <a:prstClr val="black"/>
                </a:solidFill>
              </a:rPr>
              <a:t>MAXNSFRETRY</a:t>
            </a:r>
            <a:r>
              <a:rPr lang="en-US" sz="1400" b="1" dirty="0">
                <a:solidFill>
                  <a:prstClr val="black"/>
                </a:solidFill>
              </a:rPr>
              <a:t> (system parameter</a:t>
            </a:r>
            <a:r>
              <a:rPr lang="en-US" sz="1400" b="1" dirty="0"/>
              <a:t>)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Defines the maximum count for insufficient funds check retries.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After which an automated retry is not performed</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 </a:t>
            </a:r>
            <a:r>
              <a:rPr lang="en-US" sz="1400" b="1" dirty="0" smtClean="0">
                <a:solidFill>
                  <a:prstClr val="black"/>
                </a:solidFill>
              </a:rPr>
              <a:t>NSF_CHECK_FREQ</a:t>
            </a:r>
            <a:r>
              <a:rPr lang="en-US" sz="1400" b="1" dirty="0">
                <a:solidFill>
                  <a:prstClr val="black"/>
                </a:solidFill>
              </a:rPr>
              <a:t> (system parameter</a:t>
            </a:r>
            <a:r>
              <a:rPr lang="en-US" sz="1400" b="1" dirty="0"/>
              <a:t>)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Specifies the frequency, in milliseconds, that transaction in the Insufficient Funds (NSF) status re-checked</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a:t>
            </a:r>
            <a:endParaRPr lang="en-US" sz="1400" b="1" dirty="0">
              <a:solidFill>
                <a:prstClr val="black"/>
              </a:solidFill>
            </a:endParaRPr>
          </a:p>
          <a:p>
            <a:pPr marL="868363" lvl="1" indent="-411163">
              <a:lnSpc>
                <a:spcPct val="90000"/>
              </a:lnSpc>
              <a:spcBef>
                <a:spcPts val="1500"/>
              </a:spcBef>
              <a:buSzPct val="150000"/>
              <a:buBlip>
                <a:blip r:embed="rId2"/>
              </a:buBlip>
            </a:pPr>
            <a:r>
              <a:rPr lang="en-US" sz="1400" b="1" dirty="0" smtClean="0">
                <a:solidFill>
                  <a:prstClr val="black"/>
                </a:solidFill>
                <a:latin typeface="Arial"/>
              </a:rPr>
              <a:t>Stop </a:t>
            </a:r>
            <a:r>
              <a:rPr lang="en-US" sz="1400" b="1" dirty="0">
                <a:solidFill>
                  <a:prstClr val="black"/>
                </a:solidFill>
                <a:latin typeface="Arial"/>
              </a:rPr>
              <a:t>Flags </a:t>
            </a:r>
            <a:r>
              <a:rPr lang="en-US" sz="1400" b="1" dirty="0" smtClean="0">
                <a:solidFill>
                  <a:prstClr val="black"/>
                </a:solidFill>
                <a:latin typeface="Arial"/>
              </a:rPr>
              <a:t>(profile)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is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relevant whenever the </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Balance Inquiry response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may provide Stop Flags or limitations on the account or customer</a:t>
            </a:r>
          </a:p>
          <a:p>
            <a:pPr marL="868363" lvl="1" indent="-411163">
              <a:lnSpc>
                <a:spcPct val="90000"/>
              </a:lnSpc>
              <a:spcBef>
                <a:spcPts val="1500"/>
              </a:spcBef>
              <a:buSzPct val="150000"/>
              <a:buBlip>
                <a:blip r:embed="rId2"/>
              </a:buBlip>
            </a:pP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Bypass </a:t>
            </a: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Step </a:t>
            </a:r>
            <a:r>
              <a:rPr lang="en-US" sz="1400" b="1" dirty="0" smtClean="0">
                <a:solidFill>
                  <a:prstClr val="black"/>
                </a:solidFill>
              </a:rPr>
              <a:t> (</a:t>
            </a:r>
            <a:r>
              <a:rPr lang="en-US" sz="1400" b="1" dirty="0">
                <a:solidFill>
                  <a:prstClr val="black"/>
                </a:solidFill>
              </a:rPr>
              <a:t>rules) </a:t>
            </a:r>
            <a:r>
              <a:rPr lang="en-US" sz="1400" dirty="0">
                <a:solidFill>
                  <a:prstClr val="black"/>
                </a:solidFill>
              </a:rPr>
              <a:t>with the sub type of Balance Inquiry may be set to bypass the invocation of the Balance Inquiry interface for scenarios when this check is not required as per specific financial institution requirements</a:t>
            </a:r>
            <a:endParaRPr kumimoji="0" lang="en-US" sz="1400" b="0" i="0" u="none" strike="noStrike" kern="1200" cap="none" spc="0" normalizeH="0" baseline="0" noProof="0" dirty="0" smtClean="0">
              <a:ln>
                <a:noFill/>
              </a:ln>
              <a:solidFill>
                <a:prstClr val="black"/>
              </a:solidFill>
              <a:effectLst/>
              <a:uLnTx/>
              <a:uFillTx/>
              <a:latin typeface="Arial"/>
              <a:ea typeface="+mn-ea"/>
              <a:cs typeface="+mn-cs"/>
            </a:endParaRPr>
          </a:p>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1" i="0" u="none" strike="noStrike" kern="1200" cap="none" spc="0" normalizeH="0" baseline="0" noProof="0" dirty="0" smtClean="0">
                <a:ln>
                  <a:noFill/>
                </a:ln>
                <a:solidFill>
                  <a:prstClr val="black"/>
                </a:solidFill>
                <a:effectLst/>
                <a:uLnTx/>
                <a:uFillTx/>
                <a:latin typeface="Arial"/>
                <a:ea typeface="+mn-ea"/>
                <a:cs typeface="+mn-cs"/>
              </a:rPr>
              <a:t>System setup </a:t>
            </a: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kumimoji="0" lang="en-US" sz="1400" b="1" i="0" u="none" strike="noStrike" kern="1200" cap="none" spc="0" normalizeH="0" baseline="0" noProof="0" dirty="0" smtClean="0">
                <a:ln>
                  <a:noFill/>
                </a:ln>
                <a:solidFill>
                  <a:prstClr val="black"/>
                </a:solidFill>
                <a:effectLst/>
                <a:uLnTx/>
                <a:uFillTx/>
                <a:latin typeface="Arial"/>
                <a:ea typeface="+mn-ea"/>
                <a:cs typeface="+mn-cs"/>
              </a:rPr>
              <a:t>Interface Profile</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ahoma" panose="020B0604030504040204" pitchFamily="34" charset="0"/>
              </a:rPr>
              <a:t>Relevant Interfaces entries should be configured for the </a:t>
            </a:r>
            <a:r>
              <a:rPr lang="en-US" sz="1400" dirty="0">
                <a:solidFill>
                  <a:prstClr val="black"/>
                </a:solidFill>
              </a:rPr>
              <a:t>Balance Inquiry </a:t>
            </a:r>
            <a:r>
              <a:rPr kumimoji="0" lang="en-US" sz="1400" b="0" i="0" u="none" strike="noStrike" kern="1200" cap="none" spc="0" normalizeH="0" baseline="0" noProof="0" dirty="0" smtClean="0">
                <a:ln>
                  <a:noFill/>
                </a:ln>
                <a:solidFill>
                  <a:srgbClr val="000000"/>
                </a:solidFill>
                <a:effectLst/>
                <a:uLnTx/>
                <a:uFillTx/>
                <a:latin typeface="Arial" panose="020B0604020202020204" pitchFamily="34" charset="0"/>
                <a:ea typeface="Calibri" panose="020F0502020204030204" pitchFamily="34" charset="0"/>
                <a:cs typeface="Tahoma" panose="020B0604030504040204" pitchFamily="34" charset="0"/>
              </a:rPr>
              <a:t>interface request</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a:t>
            </a:r>
          </a:p>
          <a:p>
            <a:pPr marL="868363" lvl="1" indent="-411163">
              <a:lnSpc>
                <a:spcPct val="90000"/>
              </a:lnSpc>
              <a:spcBef>
                <a:spcPts val="1500"/>
              </a:spcBef>
              <a:buSzPct val="150000"/>
              <a:buBlip>
                <a:blip r:embed="rId2"/>
              </a:buBlip>
            </a:pPr>
            <a:r>
              <a:rPr kumimoji="0" lang="en-US" sz="1400" b="1" i="0" u="none" strike="noStrike" kern="1200" cap="none" spc="0" normalizeH="0" baseline="0" noProof="0" dirty="0">
                <a:ln>
                  <a:noFill/>
                </a:ln>
                <a:solidFill>
                  <a:prstClr val="black"/>
                </a:solidFill>
                <a:effectLst/>
                <a:uLnTx/>
                <a:uFillTx/>
                <a:latin typeface="Arial"/>
                <a:ea typeface="+mn-ea"/>
                <a:cs typeface="+mn-cs"/>
              </a:rPr>
              <a:t>Interface Selection Rules </a:t>
            </a:r>
            <a:r>
              <a:rPr kumimoji="0" lang="en-US" sz="1400" b="0" i="0" u="none" strike="noStrike" kern="1200" cap="none" spc="0" normalizeH="0" baseline="0" noProof="0" dirty="0">
                <a:ln>
                  <a:noFill/>
                </a:ln>
                <a:solidFill>
                  <a:prstClr val="black"/>
                </a:solidFill>
                <a:effectLst/>
                <a:uLnTx/>
                <a:uFillTx/>
                <a:latin typeface="Arial"/>
                <a:ea typeface="+mn-ea"/>
                <a:cs typeface="+mn-cs"/>
              </a:rPr>
              <a:t>selecting the relevant Interfaces entries, should be configured for the </a:t>
            </a:r>
            <a:r>
              <a:rPr lang="en-US" sz="1400" dirty="0">
                <a:solidFill>
                  <a:prstClr val="black"/>
                </a:solidFill>
              </a:rPr>
              <a:t>Balance Inquiry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interface request. </a:t>
            </a:r>
          </a:p>
          <a:p>
            <a:pPr marL="868363" lvl="1" indent="-411163">
              <a:lnSpc>
                <a:spcPct val="90000"/>
              </a:lnSpc>
              <a:spcBef>
                <a:spcPts val="1500"/>
              </a:spcBef>
              <a:buSzPct val="150000"/>
              <a:buBlip>
                <a:blip r:embed="rId2"/>
              </a:buBlip>
            </a:pPr>
            <a:r>
              <a:rPr lang="en-US" sz="1400" b="1" dirty="0">
                <a:solidFill>
                  <a:prstClr val="black"/>
                </a:solidFill>
                <a:latin typeface="Arial"/>
              </a:rPr>
              <a:t>Event Management </a:t>
            </a:r>
            <a:r>
              <a:rPr lang="en-US" sz="1400" dirty="0">
                <a:solidFill>
                  <a:prstClr val="black"/>
                </a:solidFill>
                <a:latin typeface="Arial"/>
              </a:rPr>
              <a:t>The event NSF should be set for the automated retry task. </a:t>
            </a:r>
            <a:endParaRPr lang="en-US" sz="1400" dirty="0">
              <a:solidFill>
                <a:prstClr val="black"/>
              </a:solidFill>
              <a:latin typeface="Arial"/>
            </a:endParaRPr>
          </a:p>
        </p:txBody>
      </p:sp>
    </p:spTree>
    <p:extLst>
      <p:ext uri="{BB962C8B-B14F-4D97-AF65-F5344CB8AC3E}">
        <p14:creationId xmlns:p14="http://schemas.microsoft.com/office/powerpoint/2010/main" val="1378775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pPr lvl="0"/>
            <a:r>
              <a:rPr lang="en-US" dirty="0"/>
              <a:t>Bulk Interface</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Receive Payment Instruction</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Payment Initiation</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15804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Compliance </a:t>
            </a:r>
            <a:endParaRPr lang="he-IL" dirty="0" err="1"/>
          </a:p>
        </p:txBody>
      </p:sp>
      <p:cxnSp>
        <p:nvCxnSpPr>
          <p:cNvPr id="18" name="Straight Arrow Connector 17"/>
          <p:cNvCxnSpPr>
            <a:stCxn id="13" idx="2"/>
          </p:cNvCxnSpPr>
          <p:nvPr/>
        </p:nvCxnSpPr>
        <p:spPr>
          <a:xfrm flipH="1">
            <a:off x="5524347" y="2837467"/>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Debit Side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Credit Side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22" name="TextBox 21"/>
          <p:cNvSpPr txBox="1"/>
          <p:nvPr/>
        </p:nvSpPr>
        <p:spPr>
          <a:xfrm>
            <a:off x="6949366" y="113959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a:t>Account Lookup</a:t>
            </a:r>
            <a:endParaRPr lang="he-IL" dirty="0" err="1"/>
          </a:p>
        </p:txBody>
      </p:sp>
      <p:cxnSp>
        <p:nvCxnSpPr>
          <p:cNvPr id="23" name="Straight Arrow Connector 22"/>
          <p:cNvCxnSpPr>
            <a:stCxn id="21" idx="0"/>
          </p:cNvCxnSpPr>
          <p:nvPr/>
        </p:nvCxnSpPr>
        <p:spPr>
          <a:xfrm flipH="1" flipV="1">
            <a:off x="1030929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0824" y="3666300"/>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FX Engine</a:t>
            </a:r>
            <a:endParaRPr lang="he-IL" dirty="0" err="1"/>
          </a:p>
        </p:txBody>
      </p:sp>
      <p:cxnSp>
        <p:nvCxnSpPr>
          <p:cNvPr id="25" name="Straight Arrow Connector 24"/>
          <p:cNvCxnSpPr/>
          <p:nvPr/>
        </p:nvCxnSpPr>
        <p:spPr>
          <a:xfrm flipV="1">
            <a:off x="5968405" y="3977384"/>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477672"/>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MOP Selection Value Date and Cut Offs</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32120" y="245598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Fees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70796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Payment execution</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59" name="Flowchart: Document 58"/>
          <p:cNvSpPr/>
          <p:nvPr/>
        </p:nvSpPr>
        <p:spPr>
          <a:xfrm>
            <a:off x="402278" y="416362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Balance Inquiry</a:t>
            </a:r>
            <a:endParaRPr lang="he-IL" dirty="0" err="1"/>
          </a:p>
        </p:txBody>
      </p:sp>
      <p:cxnSp>
        <p:nvCxnSpPr>
          <p:cNvPr id="66" name="Straight Arrow Connector 65"/>
          <p:cNvCxnSpPr>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Accounting System</a:t>
            </a:r>
            <a:endParaRPr lang="he-IL" dirty="0" err="1"/>
          </a:p>
        </p:txBody>
      </p:sp>
      <p:cxnSp>
        <p:nvCxnSpPr>
          <p:cNvPr id="68" name="Straight Arrow Connector 67"/>
          <p:cNvCxnSpPr>
            <a:endCxn id="67" idx="0"/>
          </p:cNvCxnSpPr>
          <p:nvPr/>
        </p:nvCxnSpPr>
        <p:spPr>
          <a:xfrm flipH="1">
            <a:off x="3128369" y="5127453"/>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414021"/>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2119" y="1998482"/>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Feeder</a:t>
            </a:r>
            <a:endParaRPr lang="he-IL" dirty="0" err="1"/>
          </a:p>
        </p:txBody>
      </p:sp>
      <p:cxnSp>
        <p:nvCxnSpPr>
          <p:cNvPr id="10" name="Elbow Connector 9"/>
          <p:cNvCxnSpPr>
            <a:stCxn id="47" idx="3"/>
            <a:endCxn id="9" idx="1"/>
          </p:cNvCxnSpPr>
          <p:nvPr/>
        </p:nvCxnSpPr>
        <p:spPr>
          <a:xfrm flipV="1">
            <a:off x="1703349" y="2417975"/>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3"/>
            <a:endCxn id="9" idx="1"/>
          </p:cNvCxnSpPr>
          <p:nvPr/>
        </p:nvCxnSpPr>
        <p:spPr>
          <a:xfrm>
            <a:off x="1703348" y="2154024"/>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769886" y="1998482"/>
            <a:ext cx="4792938" cy="3262432"/>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a:t>GPP determines that a transaction (or a sub-batch of transactions) requires a balance check, GPP invokes the Balance Inquiry Interface to generate and transmit a request to the host system</a:t>
            </a:r>
            <a:r>
              <a:rPr lang="en-US" dirty="0" smtClean="0"/>
              <a:t>.</a:t>
            </a:r>
          </a:p>
          <a:p>
            <a:endParaRPr lang="en-US" dirty="0"/>
          </a:p>
          <a:p>
            <a:r>
              <a:rPr lang="en-US" sz="1400" i="1" dirty="0" smtClean="0"/>
              <a:t>Note</a:t>
            </a:r>
            <a:r>
              <a:rPr lang="en-US" sz="1400" dirty="0" smtClean="0"/>
              <a:t>:  following mode are used during </a:t>
            </a:r>
            <a:r>
              <a:rPr lang="en-US" sz="1400" smtClean="0"/>
              <a:t>Balance Inquiry mode </a:t>
            </a:r>
            <a:r>
              <a:rPr lang="en-US" sz="1400" dirty="0" smtClean="0"/>
              <a:t>selection</a:t>
            </a:r>
          </a:p>
          <a:p>
            <a:pPr marL="285750" lvl="0" indent="-285750">
              <a:buFont typeface="Arial" panose="020B0604020202020204" pitchFamily="34" charset="0"/>
              <a:buChar char="•"/>
            </a:pPr>
            <a:r>
              <a:rPr lang="en-US" sz="1400" b="1" dirty="0" smtClean="0"/>
              <a:t>Consolidated  </a:t>
            </a:r>
            <a:r>
              <a:rPr lang="en-US" sz="1400" dirty="0"/>
              <a:t>GPP generates a single request for the consolidated (total) amount of all relevant transactions in each sub-batch in the file. </a:t>
            </a:r>
            <a:endParaRPr lang="en-US" sz="1400" b="1" dirty="0" smtClean="0"/>
          </a:p>
          <a:p>
            <a:pPr marL="285750" lvl="0" indent="-285750">
              <a:buFont typeface="Arial" panose="020B0604020202020204" pitchFamily="34" charset="0"/>
              <a:buChar char="•"/>
            </a:pPr>
            <a:r>
              <a:rPr lang="en-US" sz="1400" b="1" dirty="0" smtClean="0"/>
              <a:t>Itemized </a:t>
            </a:r>
            <a:r>
              <a:rPr lang="en-US" sz="1400" dirty="0"/>
              <a:t>GPP invokes the foreign exchange interface for each transaction</a:t>
            </a:r>
            <a:r>
              <a:rPr lang="en-US" sz="1400" dirty="0" smtClean="0"/>
              <a:t>.</a:t>
            </a:r>
          </a:p>
        </p:txBody>
      </p:sp>
    </p:spTree>
    <p:extLst>
      <p:ext uri="{BB962C8B-B14F-4D97-AF65-F5344CB8AC3E}">
        <p14:creationId xmlns:p14="http://schemas.microsoft.com/office/powerpoint/2010/main" val="416308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vert="horz" lIns="0" tIns="0" rIns="0" bIns="0" rtlCol="0" anchor="b" anchorCtr="0">
            <a:noAutofit/>
          </a:bodyPr>
          <a:lstStyle/>
          <a:p>
            <a:r>
              <a:rPr lang="en-US" dirty="0"/>
              <a:t>examples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7" name="Rectangle 6"/>
          <p:cNvSpPr/>
          <p:nvPr/>
        </p:nvSpPr>
        <p:spPr>
          <a:xfrm>
            <a:off x="623887" y="1299270"/>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Balance Inquiry </a:t>
            </a:r>
            <a:r>
              <a:rPr lang="en-US" b="1" dirty="0"/>
              <a:t>Request</a:t>
            </a:r>
            <a:r>
              <a:rPr lang="en-US" dirty="0"/>
              <a:t> without Earmark </a:t>
            </a:r>
            <a:endParaRPr lang="en-US" sz="1600" b="1" dirty="0" smtClean="0"/>
          </a:p>
        </p:txBody>
      </p:sp>
      <p:sp>
        <p:nvSpPr>
          <p:cNvPr id="2" name="Rectangle 2"/>
          <p:cNvSpPr>
            <a:spLocks noChangeArrowheads="1"/>
          </p:cNvSpPr>
          <p:nvPr/>
        </p:nvSpPr>
        <p:spPr bwMode="auto">
          <a:xfrm>
            <a:off x="10565606" y="2493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p:cNvSpPr>
            <a:spLocks noChangeArrowheads="1"/>
          </p:cNvSpPr>
          <p:nvPr/>
        </p:nvSpPr>
        <p:spPr bwMode="auto">
          <a:xfrm>
            <a:off x="7257011" y="1141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8"/>
          <p:cNvSpPr>
            <a:spLocks noChangeArrowheads="1"/>
          </p:cNvSpPr>
          <p:nvPr/>
        </p:nvSpPr>
        <p:spPr bwMode="auto">
          <a:xfrm>
            <a:off x="8622890" y="1243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6"/>
          <p:cNvSpPr/>
          <p:nvPr/>
        </p:nvSpPr>
        <p:spPr>
          <a:xfrm>
            <a:off x="623886" y="2124486"/>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Balance Inquiry </a:t>
            </a:r>
            <a:r>
              <a:rPr lang="en-US" b="1" dirty="0"/>
              <a:t>Request</a:t>
            </a:r>
            <a:r>
              <a:rPr lang="en-US" dirty="0"/>
              <a:t> with Earmark </a:t>
            </a:r>
            <a:endParaRPr lang="en-US" sz="1600" b="1" dirty="0" smtClean="0"/>
          </a:p>
        </p:txBody>
      </p:sp>
      <p:sp>
        <p:nvSpPr>
          <p:cNvPr id="18" name="Rectangle 17"/>
          <p:cNvSpPr/>
          <p:nvPr/>
        </p:nvSpPr>
        <p:spPr>
          <a:xfrm>
            <a:off x="623886" y="2949026"/>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Earmark Release </a:t>
            </a:r>
            <a:r>
              <a:rPr lang="en-US" b="1" dirty="0"/>
              <a:t>Request</a:t>
            </a:r>
            <a:r>
              <a:rPr lang="en-US" dirty="0"/>
              <a:t> </a:t>
            </a:r>
            <a:endParaRPr lang="en-US" sz="1600" dirty="0" smtClean="0"/>
          </a:p>
        </p:txBody>
      </p:sp>
      <p:sp>
        <p:nvSpPr>
          <p:cNvPr id="19" name="Rectangle 18"/>
          <p:cNvSpPr/>
          <p:nvPr/>
        </p:nvSpPr>
        <p:spPr>
          <a:xfrm>
            <a:off x="623886" y="3773566"/>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Successful Balance Inquiry </a:t>
            </a:r>
            <a:r>
              <a:rPr lang="en-US" b="1" dirty="0"/>
              <a:t>Response</a:t>
            </a:r>
            <a:r>
              <a:rPr lang="en-US" dirty="0"/>
              <a:t> with Earmark </a:t>
            </a:r>
            <a:endParaRPr lang="en-US" sz="1600" b="1" dirty="0" smtClean="0"/>
          </a:p>
        </p:txBody>
      </p:sp>
      <p:sp>
        <p:nvSpPr>
          <p:cNvPr id="24" name="Rectangle 12"/>
          <p:cNvSpPr>
            <a:spLocks noChangeArrowheads="1"/>
          </p:cNvSpPr>
          <p:nvPr/>
        </p:nvSpPr>
        <p:spPr bwMode="auto">
          <a:xfrm>
            <a:off x="6952211" y="18914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18"/>
          <p:cNvSpPr>
            <a:spLocks noChangeArrowheads="1"/>
          </p:cNvSpPr>
          <p:nvPr/>
        </p:nvSpPr>
        <p:spPr bwMode="auto">
          <a:xfrm>
            <a:off x="6952211" y="47279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1"/>
          <p:cNvSpPr/>
          <p:nvPr/>
        </p:nvSpPr>
        <p:spPr>
          <a:xfrm>
            <a:off x="623886" y="4598106"/>
            <a:ext cx="5610657" cy="369332"/>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t>Failed Balance Inquiry </a:t>
            </a:r>
            <a:r>
              <a:rPr lang="en-US" b="1" dirty="0"/>
              <a:t>Response</a:t>
            </a:r>
            <a:endParaRPr lang="en-US" sz="1600" b="1" dirty="0" smtClean="0"/>
          </a:p>
        </p:txBody>
      </p:sp>
      <p:graphicFrame>
        <p:nvGraphicFramePr>
          <p:cNvPr id="8" name="Object 7"/>
          <p:cNvGraphicFramePr>
            <a:graphicFrameLocks noChangeAspect="1"/>
          </p:cNvGraphicFramePr>
          <p:nvPr>
            <p:extLst>
              <p:ext uri="{D42A27DB-BD31-4B8C-83A1-F6EECF244321}">
                <p14:modId xmlns:p14="http://schemas.microsoft.com/office/powerpoint/2010/main" val="3500763067"/>
              </p:ext>
            </p:extLst>
          </p:nvPr>
        </p:nvGraphicFramePr>
        <p:xfrm>
          <a:off x="6952211" y="1299270"/>
          <a:ext cx="914400" cy="771525"/>
        </p:xfrm>
        <a:graphic>
          <a:graphicData uri="http://schemas.openxmlformats.org/presentationml/2006/ole">
            <mc:AlternateContent xmlns:mc="http://schemas.openxmlformats.org/markup-compatibility/2006">
              <mc:Choice xmlns:v="urn:schemas-microsoft-com:vml" Requires="v">
                <p:oleObj spid="_x0000_s1113"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6952211" y="1299270"/>
                        <a:ext cx="914400" cy="7715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92319530"/>
              </p:ext>
            </p:extLst>
          </p:nvPr>
        </p:nvGraphicFramePr>
        <p:xfrm>
          <a:off x="6952211" y="2120239"/>
          <a:ext cx="914400" cy="771525"/>
        </p:xfrm>
        <a:graphic>
          <a:graphicData uri="http://schemas.openxmlformats.org/presentationml/2006/ole">
            <mc:AlternateContent xmlns:mc="http://schemas.openxmlformats.org/markup-compatibility/2006">
              <mc:Choice xmlns:v="urn:schemas-microsoft-com:vml" Requires="v">
                <p:oleObj spid="_x0000_s1114"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6952211" y="2120239"/>
                        <a:ext cx="914400" cy="7715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6659764"/>
              </p:ext>
            </p:extLst>
          </p:nvPr>
        </p:nvGraphicFramePr>
        <p:xfrm>
          <a:off x="6952211" y="2941208"/>
          <a:ext cx="914400" cy="771525"/>
        </p:xfrm>
        <a:graphic>
          <a:graphicData uri="http://schemas.openxmlformats.org/presentationml/2006/ole">
            <mc:AlternateContent xmlns:mc="http://schemas.openxmlformats.org/markup-compatibility/2006">
              <mc:Choice xmlns:v="urn:schemas-microsoft-com:vml" Requires="v">
                <p:oleObj spid="_x0000_s1115" name="Packager Shell Object" showAsIcon="1" r:id="rId8" imgW="914400" imgH="771480" progId="Package">
                  <p:embed/>
                </p:oleObj>
              </mc:Choice>
              <mc:Fallback>
                <p:oleObj name="Packager Shell Object" showAsIcon="1" r:id="rId8" imgW="914400" imgH="771480" progId="Package">
                  <p:embed/>
                  <p:pic>
                    <p:nvPicPr>
                      <p:cNvPr id="0" name=""/>
                      <p:cNvPicPr/>
                      <p:nvPr/>
                    </p:nvPicPr>
                    <p:blipFill>
                      <a:blip r:embed="rId9"/>
                      <a:stretch>
                        <a:fillRect/>
                      </a:stretch>
                    </p:blipFill>
                    <p:spPr>
                      <a:xfrm>
                        <a:off x="6952211" y="2941208"/>
                        <a:ext cx="914400" cy="77152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18255320"/>
              </p:ext>
            </p:extLst>
          </p:nvPr>
        </p:nvGraphicFramePr>
        <p:xfrm>
          <a:off x="6952211" y="3769666"/>
          <a:ext cx="914400" cy="771525"/>
        </p:xfrm>
        <a:graphic>
          <a:graphicData uri="http://schemas.openxmlformats.org/presentationml/2006/ole">
            <mc:AlternateContent xmlns:mc="http://schemas.openxmlformats.org/markup-compatibility/2006">
              <mc:Choice xmlns:v="urn:schemas-microsoft-com:vml" Requires="v">
                <p:oleObj spid="_x0000_s1116" name="Packager Shell Object" showAsIcon="1" r:id="rId10" imgW="914400" imgH="771480" progId="Package">
                  <p:embed/>
                </p:oleObj>
              </mc:Choice>
              <mc:Fallback>
                <p:oleObj name="Packager Shell Object" showAsIcon="1" r:id="rId10" imgW="914400" imgH="771480" progId="Package">
                  <p:embed/>
                  <p:pic>
                    <p:nvPicPr>
                      <p:cNvPr id="0" name=""/>
                      <p:cNvPicPr/>
                      <p:nvPr/>
                    </p:nvPicPr>
                    <p:blipFill>
                      <a:blip r:embed="rId11"/>
                      <a:stretch>
                        <a:fillRect/>
                      </a:stretch>
                    </p:blipFill>
                    <p:spPr>
                      <a:xfrm>
                        <a:off x="6952211" y="3769666"/>
                        <a:ext cx="914400" cy="771525"/>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706378198"/>
              </p:ext>
            </p:extLst>
          </p:nvPr>
        </p:nvGraphicFramePr>
        <p:xfrm>
          <a:off x="6952211" y="4565016"/>
          <a:ext cx="914400" cy="771525"/>
        </p:xfrm>
        <a:graphic>
          <a:graphicData uri="http://schemas.openxmlformats.org/presentationml/2006/ole">
            <mc:AlternateContent xmlns:mc="http://schemas.openxmlformats.org/markup-compatibility/2006">
              <mc:Choice xmlns:v="urn:schemas-microsoft-com:vml" Requires="v">
                <p:oleObj spid="_x0000_s1117" name="Packager Shell Object" showAsIcon="1" r:id="rId12" imgW="914400" imgH="771480" progId="Package">
                  <p:embed/>
                </p:oleObj>
              </mc:Choice>
              <mc:Fallback>
                <p:oleObj name="Packager Shell Object" showAsIcon="1" r:id="rId12" imgW="914400" imgH="771480" progId="Package">
                  <p:embed/>
                  <p:pic>
                    <p:nvPicPr>
                      <p:cNvPr id="0" name=""/>
                      <p:cNvPicPr/>
                      <p:nvPr/>
                    </p:nvPicPr>
                    <p:blipFill>
                      <a:blip r:embed="rId13"/>
                      <a:stretch>
                        <a:fillRect/>
                      </a:stretch>
                    </p:blipFill>
                    <p:spPr>
                      <a:xfrm>
                        <a:off x="6952211" y="456501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13526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A2CEC-3088-437B-B321-33BEC7D93FCD}"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7" name="Text Placeholder 7"/>
          <p:cNvSpPr txBox="1">
            <a:spLocks/>
          </p:cNvSpPr>
          <p:nvPr/>
        </p:nvSpPr>
        <p:spPr>
          <a:xfrm>
            <a:off x="600441" y="4295091"/>
            <a:ext cx="4252912" cy="351480"/>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accent1"/>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alexander.perman@finastra.com</a:t>
            </a:r>
          </a:p>
          <a:p>
            <a:endParaRPr lang="en-GB" dirty="0"/>
          </a:p>
        </p:txBody>
      </p:sp>
    </p:spTree>
    <p:extLst>
      <p:ext uri="{BB962C8B-B14F-4D97-AF65-F5344CB8AC3E}">
        <p14:creationId xmlns:p14="http://schemas.microsoft.com/office/powerpoint/2010/main" val="404108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57" name="TextBox 56"/>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58" name="Flowchart: Predefined Process 57"/>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59" name="Straight Arrow Connector 58"/>
          <p:cNvCxnSpPr>
            <a:stCxn id="57" idx="3"/>
            <a:endCxn id="58"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71" name="Straight Arrow Connector 70"/>
          <p:cNvCxnSpPr>
            <a:stCxn id="58"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Flowchart: Predefined Process 71"/>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73" name="Flowchart: Predefined Process 72"/>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74" name="TextBox 73"/>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75" name="Straight Arrow Connector 74"/>
          <p:cNvCxnSpPr>
            <a:stCxn id="73"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FX Engine</a:t>
            </a:r>
            <a:endParaRPr lang="he-IL" dirty="0" err="1"/>
          </a:p>
        </p:txBody>
      </p:sp>
      <p:cxnSp>
        <p:nvCxnSpPr>
          <p:cNvPr id="77" name="Straight Arrow Connector 76"/>
          <p:cNvCxnSpPr>
            <a:endCxn id="76" idx="2"/>
          </p:cNvCxnSpPr>
          <p:nvPr/>
        </p:nvCxnSpPr>
        <p:spPr>
          <a:xfrm flipV="1">
            <a:off x="5524347"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8" idx="3"/>
            <a:endCxn id="72"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3"/>
            <a:endCxn id="73"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1" name="Flowchart: Predefined Process 8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82" name="Elbow Connector 81"/>
          <p:cNvCxnSpPr>
            <a:stCxn id="73" idx="3"/>
            <a:endCxn id="8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3" name="Flowchart: Document 82"/>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84" name="Straight Arrow Connector 83"/>
          <p:cNvCxnSpPr>
            <a:stCxn id="83" idx="3"/>
            <a:endCxn id="57"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Flowchart: Predefined Process 84"/>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86" name="Straight Arrow Connector 85"/>
          <p:cNvCxnSpPr>
            <a:stCxn id="81" idx="1"/>
            <a:endCxn id="85"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8" name="Flowchart: Predefined Process 87"/>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89" name="Flowchart: Document 8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90" name="Straight Arrow Connector 89"/>
          <p:cNvCxnSpPr>
            <a:stCxn id="88" idx="1"/>
            <a:endCxn id="8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553389" y="5862301"/>
            <a:ext cx="1941920"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Balance Inquiry</a:t>
            </a:r>
            <a:endParaRPr lang="he-IL" dirty="0" err="1"/>
          </a:p>
        </p:txBody>
      </p:sp>
      <p:cxnSp>
        <p:nvCxnSpPr>
          <p:cNvPr id="92" name="Straight Arrow Connector 91"/>
          <p:cNvCxnSpPr>
            <a:endCxn id="91" idx="0"/>
          </p:cNvCxnSpPr>
          <p:nvPr/>
        </p:nvCxnSpPr>
        <p:spPr>
          <a:xfrm>
            <a:off x="5524349" y="5292343"/>
            <a:ext cx="0" cy="56995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94" name="Straight Arrow Connector 93"/>
          <p:cNvCxnSpPr>
            <a:endCxn id="93"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2"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917062" y="5805761"/>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97" name="Straight Arrow Connector 96"/>
          <p:cNvCxnSpPr>
            <a:stCxn id="96" idx="3"/>
            <a:endCxn id="98" idx="1"/>
          </p:cNvCxnSpPr>
          <p:nvPr/>
        </p:nvCxnSpPr>
        <p:spPr>
          <a:xfrm flipV="1">
            <a:off x="8858984" y="5952411"/>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13043" y="5601334"/>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sp>
        <p:nvSpPr>
          <p:cNvPr id="102" name="Rectangle 101"/>
          <p:cNvSpPr/>
          <p:nvPr/>
        </p:nvSpPr>
        <p:spPr>
          <a:xfrm>
            <a:off x="2143371" y="2405466"/>
            <a:ext cx="4337900" cy="1754326"/>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smtClean="0"/>
              <a:t>GPP </a:t>
            </a:r>
            <a:r>
              <a:rPr lang="en-US" dirty="0"/>
              <a:t>generates and transmits each interface request individually. </a:t>
            </a:r>
          </a:p>
          <a:p>
            <a:r>
              <a:rPr lang="en-US" dirty="0"/>
              <a:t>The specific interface generates a request in the required format and transmits it to the designated financial institution system. </a:t>
            </a:r>
          </a:p>
        </p:txBody>
      </p:sp>
    </p:spTree>
    <p:extLst>
      <p:ext uri="{BB962C8B-B14F-4D97-AF65-F5344CB8AC3E}">
        <p14:creationId xmlns:p14="http://schemas.microsoft.com/office/powerpoint/2010/main" val="244708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BULK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57" name="TextBox 56"/>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58" name="Flowchart: Predefined Process 57"/>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59" name="Straight Arrow Connector 58"/>
          <p:cNvCxnSpPr>
            <a:stCxn id="57" idx="3"/>
            <a:endCxn id="58"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71" name="Straight Arrow Connector 70"/>
          <p:cNvCxnSpPr>
            <a:stCxn id="58"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Flowchart: Predefined Process 71"/>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73" name="Flowchart: Predefined Process 72"/>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74" name="TextBox 73"/>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75" name="Straight Arrow Connector 74"/>
          <p:cNvCxnSpPr>
            <a:stCxn id="73"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553386" y="3831190"/>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FX Engine</a:t>
            </a:r>
            <a:endParaRPr lang="he-IL" dirty="0" err="1"/>
          </a:p>
        </p:txBody>
      </p:sp>
      <p:cxnSp>
        <p:nvCxnSpPr>
          <p:cNvPr id="77" name="Straight Arrow Connector 76"/>
          <p:cNvCxnSpPr>
            <a:endCxn id="76" idx="2"/>
          </p:cNvCxnSpPr>
          <p:nvPr/>
        </p:nvCxnSpPr>
        <p:spPr>
          <a:xfrm flipV="1">
            <a:off x="5524347" y="4142274"/>
            <a:ext cx="0" cy="334527"/>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128366" y="3642562"/>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8" idx="3"/>
            <a:endCxn id="72"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3"/>
            <a:endCxn id="73"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1" name="Flowchart: Predefined Process 8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82" name="Elbow Connector 81"/>
          <p:cNvCxnSpPr>
            <a:stCxn id="73" idx="3"/>
            <a:endCxn id="8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3" name="Flowchart: Document 82"/>
          <p:cNvSpPr/>
          <p:nvPr/>
        </p:nvSpPr>
        <p:spPr>
          <a:xfrm>
            <a:off x="418083" y="204009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cxnSp>
        <p:nvCxnSpPr>
          <p:cNvPr id="84" name="Straight Arrow Connector 83"/>
          <p:cNvCxnSpPr>
            <a:stCxn id="83" idx="3"/>
            <a:endCxn id="57" idx="1"/>
          </p:cNvCxnSpPr>
          <p:nvPr/>
        </p:nvCxnSpPr>
        <p:spPr>
          <a:xfrm>
            <a:off x="1689312" y="2577423"/>
            <a:ext cx="468096" cy="544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5" name="Flowchart: Predefined Process 84"/>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86" name="Straight Arrow Connector 85"/>
          <p:cNvCxnSpPr>
            <a:stCxn id="81" idx="1"/>
            <a:endCxn id="85"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88" name="Flowchart: Predefined Process 87"/>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89" name="Flowchart: Document 8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90" name="Straight Arrow Connector 89"/>
          <p:cNvCxnSpPr>
            <a:stCxn id="88" idx="1"/>
            <a:endCxn id="8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553389" y="5862301"/>
            <a:ext cx="1941920"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Balance Inquiry</a:t>
            </a:r>
            <a:endParaRPr lang="he-IL" dirty="0" err="1"/>
          </a:p>
        </p:txBody>
      </p:sp>
      <p:cxnSp>
        <p:nvCxnSpPr>
          <p:cNvPr id="92" name="Straight Arrow Connector 91"/>
          <p:cNvCxnSpPr>
            <a:endCxn id="91" idx="0"/>
          </p:cNvCxnSpPr>
          <p:nvPr/>
        </p:nvCxnSpPr>
        <p:spPr>
          <a:xfrm>
            <a:off x="5524349" y="5292343"/>
            <a:ext cx="0" cy="56995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94" name="Straight Arrow Connector 93"/>
          <p:cNvCxnSpPr>
            <a:endCxn id="93"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2"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80952" y="1264184"/>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97" name="Straight Arrow Connector 96"/>
          <p:cNvCxnSpPr>
            <a:stCxn id="96" idx="3"/>
            <a:endCxn id="98" idx="1"/>
          </p:cNvCxnSpPr>
          <p:nvPr/>
        </p:nvCxnSpPr>
        <p:spPr>
          <a:xfrm flipV="1">
            <a:off x="2422874" y="1410834"/>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876933" y="1059757"/>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sp>
        <p:nvSpPr>
          <p:cNvPr id="102" name="Rectangle 101"/>
          <p:cNvSpPr/>
          <p:nvPr/>
        </p:nvSpPr>
        <p:spPr>
          <a:xfrm>
            <a:off x="2164425" y="944953"/>
            <a:ext cx="4337900" cy="3416320"/>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smtClean="0"/>
              <a:t>GPP </a:t>
            </a:r>
            <a:r>
              <a:rPr lang="en-US" dirty="0"/>
              <a:t>generates each interface request and stores them for bulk transmission. </a:t>
            </a:r>
          </a:p>
          <a:p>
            <a:r>
              <a:rPr lang="en-US" dirty="0"/>
              <a:t>The specific interface generates a request in the required format but does not transmit it to the designated financial institution system. Instead, GPP stores each request in a database table until a defined sending time. At the sending time, the GPP Bulk interface generates a bulk file that includes all the stored requests and transmits the file to the external system. </a:t>
            </a:r>
          </a:p>
        </p:txBody>
      </p:sp>
      <p:cxnSp>
        <p:nvCxnSpPr>
          <p:cNvPr id="38" name="Straight Arrow Connector 37"/>
          <p:cNvCxnSpPr>
            <a:stCxn id="39" idx="1"/>
            <a:endCxn id="91" idx="3"/>
          </p:cNvCxnSpPr>
          <p:nvPr/>
        </p:nvCxnSpPr>
        <p:spPr>
          <a:xfrm flipH="1" flipV="1">
            <a:off x="6495309" y="6017843"/>
            <a:ext cx="454057" cy="10153"/>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9" name="Flowchart: Predefined Process 38"/>
          <p:cNvSpPr/>
          <p:nvPr/>
        </p:nvSpPr>
        <p:spPr>
          <a:xfrm>
            <a:off x="6949366" y="5785106"/>
            <a:ext cx="1941922"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smtClean="0">
                <a:solidFill>
                  <a:schemeClr val="bg1"/>
                </a:solidFill>
              </a:rPr>
              <a:t>BI Requests collector</a:t>
            </a:r>
            <a:endParaRPr lang="he-IL" sz="1200" b="1" dirty="0">
              <a:solidFill>
                <a:schemeClr val="bg1"/>
              </a:solidFill>
            </a:endParaRPr>
          </a:p>
        </p:txBody>
      </p:sp>
    </p:spTree>
    <p:extLst>
      <p:ext uri="{BB962C8B-B14F-4D97-AF65-F5344CB8AC3E}">
        <p14:creationId xmlns:p14="http://schemas.microsoft.com/office/powerpoint/2010/main" val="17871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8" y="1612936"/>
            <a:ext cx="9692421" cy="3465091"/>
          </a:xfrm>
        </p:spPr>
        <p:txBody>
          <a:bodyPr/>
          <a:lstStyle/>
          <a:p>
            <a:pPr lvl="0"/>
            <a:r>
              <a:rPr lang="en-US" dirty="0"/>
              <a:t>Overview</a:t>
            </a:r>
          </a:p>
          <a:p>
            <a:pPr lvl="0"/>
            <a:r>
              <a:rPr lang="en-US" dirty="0" smtClean="0"/>
              <a:t>Workflow</a:t>
            </a:r>
          </a:p>
          <a:p>
            <a:pPr lvl="0"/>
            <a:r>
              <a:rPr lang="en-US" dirty="0" smtClean="0"/>
              <a:t>Request/Response</a:t>
            </a:r>
          </a:p>
          <a:p>
            <a:pPr lvl="0"/>
            <a:r>
              <a:rPr lang="en-US" dirty="0" smtClean="0"/>
              <a:t>Manual handling</a:t>
            </a:r>
          </a:p>
          <a:p>
            <a:pPr lvl="0"/>
            <a:r>
              <a:rPr lang="en-US" dirty="0" smtClean="0"/>
              <a:t>Business and system configuration</a:t>
            </a:r>
          </a:p>
          <a:p>
            <a:pPr lvl="0"/>
            <a:r>
              <a:rPr lang="en-US" dirty="0" smtClean="0"/>
              <a:t>Bulk processing</a:t>
            </a:r>
            <a:endParaRPr lang="en-US" dirty="0"/>
          </a:p>
        </p:txBody>
      </p:sp>
      <p:sp>
        <p:nvSpPr>
          <p:cNvPr id="4" name="Date Placeholder 3"/>
          <p:cNvSpPr>
            <a:spLocks noGrp="1"/>
          </p:cNvSpPr>
          <p:nvPr>
            <p:ph type="dt" sz="half" idx="10"/>
          </p:nvPr>
        </p:nvSpPr>
        <p:spPr/>
        <p:txBody>
          <a:bodyPr/>
          <a:lstStyle/>
          <a:p>
            <a:fld id="{6096F0BA-ECEE-44D1-ABE9-40C67B221300}"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403214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0" y="1737809"/>
            <a:ext cx="8441583" cy="3544405"/>
          </a:xfrm>
        </p:spPr>
        <p:txBody>
          <a:bodyPr/>
          <a:lstStyle/>
          <a:p>
            <a:r>
              <a:rPr lang="en-US" dirty="0" smtClean="0"/>
              <a:t>Balance </a:t>
            </a:r>
            <a:r>
              <a:rPr lang="en-US" dirty="0"/>
              <a:t>checking is performed in GPP to determine whether the debit account on a transaction has sufficient liquidity to allow the transaction to be released/completed.</a:t>
            </a:r>
            <a:r>
              <a:rPr lang="en-GB" dirty="0" smtClean="0">
                <a:solidFill>
                  <a:schemeClr val="accent1"/>
                </a:solidFill>
              </a:rPr>
              <a:t>”</a:t>
            </a:r>
          </a:p>
          <a:p>
            <a:pPr lvl="1"/>
            <a:r>
              <a:rPr lang="en-GB" dirty="0"/>
              <a:t>GPP Business Guide System Integration</a:t>
            </a:r>
          </a:p>
          <a:p>
            <a:endParaRPr lang="en-GB" dirty="0" smtClean="0">
              <a:solidFill>
                <a:schemeClr val="accent1"/>
              </a:solidFill>
            </a:endParaRPr>
          </a:p>
          <a:p>
            <a:endParaRPr lang="en-GB" dirty="0" smtClean="0">
              <a:solidFill>
                <a:schemeClr val="accent1"/>
              </a:solidFill>
            </a:endParaRPr>
          </a:p>
        </p:txBody>
      </p:sp>
      <p:sp>
        <p:nvSpPr>
          <p:cNvPr id="3" name="Date Placeholder 2"/>
          <p:cNvSpPr>
            <a:spLocks noGrp="1"/>
          </p:cNvSpPr>
          <p:nvPr>
            <p:ph type="dt" sz="half" idx="10"/>
          </p:nvPr>
        </p:nvSpPr>
        <p:spPr/>
        <p:txBody>
          <a:bodyPr/>
          <a:lstStyle/>
          <a:p>
            <a:fld id="{014A5046-EA5E-455B-A3BC-352818629394}" type="datetime4">
              <a:rPr lang="en-GB" smtClean="0"/>
              <a:pPr/>
              <a:t>20 March 2019</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229253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4</a:t>
            </a:fld>
            <a:endParaRPr lang="en-GB" dirty="0"/>
          </a:p>
        </p:txBody>
      </p:sp>
      <p:sp>
        <p:nvSpPr>
          <p:cNvPr id="6" name="Text Placeholder 5"/>
          <p:cNvSpPr>
            <a:spLocks noGrp="1"/>
          </p:cNvSpPr>
          <p:nvPr>
            <p:ph type="body" sz="quarter" idx="13"/>
          </p:nvPr>
        </p:nvSpPr>
        <p:spPr>
          <a:xfrm>
            <a:off x="506570" y="1960790"/>
            <a:ext cx="4613937" cy="2460290"/>
          </a:xfrm>
        </p:spPr>
        <p:txBody>
          <a:bodyPr/>
          <a:lstStyle/>
          <a:p>
            <a:r>
              <a:rPr lang="en-US" sz="1800" b="0" dirty="0"/>
              <a:t>The Balance Inquiry can be invoked in two modes: </a:t>
            </a:r>
          </a:p>
          <a:p>
            <a:pPr marL="342900" lvl="0" indent="-342900">
              <a:buFont typeface="Arial" panose="020B0604020202020204" pitchFamily="34" charset="0"/>
              <a:buChar char="•"/>
            </a:pPr>
            <a:r>
              <a:rPr lang="en-US" sz="1600" dirty="0"/>
              <a:t>Balance Inquiry with Earmark</a:t>
            </a:r>
            <a:r>
              <a:rPr lang="en-US" sz="1600" b="0" dirty="0"/>
              <a:t>: HOST system checks the customer’s funds availability and, if funds are sufficient, places a hold on the customer’s funds. </a:t>
            </a:r>
          </a:p>
          <a:p>
            <a:pPr marL="342900" indent="-342900">
              <a:buFont typeface="Arial" panose="020B0604020202020204" pitchFamily="34" charset="0"/>
              <a:buChar char="•"/>
            </a:pPr>
            <a:r>
              <a:rPr lang="en-US" sz="1600" dirty="0"/>
              <a:t>Inquiry Only</a:t>
            </a:r>
            <a:r>
              <a:rPr lang="en-US" sz="1600" b="0" dirty="0"/>
              <a:t>: HOST system checks the account’s funds availability without placing a hold on the funds</a:t>
            </a:r>
            <a:endParaRPr lang="en-US" sz="1600" b="0" dirty="0"/>
          </a:p>
        </p:txBody>
      </p:sp>
      <p:sp>
        <p:nvSpPr>
          <p:cNvPr id="8" name="Rectangle 2"/>
          <p:cNvSpPr>
            <a:spLocks noChangeArrowheads="1"/>
          </p:cNvSpPr>
          <p:nvPr/>
        </p:nvSpPr>
        <p:spPr bwMode="auto">
          <a:xfrm flipV="1">
            <a:off x="5364790" y="-1491451"/>
            <a:ext cx="8130311" cy="4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536169775"/>
              </p:ext>
            </p:extLst>
          </p:nvPr>
        </p:nvGraphicFramePr>
        <p:xfrm>
          <a:off x="5470098" y="175845"/>
          <a:ext cx="5103207" cy="6436825"/>
        </p:xfrm>
        <a:graphic>
          <a:graphicData uri="http://schemas.openxmlformats.org/presentationml/2006/ole">
            <mc:AlternateContent xmlns:mc="http://schemas.openxmlformats.org/markup-compatibility/2006">
              <mc:Choice xmlns:v="urn:schemas-microsoft-com:vml" Requires="v">
                <p:oleObj spid="_x0000_s2065" r:id="rId3" imgW="7934075" imgH="9945450" progId="Visio.Drawing.11">
                  <p:embed/>
                </p:oleObj>
              </mc:Choice>
              <mc:Fallback>
                <p:oleObj r:id="rId3" imgW="7934075" imgH="994545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098" y="175845"/>
                        <a:ext cx="5103207" cy="6436825"/>
                      </a:xfrm>
                      <a:prstGeom prst="rect">
                        <a:avLst/>
                      </a:prstGeom>
                      <a:noFill/>
                    </p:spPr>
                  </p:pic>
                </p:oleObj>
              </mc:Fallback>
            </mc:AlternateContent>
          </a:graphicData>
        </a:graphic>
      </p:graphicFrame>
    </p:spTree>
    <p:extLst>
      <p:ext uri="{BB962C8B-B14F-4D97-AF65-F5344CB8AC3E}">
        <p14:creationId xmlns:p14="http://schemas.microsoft.com/office/powerpoint/2010/main" val="3247221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Balance Inquiry Request </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9" y="5862301"/>
            <a:ext cx="1941920"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7558" y="1349924"/>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2359480" y="1496574"/>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813539" y="1145497"/>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cxnSp>
        <p:nvCxnSpPr>
          <p:cNvPr id="37" name="Straight Arrow Connector 36"/>
          <p:cNvCxnSpPr>
            <a:stCxn id="42" idx="1"/>
            <a:endCxn id="65" idx="3"/>
          </p:cNvCxnSpPr>
          <p:nvPr/>
        </p:nvCxnSpPr>
        <p:spPr>
          <a:xfrm flipH="1">
            <a:off x="6495309" y="6015082"/>
            <a:ext cx="2098084" cy="2761"/>
          </a:xfrm>
          <a:prstGeom prst="straightConnector1">
            <a:avLst/>
          </a:prstGeom>
          <a:ln w="28575" cmpd="sng">
            <a:solidFill>
              <a:schemeClr val="accent2"/>
            </a:solidFill>
            <a:prstDash val="sysDot"/>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8593393" y="5772192"/>
            <a:ext cx="2704869"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BI (BIWAIT queue</a:t>
            </a:r>
            <a:r>
              <a:rPr lang="en-GB" sz="1200" b="1" dirty="0">
                <a:solidFill>
                  <a:schemeClr val="bg1"/>
                </a:solidFill>
              </a:rPr>
              <a:t>)</a:t>
            </a:r>
            <a:endParaRPr lang="he-IL" sz="1200" b="1" dirty="0">
              <a:solidFill>
                <a:schemeClr val="bg1"/>
              </a:solidFill>
            </a:endParaRPr>
          </a:p>
        </p:txBody>
      </p:sp>
      <p:sp>
        <p:nvSpPr>
          <p:cNvPr id="45" name="TextBox 44">
            <a:hlinkClick r:id="rId3" action="ppaction://hlinkpres?slideindex=1&amp;slidetitle="/>
          </p:cNvPr>
          <p:cNvSpPr txBox="1"/>
          <p:nvPr/>
        </p:nvSpPr>
        <p:spPr>
          <a:xfrm>
            <a:off x="6683301" y="5748463"/>
            <a:ext cx="1755282" cy="304041"/>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BI Request</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49" name="Rectangle 48"/>
          <p:cNvSpPr/>
          <p:nvPr/>
        </p:nvSpPr>
        <p:spPr>
          <a:xfrm>
            <a:off x="6946559" y="3044799"/>
            <a:ext cx="4337900" cy="1588127"/>
          </a:xfrm>
          <a:prstGeom prst="rect">
            <a:avLst/>
          </a:prstGeom>
          <a:solidFill>
            <a:schemeClr val="accent1">
              <a:lumMod val="20000"/>
              <a:lumOff val="80000"/>
            </a:schemeClr>
          </a:solidFill>
          <a:ln w="28575" cap="sq" cmpd="sng">
            <a:solidFill>
              <a:schemeClr val="accent2"/>
            </a:solidFill>
            <a:bevel/>
          </a:ln>
        </p:spPr>
        <p:txBody>
          <a:bodyPr wrap="square">
            <a:spAutoFit/>
          </a:bodyPr>
          <a:lstStyle/>
          <a:p>
            <a:pPr>
              <a:lnSpc>
                <a:spcPct val="90000"/>
              </a:lnSpc>
              <a:spcBef>
                <a:spcPts val="1500"/>
              </a:spcBef>
              <a:buSzPct val="150000"/>
            </a:pPr>
            <a:r>
              <a:rPr lang="en-US" dirty="0" smtClean="0"/>
              <a:t>Once the Balance Inquiry interface is invoked, and as the interface is working in  A-sync mode, the message processing is stopped and the message waits for the response in the queue (status) of Wait BI response (BIWAIT). </a:t>
            </a:r>
            <a:endParaRPr lang="en-US" dirty="0"/>
          </a:p>
        </p:txBody>
      </p:sp>
      <p:sp>
        <p:nvSpPr>
          <p:cNvPr id="44" name="TextBox 43">
            <a:hlinkClick r:id="rId4" action="ppaction://hlinkpres?slideindex=1&amp;slidetitle="/>
          </p:cNvPr>
          <p:cNvSpPr txBox="1"/>
          <p:nvPr/>
        </p:nvSpPr>
        <p:spPr>
          <a:xfrm>
            <a:off x="6674887" y="6052504"/>
            <a:ext cx="1755282" cy="304041"/>
          </a:xfrm>
          <a:prstGeom prst="rect">
            <a:avLst/>
          </a:prstGeom>
          <a:noFill/>
        </p:spPr>
        <p:txBody>
          <a:bodyPr wrap="square" lIns="0" tIns="0" rIns="0" bIns="0" rtlCol="0">
            <a:noAutofit/>
          </a:bodyPr>
          <a:lstStyle>
            <a:defPPr>
              <a:defRPr lang="en-US"/>
            </a:defPPr>
            <a:lvl1pPr marR="0" lvl="0" indent="0" algn="ctr" fontAlgn="auto">
              <a:lnSpc>
                <a:spcPct val="100000"/>
              </a:lnSpc>
              <a:spcBef>
                <a:spcPts val="0"/>
              </a:spcBef>
              <a:spcAft>
                <a:spcPts val="0"/>
              </a:spcAft>
              <a:buClrTx/>
              <a:buSzTx/>
              <a:buFontTx/>
              <a:buNone/>
              <a:tabLst/>
              <a:defRPr sz="1100" b="1">
                <a:solidFill>
                  <a:srgbClr val="6948D9"/>
                </a:solidFill>
                <a:latin typeface="Arial"/>
              </a:defRPr>
            </a:lvl1pPr>
          </a:lstStyle>
          <a:p>
            <a:r>
              <a:rPr lang="en-US" dirty="0"/>
              <a:t>Earmark Release Request </a:t>
            </a:r>
            <a:endParaRPr lang="en-GB" dirty="0" err="1"/>
          </a:p>
        </p:txBody>
      </p:sp>
      <p:sp>
        <p:nvSpPr>
          <p:cNvPr id="46" name="Flowchart: Document 45"/>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50" name="TextBox 49"/>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53" name="Elbow Connector 52"/>
          <p:cNvCxnSpPr>
            <a:stCxn id="46" idx="3"/>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50"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300824" y="1314945"/>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58" name="Straight Arrow Connector 57"/>
          <p:cNvCxnSpPr/>
          <p:nvPr/>
        </p:nvCxnSpPr>
        <p:spPr>
          <a:xfrm flipH="1" flipV="1">
            <a:off x="6229839" y="1601440"/>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00824" y="3826099"/>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62" name="Straight Arrow Connector 61"/>
          <p:cNvCxnSpPr/>
          <p:nvPr/>
        </p:nvCxnSpPr>
        <p:spPr>
          <a:xfrm flipV="1">
            <a:off x="5968405" y="4137183"/>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69" name="Straight Arrow Connector 68"/>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69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a:t>
            </a:r>
            <a:r>
              <a:rPr lang="en-US" dirty="0"/>
              <a:t>Inquiry Request </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6</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818274" y="2269171"/>
            <a:ext cx="3557496" cy="2585323"/>
          </a:xfrm>
          <a:prstGeom prst="rect">
            <a:avLst/>
          </a:prstGeom>
          <a:ln w="15875" cap="sq" cmpd="sng">
            <a:noFill/>
            <a:bevel/>
          </a:ln>
        </p:spPr>
        <p:txBody>
          <a:bodyPr wrap="square">
            <a:spAutoFit/>
          </a:bodyPr>
          <a:lstStyle/>
          <a:p>
            <a:r>
              <a:rPr lang="en-US" dirty="0"/>
              <a:t>The following sections from the full </a:t>
            </a:r>
            <a:r>
              <a:rPr lang="en-US" dirty="0" err="1"/>
              <a:t>Fndt</a:t>
            </a:r>
            <a:r>
              <a:rPr lang="en-US" dirty="0"/>
              <a:t> (</a:t>
            </a:r>
            <a:r>
              <a:rPr lang="en-US" dirty="0" err="1"/>
              <a:t>FuNDs</a:t>
            </a:r>
            <a:r>
              <a:rPr lang="en-US" dirty="0"/>
              <a:t> Transfer) Message structure are the Product minimal scope to be included when it is used as a Balance Inquiry Request (additional sections can be configured to be included, if required)</a:t>
            </a: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4214115502"/>
              </p:ext>
            </p:extLst>
          </p:nvPr>
        </p:nvGraphicFramePr>
        <p:xfrm>
          <a:off x="4793940" y="897330"/>
          <a:ext cx="5921866" cy="5819215"/>
        </p:xfrm>
        <a:graphic>
          <a:graphicData uri="http://schemas.openxmlformats.org/drawingml/2006/table">
            <a:tbl>
              <a:tblPr firstRow="1" firstCol="1" bandRow="1"/>
              <a:tblGrid>
                <a:gridCol w="656143">
                  <a:extLst>
                    <a:ext uri="{9D8B030D-6E8A-4147-A177-3AD203B41FA5}">
                      <a16:colId xmlns:a16="http://schemas.microsoft.com/office/drawing/2014/main" val="2723888345"/>
                    </a:ext>
                  </a:extLst>
                </a:gridCol>
                <a:gridCol w="644299">
                  <a:extLst>
                    <a:ext uri="{9D8B030D-6E8A-4147-A177-3AD203B41FA5}">
                      <a16:colId xmlns:a16="http://schemas.microsoft.com/office/drawing/2014/main" val="1524661460"/>
                    </a:ext>
                  </a:extLst>
                </a:gridCol>
                <a:gridCol w="643114">
                  <a:extLst>
                    <a:ext uri="{9D8B030D-6E8A-4147-A177-3AD203B41FA5}">
                      <a16:colId xmlns:a16="http://schemas.microsoft.com/office/drawing/2014/main" val="2981744359"/>
                    </a:ext>
                  </a:extLst>
                </a:gridCol>
                <a:gridCol w="760368">
                  <a:extLst>
                    <a:ext uri="{9D8B030D-6E8A-4147-A177-3AD203B41FA5}">
                      <a16:colId xmlns:a16="http://schemas.microsoft.com/office/drawing/2014/main" val="2171478710"/>
                    </a:ext>
                  </a:extLst>
                </a:gridCol>
                <a:gridCol w="819586">
                  <a:extLst>
                    <a:ext uri="{9D8B030D-6E8A-4147-A177-3AD203B41FA5}">
                      <a16:colId xmlns:a16="http://schemas.microsoft.com/office/drawing/2014/main" val="3607334906"/>
                    </a:ext>
                  </a:extLst>
                </a:gridCol>
                <a:gridCol w="2398356">
                  <a:extLst>
                    <a:ext uri="{9D8B030D-6E8A-4147-A177-3AD203B41FA5}">
                      <a16:colId xmlns:a16="http://schemas.microsoft.com/office/drawing/2014/main" val="4267559276"/>
                    </a:ext>
                  </a:extLst>
                </a:gridCol>
              </a:tblGrid>
              <a:tr h="241823">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1</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a:noFill/>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2</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3</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4</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5</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Description</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a:noFill/>
                    </a:lnR>
                    <a:lnT>
                      <a:noFill/>
                    </a:lnT>
                    <a:lnB w="12700" cap="flat" cmpd="sng" algn="ctr">
                      <a:solidFill>
                        <a:srgbClr val="414141"/>
                      </a:solidFill>
                      <a:prstDash val="solid"/>
                      <a:round/>
                      <a:headEnd type="none" w="med" len="med"/>
                      <a:tailEnd type="none" w="med" len="med"/>
                    </a:lnB>
                    <a:solidFill>
                      <a:srgbClr val="6948D9"/>
                    </a:solidFill>
                  </a:tcPr>
                </a:tc>
                <a:extLst>
                  <a:ext uri="{0D108BD9-81ED-4DB2-BD59-A6C34878D82A}">
                    <a16:rowId xmlns:a16="http://schemas.microsoft.com/office/drawing/2014/main" val="2092585642"/>
                  </a:ext>
                </a:extLst>
              </a:tr>
              <a:tr h="283226">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FndtMsg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855329390"/>
                  </a:ext>
                </a:extLst>
              </a:tr>
              <a:tr h="241823">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Header</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General identifying attributes</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40609605"/>
                  </a:ext>
                </a:extLst>
              </a:tr>
              <a:tr h="241823">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Transaction message and extension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477755475"/>
                  </a:ext>
                </a:extLst>
              </a:tr>
              <a:tr h="1050295">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Pmnt</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Pmnt quotes the transaction. When used for Balance Inquiry, it is an ISO based pain/pacs, or a SWIFT message embedded within the GPP proprietary XML structure.</a:t>
                      </a:r>
                    </a:p>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For more information, see GPP Technical Guide Fndt Message.</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246901157"/>
                  </a:ext>
                </a:extLst>
              </a:tr>
              <a:tr h="241823">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Extn</a:t>
                      </a: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899296471"/>
                  </a:ext>
                </a:extLst>
              </a:tr>
              <a:tr h="424839">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ProcessingPersistentInfo</a:t>
                      </a:r>
                      <a:r>
                        <a:rPr lang="en-US" sz="1000" b="1" dirty="0">
                          <a:effectLst/>
                          <a:latin typeface="Arial" panose="020B0604020202020204" pitchFamily="34" charset="0"/>
                          <a:ea typeface="Times New Roman" panose="02020603050405020304" pitchFamily="18" charset="0"/>
                          <a:cs typeface="Tahoma" panose="020B0604030504040204" pitchFamily="34" charset="0"/>
                        </a:rPr>
                        <a:t>*</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850" b="1">
                          <a:effectLst/>
                          <a:latin typeface="Arial" panose="020B0604020202020204" pitchFamily="34" charset="0"/>
                          <a:ea typeface="Times New Roman" panose="02020603050405020304" pitchFamily="18" charset="0"/>
                          <a:cs typeface="Tahoma" panose="020B0604030504040204" pitchFamily="34" charset="0"/>
                        </a:rPr>
                        <a:t> </a:t>
                      </a:r>
                      <a:endParaRPr lang="en-US" sz="1000" b="1">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015095981"/>
                  </a:ext>
                </a:extLst>
              </a:tr>
              <a:tr h="241823">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DebitSide*</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Debit Side Persistent Information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174175431"/>
                  </a:ext>
                </a:extLst>
              </a:tr>
              <a:tr h="283226">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BalanceCheckInf</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Balance Check Information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018897800"/>
                  </a:ext>
                </a:extLst>
              </a:tr>
              <a:tr h="2242204">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Monitors*</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dirty="0">
                          <a:effectLst/>
                          <a:latin typeface="Arial" panose="020B0604020202020204" pitchFamily="34" charset="0"/>
                          <a:ea typeface="Times New Roman" panose="02020603050405020304" pitchFamily="18" charset="0"/>
                          <a:cs typeface="Tahoma" panose="020B0604030504040204" pitchFamily="34" charset="0"/>
                        </a:rPr>
                        <a:t>Monitors. User/Services/Interface tracking monitors.</a:t>
                      </a:r>
                    </a:p>
                    <a:p>
                      <a:pPr marL="0" marR="0">
                        <a:spcBef>
                          <a:spcPts val="300"/>
                        </a:spcBef>
                        <a:spcAft>
                          <a:spcPts val="20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Note</a:t>
                      </a:r>
                      <a:r>
                        <a:rPr lang="en-US" sz="1000" dirty="0">
                          <a:effectLst/>
                          <a:latin typeface="Arial" panose="020B0604020202020204" pitchFamily="34" charset="0"/>
                          <a:ea typeface="Times New Roman" panose="02020603050405020304" pitchFamily="18" charset="0"/>
                          <a:cs typeface="Tahoma" panose="020B0604030504040204" pitchFamily="34" charset="0"/>
                        </a:rPr>
                        <a:t>: Not mandatory in initial Balance Inquiry requests.</a:t>
                      </a:r>
                    </a:p>
                    <a:p>
                      <a:pPr marL="0" marR="0">
                        <a:spcBef>
                          <a:spcPts val="300"/>
                        </a:spcBef>
                        <a:spcAft>
                          <a:spcPts val="200"/>
                        </a:spcAft>
                      </a:pPr>
                      <a:r>
                        <a:rPr lang="en-US" sz="1000" dirty="0">
                          <a:effectLst/>
                          <a:latin typeface="Arial" panose="020B0604020202020204" pitchFamily="34" charset="0"/>
                          <a:ea typeface="Times New Roman" panose="02020603050405020304" pitchFamily="18" charset="0"/>
                          <a:cs typeface="Tahoma" panose="020B0604030504040204" pitchFamily="34" charset="0"/>
                        </a:rPr>
                        <a:t>MU_NSF_FORCE_STS will be provided with 1 in case of a repeated Balance Inquiry request due to user forcing the transaction from the </a:t>
                      </a:r>
                      <a:r>
                        <a:rPr lang="en-US" sz="1000" dirty="0">
                          <a:solidFill>
                            <a:srgbClr val="CD3CAD"/>
                          </a:solidFill>
                          <a:effectLst/>
                          <a:latin typeface="Arial" panose="020B0604020202020204" pitchFamily="34" charset="0"/>
                          <a:ea typeface="Times New Roman" panose="02020603050405020304" pitchFamily="18" charset="0"/>
                          <a:cs typeface="Tahoma" panose="020B0604030504040204" pitchFamily="34" charset="0"/>
                        </a:rPr>
                        <a:t>Insufficient Funds</a:t>
                      </a:r>
                      <a:r>
                        <a:rPr lang="en-US" sz="1000" dirty="0">
                          <a:solidFill>
                            <a:srgbClr val="008C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ahoma" panose="020B0604030504040204" pitchFamily="34" charset="0"/>
                        </a:rPr>
                        <a:t>(NSF) queue, and MU_STOP_FLAGS_OVERRIDE_STS will be provided with O in case of a repeated Balance Inquiry request due to user forcing the transaction from the </a:t>
                      </a:r>
                      <a:r>
                        <a:rPr lang="en-US" sz="1000" dirty="0">
                          <a:solidFill>
                            <a:srgbClr val="CD3CAD"/>
                          </a:solidFill>
                          <a:effectLst/>
                          <a:latin typeface="Arial" panose="020B0604020202020204" pitchFamily="34" charset="0"/>
                          <a:ea typeface="Times New Roman" panose="02020603050405020304" pitchFamily="18" charset="0"/>
                          <a:cs typeface="Tahoma" panose="020B0604030504040204" pitchFamily="34" charset="0"/>
                        </a:rPr>
                        <a:t>Posting Restriction</a:t>
                      </a:r>
                      <a:r>
                        <a:rPr lang="en-US" sz="1000" dirty="0">
                          <a:solidFill>
                            <a:srgbClr val="008CC4"/>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ahoma" panose="020B0604030504040204" pitchFamily="34" charset="0"/>
                        </a:rPr>
                        <a:t>(POSTREST) queue. </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084394887"/>
                  </a:ext>
                </a:extLst>
              </a:tr>
            </a:tbl>
          </a:graphicData>
        </a:graphic>
      </p:graphicFrame>
      <p:sp>
        <p:nvSpPr>
          <p:cNvPr id="7" name="Rectangle 1"/>
          <p:cNvSpPr>
            <a:spLocks noChangeArrowheads="1"/>
          </p:cNvSpPr>
          <p:nvPr/>
        </p:nvSpPr>
        <p:spPr bwMode="auto">
          <a:xfrm flipV="1">
            <a:off x="5858073" y="1946006"/>
            <a:ext cx="70546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6157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Earmark Release Request</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7</a:t>
            </a:fld>
            <a:endParaRPr lang="en-GB" dirty="0"/>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818274" y="2269171"/>
            <a:ext cx="3557496" cy="2585323"/>
          </a:xfrm>
          <a:prstGeom prst="rect">
            <a:avLst/>
          </a:prstGeom>
          <a:ln w="15875" cap="sq" cmpd="sng">
            <a:noFill/>
            <a:bevel/>
          </a:ln>
        </p:spPr>
        <p:txBody>
          <a:bodyPr wrap="square">
            <a:spAutoFit/>
          </a:bodyPr>
          <a:lstStyle/>
          <a:p>
            <a:r>
              <a:rPr lang="en-US" dirty="0"/>
              <a:t>The following sections from the full </a:t>
            </a:r>
            <a:r>
              <a:rPr lang="en-US" dirty="0" err="1"/>
              <a:t>Fndt</a:t>
            </a:r>
            <a:r>
              <a:rPr lang="en-US" dirty="0"/>
              <a:t> (</a:t>
            </a:r>
            <a:r>
              <a:rPr lang="en-US" dirty="0" err="1"/>
              <a:t>FuNDs</a:t>
            </a:r>
            <a:r>
              <a:rPr lang="en-US" dirty="0"/>
              <a:t> Transfer) Message structure are the Product minimal scope to be included when it is used as a Balance Inquiry Request (additional sections can be configured to be included, if required)</a:t>
            </a:r>
            <a:endParaRPr lang="en-US" sz="1600" dirty="0"/>
          </a:p>
        </p:txBody>
      </p:sp>
      <p:sp>
        <p:nvSpPr>
          <p:cNvPr id="7" name="Rectangle 1"/>
          <p:cNvSpPr>
            <a:spLocks noChangeArrowheads="1"/>
          </p:cNvSpPr>
          <p:nvPr/>
        </p:nvSpPr>
        <p:spPr bwMode="auto">
          <a:xfrm flipV="1">
            <a:off x="5858073" y="1946006"/>
            <a:ext cx="70546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24783130"/>
              </p:ext>
            </p:extLst>
          </p:nvPr>
        </p:nvGraphicFramePr>
        <p:xfrm>
          <a:off x="4375770" y="1209754"/>
          <a:ext cx="7280148" cy="4566659"/>
        </p:xfrm>
        <a:graphic>
          <a:graphicData uri="http://schemas.openxmlformats.org/drawingml/2006/table">
            <a:tbl>
              <a:tblPr firstRow="1" firstCol="1" bandRow="1"/>
              <a:tblGrid>
                <a:gridCol w="806640">
                  <a:extLst>
                    <a:ext uri="{9D8B030D-6E8A-4147-A177-3AD203B41FA5}">
                      <a16:colId xmlns:a16="http://schemas.microsoft.com/office/drawing/2014/main" val="1060852926"/>
                    </a:ext>
                  </a:extLst>
                </a:gridCol>
                <a:gridCol w="792080">
                  <a:extLst>
                    <a:ext uri="{9D8B030D-6E8A-4147-A177-3AD203B41FA5}">
                      <a16:colId xmlns:a16="http://schemas.microsoft.com/office/drawing/2014/main" val="527908951"/>
                    </a:ext>
                  </a:extLst>
                </a:gridCol>
                <a:gridCol w="790624">
                  <a:extLst>
                    <a:ext uri="{9D8B030D-6E8A-4147-A177-3AD203B41FA5}">
                      <a16:colId xmlns:a16="http://schemas.microsoft.com/office/drawing/2014/main" val="80440820"/>
                    </a:ext>
                  </a:extLst>
                </a:gridCol>
                <a:gridCol w="1145895">
                  <a:extLst>
                    <a:ext uri="{9D8B030D-6E8A-4147-A177-3AD203B41FA5}">
                      <a16:colId xmlns:a16="http://schemas.microsoft.com/office/drawing/2014/main" val="3040790938"/>
                    </a:ext>
                  </a:extLst>
                </a:gridCol>
                <a:gridCol w="796448">
                  <a:extLst>
                    <a:ext uri="{9D8B030D-6E8A-4147-A177-3AD203B41FA5}">
                      <a16:colId xmlns:a16="http://schemas.microsoft.com/office/drawing/2014/main" val="2913161801"/>
                    </a:ext>
                  </a:extLst>
                </a:gridCol>
                <a:gridCol w="2948461">
                  <a:extLst>
                    <a:ext uri="{9D8B030D-6E8A-4147-A177-3AD203B41FA5}">
                      <a16:colId xmlns:a16="http://schemas.microsoft.com/office/drawing/2014/main" val="1030873204"/>
                    </a:ext>
                  </a:extLst>
                </a:gridCol>
              </a:tblGrid>
              <a:tr h="417682">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1</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a:noFill/>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2</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3</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4</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5</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Description</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a:noFill/>
                    </a:lnR>
                    <a:lnT>
                      <a:noFill/>
                    </a:lnT>
                    <a:lnB w="12700" cap="flat" cmpd="sng" algn="ctr">
                      <a:solidFill>
                        <a:srgbClr val="414141"/>
                      </a:solidFill>
                      <a:prstDash val="solid"/>
                      <a:round/>
                      <a:headEnd type="none" w="med" len="med"/>
                      <a:tailEnd type="none" w="med" len="med"/>
                    </a:lnB>
                    <a:solidFill>
                      <a:srgbClr val="6948D9"/>
                    </a:solidFill>
                  </a:tcPr>
                </a:tc>
                <a:extLst>
                  <a:ext uri="{0D108BD9-81ED-4DB2-BD59-A6C34878D82A}">
                    <a16:rowId xmlns:a16="http://schemas.microsoft.com/office/drawing/2014/main" val="1009507695"/>
                  </a:ext>
                </a:extLst>
              </a:tr>
              <a:tr h="417682">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FndtMsg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4181854932"/>
                  </a:ext>
                </a:extLst>
              </a:tr>
              <a:tr h="417682">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Header</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General identifying attributes</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221257830"/>
                  </a:ext>
                </a:extLst>
              </a:tr>
              <a:tr h="417682">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Transaction message and extension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611509950"/>
                  </a:ext>
                </a:extLst>
              </a:tr>
              <a:tr h="1475811">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Pmnt</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Pmnt quotes the transaction. When used for Balance Inquiry, it is an ISO based pain/pacs, or a SWIFT message embedded within the GPP proprietary XML structure.</a:t>
                      </a:r>
                    </a:p>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For more information, see GPP Technical Guide Fndt Message.</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828552441"/>
                  </a:ext>
                </a:extLst>
              </a:tr>
              <a:tr h="417682">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Extn*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603069453"/>
                  </a:ext>
                </a:extLst>
              </a:tr>
              <a:tr h="1002438">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Balance Check Information</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dirty="0">
                          <a:effectLst/>
                          <a:latin typeface="Arial" panose="020B0604020202020204" pitchFamily="34" charset="0"/>
                          <a:ea typeface="Times New Roman" panose="02020603050405020304" pitchFamily="18" charset="0"/>
                          <a:cs typeface="Tahoma" panose="020B0604030504040204" pitchFamily="34" charset="0"/>
                        </a:rPr>
                        <a:t>Section holding the information received from the HOST on the Balance Inquiry response (including the earmark reference, if returned)</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299176734"/>
                  </a:ext>
                </a:extLst>
              </a:tr>
            </a:tbl>
          </a:graphicData>
        </a:graphic>
      </p:graphicFrame>
    </p:spTree>
    <p:extLst>
      <p:ext uri="{BB962C8B-B14F-4D97-AF65-F5344CB8AC3E}">
        <p14:creationId xmlns:p14="http://schemas.microsoft.com/office/powerpoint/2010/main" val="256532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Balance Inquiry Request </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6337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22933"/>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3002357"/>
            <a:ext cx="2" cy="320576"/>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6337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304486"/>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Account Lookup</a:t>
            </a:r>
            <a:endParaRPr lang="he-IL" dirty="0" err="1"/>
          </a:p>
        </p:txBody>
      </p:sp>
      <p:cxnSp>
        <p:nvCxnSpPr>
          <p:cNvPr id="23" name="Straight Arrow Connector 22"/>
          <p:cNvCxnSpPr>
            <a:stCxn id="21" idx="0"/>
          </p:cNvCxnSpPr>
          <p:nvPr/>
        </p:nvCxnSpPr>
        <p:spPr>
          <a:xfrm flipH="1" flipV="1">
            <a:off x="1030929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8286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5335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MOP Selection Value Date and Cut Offs</a:t>
            </a:r>
            <a:endParaRPr lang="he-IL" sz="1200" dirty="0">
              <a:solidFill>
                <a:srgbClr val="E5E5E5">
                  <a:lumMod val="75000"/>
                </a:srgbClr>
              </a:solidFill>
              <a:latin typeface="Arial"/>
            </a:endParaRPr>
          </a:p>
        </p:txBody>
      </p:sp>
      <p:cxnSp>
        <p:nvCxnSpPr>
          <p:cNvPr id="43" name="Elbow Connector 42"/>
          <p:cNvCxnSpPr>
            <a:stCxn id="21" idx="3"/>
            <a:endCxn id="41" idx="3"/>
          </p:cNvCxnSpPr>
          <p:nvPr/>
        </p:nvCxnSpPr>
        <p:spPr>
          <a:xfrm flipH="1">
            <a:off x="11287268" y="2582865"/>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45335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Fees Processing</a:t>
            </a:r>
            <a:endParaRPr lang="he-IL" sz="1200" dirty="0">
              <a:solidFill>
                <a:srgbClr val="E5E5E5">
                  <a:lumMod val="75000"/>
                </a:srgbClr>
              </a:solidFill>
              <a:latin typeface="Arial"/>
            </a:endParaRPr>
          </a:p>
        </p:txBody>
      </p:sp>
      <p:cxnSp>
        <p:nvCxnSpPr>
          <p:cNvPr id="52" name="Straight Arrow Connector 51"/>
          <p:cNvCxnSpPr>
            <a:stCxn id="41" idx="1"/>
            <a:endCxn id="51" idx="3"/>
          </p:cNvCxnSpPr>
          <p:nvPr/>
        </p:nvCxnSpPr>
        <p:spPr>
          <a:xfrm flipH="1" flipV="1">
            <a:off x="889128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72851"/>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53358"/>
            <a:ext cx="4337900"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solidFill>
                  <a:prstClr val="black"/>
                </a:solidFill>
                <a:latin typeface="Arial"/>
              </a:rPr>
              <a:t>Payment execution</a:t>
            </a:r>
            <a:endParaRPr lang="he-IL" sz="1200" dirty="0">
              <a:solidFill>
                <a:prstClr val="black"/>
              </a:solidFill>
              <a:latin typeface="Arial"/>
            </a:endParaRPr>
          </a:p>
        </p:txBody>
      </p:sp>
      <p:sp>
        <p:nvSpPr>
          <p:cNvPr id="59" name="Flowchart: Document 58"/>
          <p:cNvSpPr/>
          <p:nvPr/>
        </p:nvSpPr>
        <p:spPr>
          <a:xfrm>
            <a:off x="402278" y="4328510"/>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5838"/>
            <a:ext cx="483901" cy="7013"/>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9" y="5862301"/>
            <a:ext cx="1941920"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Balance Inquiry</a:t>
            </a:r>
            <a:endParaRPr lang="he-IL" dirty="0" err="1"/>
          </a:p>
        </p:txBody>
      </p:sp>
      <p:cxnSp>
        <p:nvCxnSpPr>
          <p:cNvPr id="66" name="Straight Arrow Connector 65"/>
          <p:cNvCxnSpPr>
            <a:endCxn id="65" idx="0"/>
          </p:cNvCxnSpPr>
          <p:nvPr/>
        </p:nvCxnSpPr>
        <p:spPr>
          <a:xfrm>
            <a:off x="5524349" y="5292343"/>
            <a:ext cx="0" cy="56995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72454"/>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92343"/>
            <a:ext cx="1" cy="58011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8911"/>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7558" y="1349924"/>
            <a:ext cx="194192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Advising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0" name="Straight Arrow Connector 39"/>
          <p:cNvCxnSpPr>
            <a:stCxn id="39" idx="3"/>
            <a:endCxn id="4" idx="1"/>
          </p:cNvCxnSpPr>
          <p:nvPr/>
        </p:nvCxnSpPr>
        <p:spPr>
          <a:xfrm flipV="1">
            <a:off x="2359480" y="1496574"/>
            <a:ext cx="454059" cy="8892"/>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813539" y="1145497"/>
            <a:ext cx="1941921" cy="702153"/>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Available at every complete or intermediate status</a:t>
            </a:r>
          </a:p>
        </p:txBody>
      </p:sp>
      <p:sp>
        <p:nvSpPr>
          <p:cNvPr id="46" name="Flowchart: Document 45"/>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Banking,  Branch-OTC, SWIFT, Local Clearing</a:t>
            </a:r>
            <a:endParaRPr lang="he-IL" sz="1200" dirty="0">
              <a:solidFill>
                <a:schemeClr val="bg1"/>
              </a:solidFill>
            </a:endParaRPr>
          </a:p>
        </p:txBody>
      </p:sp>
      <p:sp>
        <p:nvSpPr>
          <p:cNvPr id="50" name="TextBox 49"/>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Feeder</a:t>
            </a:r>
            <a:endParaRPr lang="he-IL" dirty="0" err="1"/>
          </a:p>
        </p:txBody>
      </p:sp>
      <p:cxnSp>
        <p:nvCxnSpPr>
          <p:cNvPr id="53" name="Elbow Connector 52"/>
          <p:cNvCxnSpPr>
            <a:stCxn id="46" idx="3"/>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50" idx="3"/>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300824" y="1314945"/>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smtClean="0"/>
              <a:t>Fraud</a:t>
            </a:r>
            <a:endParaRPr lang="he-IL" dirty="0" err="1"/>
          </a:p>
        </p:txBody>
      </p:sp>
      <p:cxnSp>
        <p:nvCxnSpPr>
          <p:cNvPr id="58" name="Straight Arrow Connector 57"/>
          <p:cNvCxnSpPr/>
          <p:nvPr/>
        </p:nvCxnSpPr>
        <p:spPr>
          <a:xfrm flipH="1" flipV="1">
            <a:off x="6229839" y="1601440"/>
            <a:ext cx="7017" cy="584461"/>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00824" y="3826099"/>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62" name="Straight Arrow Connector 61"/>
          <p:cNvCxnSpPr/>
          <p:nvPr/>
        </p:nvCxnSpPr>
        <p:spPr>
          <a:xfrm flipV="1">
            <a:off x="5968405" y="4137183"/>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3128366" y="3637471"/>
            <a:ext cx="0" cy="830440"/>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Addressing Inquiry</a:t>
            </a:r>
            <a:endParaRPr lang="he-IL" dirty="0" err="1"/>
          </a:p>
        </p:txBody>
      </p:sp>
      <p:cxnSp>
        <p:nvCxnSpPr>
          <p:cNvPr id="69" name="Straight Arrow Connector 68"/>
          <p:cNvCxnSpPr/>
          <p:nvPr/>
        </p:nvCxnSpPr>
        <p:spPr>
          <a:xfrm flipV="1">
            <a:off x="4345919" y="4117539"/>
            <a:ext cx="0" cy="330728"/>
          </a:xfrm>
          <a:prstGeom prst="straightConnector1">
            <a:avLst/>
          </a:prstGeom>
          <a:ln w="41275" cmpd="sng">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TextBox 47">
            <a:hlinkClick r:id="rId3" action="ppaction://hlinkpres?slideindex=1&amp;slidetitle="/>
          </p:cNvPr>
          <p:cNvSpPr txBox="1"/>
          <p:nvPr/>
        </p:nvSpPr>
        <p:spPr>
          <a:xfrm>
            <a:off x="6447846" y="5720433"/>
            <a:ext cx="1755282" cy="304041"/>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BI Success</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sp>
        <p:nvSpPr>
          <p:cNvPr id="70" name="Rectangle 69"/>
          <p:cNvSpPr/>
          <p:nvPr/>
        </p:nvSpPr>
        <p:spPr>
          <a:xfrm>
            <a:off x="6917064" y="2624656"/>
            <a:ext cx="4337900" cy="2431435"/>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a:t>The HOST system should determine, based on the account number and the amount and date of the transaction, whether or not to respond with: </a:t>
            </a:r>
          </a:p>
          <a:p>
            <a:pPr marL="285750" indent="-285750">
              <a:buFont typeface="Arial" panose="020B0604020202020204" pitchFamily="34" charset="0"/>
              <a:buChar char="•"/>
            </a:pPr>
            <a:r>
              <a:rPr lang="en-US" sz="1600" dirty="0" smtClean="0"/>
              <a:t>A </a:t>
            </a:r>
            <a:r>
              <a:rPr lang="en-US" sz="1600" dirty="0"/>
              <a:t>successful response which is ‘make the </a:t>
            </a:r>
            <a:r>
              <a:rPr lang="en-US" sz="1600" dirty="0" smtClean="0"/>
              <a:t>transaction’</a:t>
            </a:r>
            <a:endParaRPr lang="en-US" sz="1600" dirty="0"/>
          </a:p>
          <a:p>
            <a:pPr marL="285750" indent="-285750">
              <a:buFont typeface="Arial" panose="020B0604020202020204" pitchFamily="34" charset="0"/>
              <a:buChar char="•"/>
            </a:pPr>
            <a:r>
              <a:rPr lang="en-US" sz="1600" dirty="0" smtClean="0"/>
              <a:t>A </a:t>
            </a:r>
            <a:r>
              <a:rPr lang="en-US" sz="1600" dirty="0"/>
              <a:t>failure response which is ‘do not make the </a:t>
            </a:r>
            <a:r>
              <a:rPr lang="en-US" sz="1600" dirty="0" smtClean="0"/>
              <a:t>transaction’</a:t>
            </a:r>
            <a:endParaRPr lang="en-US" sz="1600" dirty="0"/>
          </a:p>
          <a:p>
            <a:pPr marL="285750" indent="-285750">
              <a:buFont typeface="Arial" panose="020B0604020202020204" pitchFamily="34" charset="0"/>
              <a:buChar char="•"/>
            </a:pPr>
            <a:r>
              <a:rPr lang="en-US" sz="1600" dirty="0" smtClean="0"/>
              <a:t>A </a:t>
            </a:r>
            <a:r>
              <a:rPr lang="en-US" sz="1600" dirty="0"/>
              <a:t>non-final response </a:t>
            </a:r>
          </a:p>
        </p:txBody>
      </p:sp>
      <p:sp>
        <p:nvSpPr>
          <p:cNvPr id="71" name="TextBox 70">
            <a:hlinkClick r:id="rId4" action="ppaction://hlinkpres?slideindex=1&amp;slidetitle="/>
          </p:cNvPr>
          <p:cNvSpPr txBox="1"/>
          <p:nvPr/>
        </p:nvSpPr>
        <p:spPr>
          <a:xfrm>
            <a:off x="6471578" y="6111684"/>
            <a:ext cx="1755282" cy="304041"/>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6948D9"/>
                </a:solidFill>
                <a:latin typeface="Arial"/>
              </a:rPr>
              <a:t>BI Failure</a:t>
            </a:r>
            <a:endParaRPr kumimoji="0" lang="en-GB" sz="1100" b="1" i="0" u="none" strike="noStrike" kern="1200" cap="none" spc="0" normalizeH="0" baseline="0" noProof="0" dirty="0" err="1" smtClean="0">
              <a:ln>
                <a:noFill/>
              </a:ln>
              <a:solidFill>
                <a:srgbClr val="6948D9"/>
              </a:solidFill>
              <a:effectLst/>
              <a:uLnTx/>
              <a:uFillTx/>
              <a:latin typeface="Arial"/>
              <a:ea typeface="+mn-ea"/>
              <a:cs typeface="+mn-cs"/>
            </a:endParaRPr>
          </a:p>
        </p:txBody>
      </p:sp>
      <p:cxnSp>
        <p:nvCxnSpPr>
          <p:cNvPr id="72" name="Straight Arrow Connector 71"/>
          <p:cNvCxnSpPr/>
          <p:nvPr/>
        </p:nvCxnSpPr>
        <p:spPr>
          <a:xfrm flipH="1">
            <a:off x="6495309" y="6015082"/>
            <a:ext cx="1715648" cy="2761"/>
          </a:xfrm>
          <a:prstGeom prst="straightConnector1">
            <a:avLst/>
          </a:prstGeom>
          <a:ln w="28575" cmpd="sng">
            <a:solidFill>
              <a:schemeClr val="accent2"/>
            </a:solidFill>
            <a:prstDash val="sysDot"/>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73" name="Flowchart: Predefined Process 72"/>
          <p:cNvSpPr/>
          <p:nvPr/>
        </p:nvSpPr>
        <p:spPr>
          <a:xfrm>
            <a:off x="8210957" y="5772192"/>
            <a:ext cx="3087306" cy="485780"/>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BI (BIWAIT queue</a:t>
            </a:r>
            <a:r>
              <a:rPr lang="en-GB" sz="1200" b="1" dirty="0">
                <a:solidFill>
                  <a:schemeClr val="bg1"/>
                </a:solidFill>
              </a:rPr>
              <a:t>)</a:t>
            </a:r>
            <a:endParaRPr lang="he-IL" sz="1200" b="1" dirty="0">
              <a:solidFill>
                <a:schemeClr val="bg1"/>
              </a:solidFill>
            </a:endParaRPr>
          </a:p>
        </p:txBody>
      </p:sp>
    </p:spTree>
    <p:extLst>
      <p:ext uri="{BB962C8B-B14F-4D97-AF65-F5344CB8AC3E}">
        <p14:creationId xmlns:p14="http://schemas.microsoft.com/office/powerpoint/2010/main" val="6525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lookup response</a:t>
            </a:r>
            <a:endParaRPr lang="en-US"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9</a:t>
            </a:fld>
            <a:endParaRPr lang="en-GB" dirty="0"/>
          </a:p>
        </p:txBody>
      </p:sp>
      <p:sp>
        <p:nvSpPr>
          <p:cNvPr id="10" name="Rectangle 9"/>
          <p:cNvSpPr/>
          <p:nvPr/>
        </p:nvSpPr>
        <p:spPr>
          <a:xfrm>
            <a:off x="428580" y="1209754"/>
            <a:ext cx="3950873" cy="5047536"/>
          </a:xfrm>
          <a:prstGeom prst="rect">
            <a:avLst/>
          </a:prstGeom>
          <a:ln w="15875" cap="sq" cmpd="sng">
            <a:noFill/>
            <a:bevel/>
          </a:ln>
        </p:spPr>
        <p:txBody>
          <a:bodyPr wrap="square">
            <a:spAutoFit/>
          </a:bodyPr>
          <a:lstStyle/>
          <a:p>
            <a:r>
              <a:rPr lang="en-US" dirty="0"/>
              <a:t>When using the Standard </a:t>
            </a:r>
            <a:r>
              <a:rPr lang="en-US" dirty="0" err="1"/>
              <a:t>Fndt</a:t>
            </a:r>
            <a:r>
              <a:rPr lang="en-US" dirty="0"/>
              <a:t> Message, the FI can also directly use the GPP internal numeric return codes as follows: </a:t>
            </a:r>
          </a:p>
          <a:p>
            <a:pPr marL="285750" indent="-285750">
              <a:buFont typeface="Arial" panose="020B0604020202020204" pitchFamily="34" charset="0"/>
              <a:buChar char="•"/>
            </a:pPr>
            <a:r>
              <a:rPr lang="en-US" b="1" dirty="0" smtClean="0"/>
              <a:t>1</a:t>
            </a:r>
            <a:r>
              <a:rPr lang="en-US" dirty="0" smtClean="0"/>
              <a:t> </a:t>
            </a:r>
            <a:r>
              <a:rPr lang="en-US" dirty="0"/>
              <a:t>– to indicate a Success </a:t>
            </a:r>
          </a:p>
          <a:p>
            <a:pPr marL="285750" indent="-285750">
              <a:buFont typeface="Arial" panose="020B0604020202020204" pitchFamily="34" charset="0"/>
              <a:buChar char="•"/>
            </a:pPr>
            <a:r>
              <a:rPr lang="en-US" b="1" dirty="0" smtClean="0"/>
              <a:t>990</a:t>
            </a:r>
            <a:r>
              <a:rPr lang="en-US" dirty="0" smtClean="0"/>
              <a:t> </a:t>
            </a:r>
            <a:r>
              <a:rPr lang="en-US" dirty="0"/>
              <a:t>– to indicate a Processing/technical error </a:t>
            </a:r>
            <a:endParaRPr lang="en-US" dirty="0" smtClean="0"/>
          </a:p>
          <a:p>
            <a:pPr marL="285750" indent="-285750">
              <a:buFont typeface="Arial" panose="020B0604020202020204" pitchFamily="34" charset="0"/>
              <a:buChar char="•"/>
            </a:pPr>
            <a:r>
              <a:rPr lang="en-US" b="1" dirty="0"/>
              <a:t>995</a:t>
            </a:r>
            <a:r>
              <a:rPr lang="en-US" dirty="0"/>
              <a:t> – to indicate Insufficient funds </a:t>
            </a:r>
          </a:p>
          <a:p>
            <a:pPr marL="285750" indent="-285750">
              <a:buFont typeface="Arial" panose="020B0604020202020204" pitchFamily="34" charset="0"/>
              <a:buChar char="•"/>
            </a:pPr>
            <a:r>
              <a:rPr lang="en-US" b="1" dirty="0" smtClean="0"/>
              <a:t>996</a:t>
            </a:r>
            <a:r>
              <a:rPr lang="en-US" dirty="0" smtClean="0"/>
              <a:t> </a:t>
            </a:r>
            <a:r>
              <a:rPr lang="en-US" dirty="0"/>
              <a:t>– to indicate a Posting restriction </a:t>
            </a:r>
          </a:p>
          <a:p>
            <a:pPr marL="285750" indent="-285750">
              <a:buFont typeface="Arial" panose="020B0604020202020204" pitchFamily="34" charset="0"/>
              <a:buChar char="•"/>
            </a:pPr>
            <a:r>
              <a:rPr lang="en-US" b="1" dirty="0" smtClean="0"/>
              <a:t>0</a:t>
            </a:r>
            <a:r>
              <a:rPr lang="en-US" dirty="0" smtClean="0"/>
              <a:t> </a:t>
            </a:r>
            <a:r>
              <a:rPr lang="en-US" dirty="0"/>
              <a:t>– to indicate any error when no specific error handling is required but routing transaction to Repair </a:t>
            </a:r>
            <a:endParaRPr lang="en-US" dirty="0" smtClean="0"/>
          </a:p>
          <a:p>
            <a:pPr marL="285750" indent="-285750">
              <a:buFont typeface="Arial" panose="020B0604020202020204" pitchFamily="34" charset="0"/>
              <a:buChar char="•"/>
            </a:pPr>
            <a:endParaRPr lang="en-US" dirty="0"/>
          </a:p>
          <a:p>
            <a:r>
              <a:rPr lang="en-US" sz="1400" i="1" dirty="0"/>
              <a:t>Note:</a:t>
            </a:r>
            <a:r>
              <a:rPr lang="en-US" sz="1400" dirty="0"/>
              <a:t> Although the interface supports receiving proprietary return codes for the various failure responses, as long as the appropriate mapping between financial institution’s codes and GPP internal codes is pre-configured. </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848775933"/>
              </p:ext>
            </p:extLst>
          </p:nvPr>
        </p:nvGraphicFramePr>
        <p:xfrm>
          <a:off x="4625266" y="985421"/>
          <a:ext cx="6942847" cy="5486399"/>
        </p:xfrm>
        <a:graphic>
          <a:graphicData uri="http://schemas.openxmlformats.org/drawingml/2006/table">
            <a:tbl>
              <a:tblPr firstRow="1" firstCol="1" bandRow="1"/>
              <a:tblGrid>
                <a:gridCol w="822034">
                  <a:extLst>
                    <a:ext uri="{9D8B030D-6E8A-4147-A177-3AD203B41FA5}">
                      <a16:colId xmlns:a16="http://schemas.microsoft.com/office/drawing/2014/main" val="3329557172"/>
                    </a:ext>
                  </a:extLst>
                </a:gridCol>
                <a:gridCol w="794261">
                  <a:extLst>
                    <a:ext uri="{9D8B030D-6E8A-4147-A177-3AD203B41FA5}">
                      <a16:colId xmlns:a16="http://schemas.microsoft.com/office/drawing/2014/main" val="3624918329"/>
                    </a:ext>
                  </a:extLst>
                </a:gridCol>
                <a:gridCol w="733165">
                  <a:extLst>
                    <a:ext uri="{9D8B030D-6E8A-4147-A177-3AD203B41FA5}">
                      <a16:colId xmlns:a16="http://schemas.microsoft.com/office/drawing/2014/main" val="3852160940"/>
                    </a:ext>
                  </a:extLst>
                </a:gridCol>
                <a:gridCol w="823421">
                  <a:extLst>
                    <a:ext uri="{9D8B030D-6E8A-4147-A177-3AD203B41FA5}">
                      <a16:colId xmlns:a16="http://schemas.microsoft.com/office/drawing/2014/main" val="2569038807"/>
                    </a:ext>
                  </a:extLst>
                </a:gridCol>
                <a:gridCol w="890073">
                  <a:extLst>
                    <a:ext uri="{9D8B030D-6E8A-4147-A177-3AD203B41FA5}">
                      <a16:colId xmlns:a16="http://schemas.microsoft.com/office/drawing/2014/main" val="3795993419"/>
                    </a:ext>
                  </a:extLst>
                </a:gridCol>
                <a:gridCol w="2879893">
                  <a:extLst>
                    <a:ext uri="{9D8B030D-6E8A-4147-A177-3AD203B41FA5}">
                      <a16:colId xmlns:a16="http://schemas.microsoft.com/office/drawing/2014/main" val="2714160814"/>
                    </a:ext>
                  </a:extLst>
                </a:gridCol>
              </a:tblGrid>
              <a:tr h="317745">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1</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a:noFill/>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dirty="0">
                          <a:solidFill>
                            <a:srgbClr val="FFFFFF"/>
                          </a:solidFill>
                          <a:effectLst/>
                          <a:latin typeface="Arial" panose="020B0604020202020204" pitchFamily="34" charset="0"/>
                          <a:ea typeface="Calibri" panose="020F0502020204030204" pitchFamily="34" charset="0"/>
                          <a:cs typeface="Tahoma" panose="020B0604030504040204" pitchFamily="34" charset="0"/>
                        </a:rPr>
                        <a:t>Level 2</a:t>
                      </a:r>
                      <a:endParaRPr lang="en-US" sz="1000" dirty="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3</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4</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5</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1000" b="1">
                          <a:solidFill>
                            <a:srgbClr val="FFFFFF"/>
                          </a:solidFill>
                          <a:effectLst/>
                          <a:latin typeface="Arial" panose="020B0604020202020204" pitchFamily="34" charset="0"/>
                          <a:ea typeface="Calibri" panose="020F0502020204030204" pitchFamily="34" charset="0"/>
                          <a:cs typeface="Tahoma" panose="020B0604030504040204" pitchFamily="34" charset="0"/>
                        </a:rPr>
                        <a:t>Description</a:t>
                      </a:r>
                      <a:endParaRPr lang="en-US" sz="10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a:noFill/>
                    </a:lnR>
                    <a:lnT>
                      <a:noFill/>
                    </a:lnT>
                    <a:lnB w="12700" cap="flat" cmpd="sng" algn="ctr">
                      <a:solidFill>
                        <a:srgbClr val="414141"/>
                      </a:solidFill>
                      <a:prstDash val="solid"/>
                      <a:round/>
                      <a:headEnd type="none" w="med" len="med"/>
                      <a:tailEnd type="none" w="med" len="med"/>
                    </a:lnB>
                    <a:solidFill>
                      <a:srgbClr val="6948D9"/>
                    </a:solidFill>
                  </a:tcPr>
                </a:tc>
                <a:extLst>
                  <a:ext uri="{0D108BD9-81ED-4DB2-BD59-A6C34878D82A}">
                    <a16:rowId xmlns:a16="http://schemas.microsoft.com/office/drawing/2014/main" val="3749979452"/>
                  </a:ext>
                </a:extLst>
              </a:tr>
              <a:tr h="317745">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FndtMsg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512512006"/>
                  </a:ext>
                </a:extLst>
              </a:tr>
              <a:tr h="317745">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Header</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General identifying attributes</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161461415"/>
                  </a:ext>
                </a:extLst>
              </a:tr>
              <a:tr h="317745">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Msg</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Transaction message and extension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284151253"/>
                  </a:ext>
                </a:extLst>
              </a:tr>
              <a:tr h="1122700">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Pmnt</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Pmnt quotes the transaction. When used for Balance Inquiry, it is an ISO based pain/pacs, or a SWIFT message embedded within the GPP proprietary XML structure.</a:t>
                      </a:r>
                    </a:p>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For more information, see GPP Technical Guide Fndt Message.</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759256814"/>
                  </a:ext>
                </a:extLst>
              </a:tr>
              <a:tr h="317745">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Extn*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4242304598"/>
                  </a:ext>
                </a:extLst>
              </a:tr>
              <a:tr h="317745">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ReferenceData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Transaction related profile reference data. </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492446777"/>
                  </a:ext>
                </a:extLst>
              </a:tr>
              <a:tr h="868503">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M_DBT_ACCOUNT</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Debit Account Information, mainly Stop Flags /Posting Restrictions on the debit account. </a:t>
                      </a:r>
                    </a:p>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Populated in the Balance Inquiry response. </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567287607"/>
                  </a:ext>
                </a:extLst>
              </a:tr>
              <a:tr h="762589">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M_DBT_CUST_PROFILE</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Debit Party Profile Information, mainly Stop Flags / Posting Restrictions on the debit customer. Populated in the Balance Inquiry response.</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695107437"/>
                  </a:ext>
                </a:extLst>
              </a:tr>
              <a:tr h="317745">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err="1">
                          <a:effectLst/>
                          <a:latin typeface="Arial" panose="020B0604020202020204" pitchFamily="34" charset="0"/>
                          <a:ea typeface="Times New Roman" panose="02020603050405020304" pitchFamily="18" charset="0"/>
                          <a:cs typeface="Tahoma" panose="020B0604030504040204" pitchFamily="34" charset="0"/>
                        </a:rPr>
                        <a:t>BalanceCheckInf</a:t>
                      </a:r>
                      <a:endParaRPr lang="en-US" sz="1000" b="1" dirty="0">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a:effectLst/>
                          <a:latin typeface="Arial" panose="020B0604020202020204" pitchFamily="34" charset="0"/>
                          <a:ea typeface="Times New Roman" panose="02020603050405020304" pitchFamily="18" charset="0"/>
                          <a:cs typeface="Tahoma" panose="020B0604030504040204" pitchFamily="34" charset="0"/>
                        </a:rPr>
                        <a:t>Balance Check Information</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943644805"/>
                  </a:ext>
                </a:extLst>
              </a:tr>
              <a:tr h="508392">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a:effectLst/>
                          <a:latin typeface="Arial" panose="020B0604020202020204" pitchFamily="34" charset="0"/>
                          <a:ea typeface="Times New Roman" panose="02020603050405020304" pitchFamily="18" charset="0"/>
                          <a:cs typeface="Tahoma" panose="020B0604030504040204" pitchFamily="34" charset="0"/>
                        </a:rPr>
                        <a:t>ResponseDetails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1000" b="1" dirty="0">
                        <a:effectLst/>
                        <a:latin typeface="Arial" panose="020B0604020202020204" pitchFamily="34" charset="0"/>
                        <a:cs typeface="Times New Roman" panose="02020603050405020304" pitchFamily="18" charset="0"/>
                      </a:endParaRP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b="1" dirty="0">
                          <a:effectLst/>
                          <a:latin typeface="Arial" panose="020B0604020202020204" pitchFamily="34" charset="0"/>
                          <a:ea typeface="Times New Roman" panose="02020603050405020304" pitchFamily="18" charset="0"/>
                          <a:cs typeface="Tahoma" panose="020B0604030504040204" pitchFamily="34" charset="0"/>
                        </a:rPr>
                        <a:t> </a:t>
                      </a:r>
                    </a:p>
                  </a:txBody>
                  <a:tcPr marL="73025" marR="73025"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1000" dirty="0">
                          <a:effectLst/>
                          <a:latin typeface="Arial" panose="020B0604020202020204" pitchFamily="34" charset="0"/>
                          <a:ea typeface="Times New Roman" panose="02020603050405020304" pitchFamily="18" charset="0"/>
                          <a:cs typeface="Tahoma" panose="020B0604030504040204" pitchFamily="34" charset="0"/>
                        </a:rPr>
                        <a:t>Applicable for Interface Responses </a:t>
                      </a:r>
                    </a:p>
                  </a:txBody>
                  <a:tcPr marL="73025" marR="73025"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0652080"/>
                  </a:ext>
                </a:extLst>
              </a:tr>
            </a:tbl>
          </a:graphicData>
        </a:graphic>
      </p:graphicFrame>
    </p:spTree>
    <p:extLst>
      <p:ext uri="{BB962C8B-B14F-4D97-AF65-F5344CB8AC3E}">
        <p14:creationId xmlns:p14="http://schemas.microsoft.com/office/powerpoint/2010/main" val="3351316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purl.org/dc/elements/1.1/"/>
    <ds:schemaRef ds:uri="http://schemas.microsoft.com/office/2006/metadata/properties"/>
    <ds:schemaRef ds:uri="1913475e-a030-45ec-9e8a-a2630205b38f"/>
    <ds:schemaRef ds:uri="http://schemas.microsoft.com/sharepoint/v3"/>
    <ds:schemaRef ds:uri="0ae7057e-292f-4fd1-bead-5494e4c66c6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32072</TotalTime>
  <Words>1736</Words>
  <Application>Microsoft Office PowerPoint</Application>
  <PresentationFormat>Widescreen</PresentationFormat>
  <Paragraphs>297</Paragraphs>
  <Slides>16</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3" baseType="lpstr">
      <vt:lpstr>Arial</vt:lpstr>
      <vt:lpstr>Calibri</vt:lpstr>
      <vt:lpstr>Tahoma</vt:lpstr>
      <vt:lpstr>Times New Roman</vt:lpstr>
      <vt:lpstr>Finastra_PowerPoint_Template_LIGHT</vt:lpstr>
      <vt:lpstr>Visio.Drawing.11</vt:lpstr>
      <vt:lpstr>Package</vt:lpstr>
      <vt:lpstr>Balance Inquiry</vt:lpstr>
      <vt:lpstr>AGENDA</vt:lpstr>
      <vt:lpstr>PowerPoint Presentation</vt:lpstr>
      <vt:lpstr>workflows</vt:lpstr>
      <vt:lpstr>Balance Inquiry Request </vt:lpstr>
      <vt:lpstr>Balance Inquiry Request </vt:lpstr>
      <vt:lpstr>Earmark Release Request</vt:lpstr>
      <vt:lpstr>Balance Inquiry Request </vt:lpstr>
      <vt:lpstr>Account lookup response</vt:lpstr>
      <vt:lpstr>MANUAL Handling</vt:lpstr>
      <vt:lpstr>configuration</vt:lpstr>
      <vt:lpstr>Bulk Interface</vt:lpstr>
      <vt:lpstr>examples</vt:lpstr>
      <vt:lpstr>Thank you</vt:lpstr>
      <vt:lpstr>Single mode</vt:lpstr>
      <vt:lpstr>BULK mode</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174</cp:revision>
  <cp:lastPrinted>2017-06-06T14:07:14Z</cp:lastPrinted>
  <dcterms:created xsi:type="dcterms:W3CDTF">2017-06-27T19:04:38Z</dcterms:created>
  <dcterms:modified xsi:type="dcterms:W3CDTF">2019-03-20T15:32:04Z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