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4"/>
  </p:sldMasterIdLst>
  <p:notesMasterIdLst>
    <p:notesMasterId r:id="rId18"/>
  </p:notesMasterIdLst>
  <p:handoutMasterIdLst>
    <p:handoutMasterId r:id="rId19"/>
  </p:handoutMasterIdLst>
  <p:sldIdLst>
    <p:sldId id="256" r:id="rId5"/>
    <p:sldId id="296" r:id="rId6"/>
    <p:sldId id="297" r:id="rId7"/>
    <p:sldId id="298" r:id="rId8"/>
    <p:sldId id="310" r:id="rId9"/>
    <p:sldId id="300" r:id="rId10"/>
    <p:sldId id="311" r:id="rId11"/>
    <p:sldId id="303" r:id="rId12"/>
    <p:sldId id="312" r:id="rId13"/>
    <p:sldId id="305" r:id="rId14"/>
    <p:sldId id="306" r:id="rId15"/>
    <p:sldId id="307" r:id="rId16"/>
    <p:sldId id="30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3" autoAdjust="0"/>
    <p:restoredTop sz="93441" autoAdjust="0"/>
  </p:normalViewPr>
  <p:slideViewPr>
    <p:cSldViewPr snapToGrid="0" showGuides="1">
      <p:cViewPr varScale="1">
        <p:scale>
          <a:sx n="108" d="100"/>
          <a:sy n="108" d="100"/>
        </p:scale>
        <p:origin x="594" y="96"/>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20/03/2019</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20/03/2019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18903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8739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92278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3304478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3028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20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20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20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20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20 March 2019</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20 March 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20 March 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20 March 2019</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20 March 2019</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12.w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wmf"/><Relationship Id="rId4" Type="http://schemas.openxmlformats.org/officeDocument/2006/relationships/oleObject" Target="../embeddings/oleObject1.bin"/><Relationship Id="rId9" Type="http://schemas.openxmlformats.org/officeDocument/2006/relationships/image" Target="../media/image13.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posting/Posting%20Request.xml"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posting/Posting%20Response%20-%20%20Successful.xml"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posting/Posting%20Response%20-%20%20Failure.x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Posting</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2019</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BE1DED-F17D-40BA-964F-A1C8DEDCEF61}"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8" name="Rectangle 2"/>
          <p:cNvSpPr>
            <a:spLocks noChangeArrowheads="1"/>
          </p:cNvSpPr>
          <p:nvPr/>
        </p:nvSpPr>
        <p:spPr bwMode="auto">
          <a:xfrm>
            <a:off x="4092606" y="541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7" name="Rectangle 6"/>
          <p:cNvSpPr/>
          <p:nvPr/>
        </p:nvSpPr>
        <p:spPr>
          <a:xfrm>
            <a:off x="543989" y="1403838"/>
            <a:ext cx="9399001" cy="4430444"/>
          </a:xfrm>
          <a:prstGeom prst="rect">
            <a:avLst/>
          </a:prstGeom>
          <a:ln w="15875" cap="sq" cmpd="sng">
            <a:noFill/>
            <a:bevel/>
          </a:ln>
        </p:spPr>
        <p:txBody>
          <a:bodyPr wrap="square">
            <a:spAutoFit/>
          </a:bodyPr>
          <a:lstStyle/>
          <a:p>
            <a:pPr marL="411163" marR="0" lvl="0" indent="-411163" algn="l" defTabSz="914400" rtl="0" eaLnBrk="1" fontAlgn="auto" latinLnBrk="0" hangingPunct="1">
              <a:lnSpc>
                <a:spcPct val="90000"/>
              </a:lnSpc>
              <a:spcBef>
                <a:spcPts val="1500"/>
              </a:spcBef>
              <a:spcAft>
                <a:spcPts val="0"/>
              </a:spcAft>
              <a:buClrTx/>
              <a:buSzPct val="150000"/>
              <a:buFontTx/>
              <a:buBlip>
                <a:blip r:embed="rId2"/>
              </a:buBlip>
              <a:tabLst/>
              <a:defRPr/>
            </a:pPr>
            <a:r>
              <a:rPr kumimoji="0" lang="en-US" sz="1800" b="1" i="0" u="none" strike="noStrike" kern="1200" cap="none" spc="0" normalizeH="0" baseline="0" noProof="0" dirty="0" smtClean="0">
                <a:ln>
                  <a:noFill/>
                </a:ln>
                <a:solidFill>
                  <a:prstClr val="black"/>
                </a:solidFill>
                <a:effectLst/>
                <a:uLnTx/>
                <a:uFillTx/>
                <a:latin typeface="Arial"/>
                <a:ea typeface="+mn-ea"/>
                <a:cs typeface="+mn-cs"/>
              </a:rPr>
              <a:t>Business setup</a:t>
            </a:r>
            <a:endParaRPr kumimoji="0" lang="en-US" sz="1800" b="0" i="0" u="none" strike="noStrike" kern="1200" cap="none" spc="0" normalizeH="0" baseline="0" noProof="0" dirty="0" smtClean="0">
              <a:ln>
                <a:noFill/>
              </a:ln>
              <a:solidFill>
                <a:prstClr val="black"/>
              </a:solidFill>
              <a:effectLst/>
              <a:uLnTx/>
              <a:uFillTx/>
              <a:latin typeface="Arial"/>
              <a:ea typeface="+mn-ea"/>
              <a:cs typeface="+mn-cs"/>
            </a:endParaRPr>
          </a:p>
          <a:p>
            <a:pPr marL="868363" lvl="1" indent="-411163">
              <a:lnSpc>
                <a:spcPct val="90000"/>
              </a:lnSpc>
              <a:spcBef>
                <a:spcPts val="1500"/>
              </a:spcBef>
              <a:buSzPct val="150000"/>
              <a:buBlip>
                <a:blip r:embed="rId2"/>
              </a:buBlip>
            </a:pPr>
            <a:r>
              <a:rPr lang="en-US" sz="1400" b="1" dirty="0">
                <a:solidFill>
                  <a:prstClr val="black"/>
                </a:solidFill>
              </a:rPr>
              <a:t>SEND_BEFORE_POSTING, ACCBYMOP, ASAP_POST_REST_CHECK, </a:t>
            </a:r>
            <a:r>
              <a:rPr lang="en-US" sz="1400" b="1" dirty="0" smtClean="0">
                <a:solidFill>
                  <a:prstClr val="black"/>
                </a:solidFill>
              </a:rPr>
              <a:t>MAXNSFRETRY</a:t>
            </a:r>
            <a:r>
              <a:rPr lang="en-US" sz="1400" b="1" dirty="0">
                <a:solidFill>
                  <a:prstClr val="black"/>
                </a:solidFill>
              </a:rPr>
              <a:t>, NSF_CHECK_FREQ </a:t>
            </a:r>
            <a:r>
              <a:rPr lang="en-US" sz="1400" b="1" dirty="0" smtClean="0">
                <a:solidFill>
                  <a:prstClr val="black"/>
                </a:solidFill>
                <a:latin typeface="Arial"/>
              </a:rPr>
              <a:t>(system parameter</a:t>
            </a:r>
            <a:r>
              <a:rPr lang="en-US" b="1" dirty="0" smtClean="0"/>
              <a:t>)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Specifies </a:t>
            </a:r>
            <a:r>
              <a:rPr lang="en-US" sz="1400" dirty="0" smtClean="0">
                <a:solidFill>
                  <a:srgbClr val="000000"/>
                </a:solidFill>
                <a:latin typeface="Arial" panose="020B0604020202020204" pitchFamily="34" charset="0"/>
                <a:ea typeface="Calibri" panose="020F0502020204030204" pitchFamily="34" charset="0"/>
                <a:cs typeface="Tahoma" panose="020B0604030504040204" pitchFamily="34" charset="0"/>
              </a:rPr>
              <a:t>the behavior of Posting interface</a:t>
            </a:r>
            <a:endParaRPr kumimoji="0" lang="en-US" sz="1400" b="1" i="0" u="none" strike="noStrike" kern="1200" cap="none" spc="0" normalizeH="0" baseline="0" noProof="0" dirty="0" smtClean="0">
              <a:ln>
                <a:noFill/>
              </a:ln>
              <a:solidFill>
                <a:prstClr val="black"/>
              </a:solidFill>
              <a:effectLst/>
              <a:uLnTx/>
              <a:uFillTx/>
              <a:latin typeface="Arial"/>
              <a:ea typeface="+mn-ea"/>
              <a:cs typeface="+mn-cs"/>
            </a:endParaRPr>
          </a:p>
          <a:p>
            <a:pPr marL="868363" lvl="1" indent="-411163">
              <a:lnSpc>
                <a:spcPct val="90000"/>
              </a:lnSpc>
              <a:spcBef>
                <a:spcPts val="1500"/>
              </a:spcBef>
              <a:buSzPct val="150000"/>
              <a:buBlip>
                <a:blip r:embed="rId2"/>
              </a:buBlip>
            </a:pPr>
            <a:r>
              <a:rPr kumimoji="0" lang="en-US" sz="1400" b="1" i="0" u="none" strike="noStrike" kern="1200" cap="none" spc="0" normalizeH="0" baseline="0" noProof="0" dirty="0" smtClean="0">
                <a:ln>
                  <a:noFill/>
                </a:ln>
                <a:solidFill>
                  <a:prstClr val="black"/>
                </a:solidFill>
                <a:effectLst/>
                <a:uLnTx/>
                <a:uFillTx/>
                <a:latin typeface="Arial"/>
                <a:ea typeface="+mn-ea"/>
                <a:cs typeface="+mn-cs"/>
              </a:rPr>
              <a:t>System Users, MOP, Office, Parties, Accounts, Account Types, Fee Type, Fee Formula, User Codes </a:t>
            </a:r>
            <a:r>
              <a:rPr lang="en-US" sz="1400" b="1" dirty="0" smtClean="0">
                <a:solidFill>
                  <a:prstClr val="black"/>
                </a:solidFill>
                <a:latin typeface="Arial"/>
              </a:rPr>
              <a:t>(profile) </a:t>
            </a:r>
            <a:r>
              <a:rPr lang="en-US" sz="1400" dirty="0" smtClean="0">
                <a:solidFill>
                  <a:srgbClr val="000000"/>
                </a:solidFill>
                <a:latin typeface="Arial" panose="020B0604020202020204" pitchFamily="34" charset="0"/>
                <a:ea typeface="Calibri" panose="020F0502020204030204" pitchFamily="34" charset="0"/>
                <a:cs typeface="Tahoma" panose="020B0604030504040204" pitchFamily="34" charset="0"/>
              </a:rPr>
              <a:t>involved in Posting interface processing</a:t>
            </a:r>
            <a:endPar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endParaRPr>
          </a:p>
          <a:p>
            <a:pPr marL="868363" lvl="1" indent="-411163">
              <a:lnSpc>
                <a:spcPct val="90000"/>
              </a:lnSpc>
              <a:spcBef>
                <a:spcPts val="1500"/>
              </a:spcBef>
              <a:buSzPct val="150000"/>
              <a:buBlip>
                <a:blip r:embed="rId2"/>
              </a:buBlip>
            </a:pPr>
            <a:r>
              <a:rPr lang="en-US" sz="1400" b="1" dirty="0" smtClean="0">
                <a:solidFill>
                  <a:prstClr val="black"/>
                </a:solidFill>
              </a:rPr>
              <a:t>Posting </a:t>
            </a:r>
            <a:r>
              <a:rPr lang="en-US" sz="1400" b="1" dirty="0">
                <a:solidFill>
                  <a:prstClr val="black"/>
                </a:solidFill>
              </a:rPr>
              <a:t>Suspense Account Selection </a:t>
            </a:r>
            <a:r>
              <a:rPr lang="en-US" sz="1400" b="1" dirty="0" smtClean="0">
                <a:solidFill>
                  <a:prstClr val="black"/>
                </a:solidFill>
              </a:rPr>
              <a:t>(</a:t>
            </a:r>
            <a:r>
              <a:rPr lang="en-US" sz="1400" b="1" dirty="0">
                <a:solidFill>
                  <a:prstClr val="black"/>
                </a:solidFill>
              </a:rPr>
              <a:t>rules) </a:t>
            </a:r>
            <a:r>
              <a:rPr lang="en-US" sz="1400" dirty="0">
                <a:solidFill>
                  <a:prstClr val="black"/>
                </a:solidFill>
              </a:rPr>
              <a:t>allows the selection of different suspense accounts to be used for the different Posting </a:t>
            </a:r>
            <a:r>
              <a:rPr lang="en-US" sz="1400" dirty="0" smtClean="0">
                <a:solidFill>
                  <a:prstClr val="black"/>
                </a:solidFill>
              </a:rPr>
              <a:t>Types, </a:t>
            </a:r>
            <a:r>
              <a:rPr lang="en-US" sz="1400" b="1" dirty="0">
                <a:solidFill>
                  <a:prstClr val="black"/>
                </a:solidFill>
              </a:rPr>
              <a:t>Posting Type Trans </a:t>
            </a:r>
            <a:r>
              <a:rPr lang="en-US" sz="1400" b="1" dirty="0" smtClean="0">
                <a:solidFill>
                  <a:prstClr val="black"/>
                </a:solidFill>
              </a:rPr>
              <a:t>Code </a:t>
            </a:r>
            <a:r>
              <a:rPr lang="en-US" sz="1400" b="1" dirty="0">
                <a:solidFill>
                  <a:prstClr val="black"/>
                </a:solidFill>
              </a:rPr>
              <a:t>(rules)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enable a financial institution to override a previously populated Posting Account Transaction Code for specific posting type entries</a:t>
            </a:r>
          </a:p>
          <a:p>
            <a:pPr marL="411163" marR="0" lvl="0" indent="-411163" algn="l" defTabSz="914400" rtl="0" eaLnBrk="1" fontAlgn="auto" latinLnBrk="0" hangingPunct="1">
              <a:lnSpc>
                <a:spcPct val="90000"/>
              </a:lnSpc>
              <a:spcBef>
                <a:spcPts val="1500"/>
              </a:spcBef>
              <a:spcAft>
                <a:spcPts val="0"/>
              </a:spcAft>
              <a:buClrTx/>
              <a:buSzPct val="150000"/>
              <a:buFontTx/>
              <a:buBlip>
                <a:blip r:embed="rId2"/>
              </a:buBlip>
              <a:tabLst/>
              <a:defRPr/>
            </a:pPr>
            <a:r>
              <a:rPr kumimoji="0" lang="en-US" sz="1800" b="1" i="0" u="none" strike="noStrike" kern="1200" cap="none" spc="0" normalizeH="0" baseline="0" noProof="0" dirty="0" smtClean="0">
                <a:ln>
                  <a:noFill/>
                </a:ln>
                <a:solidFill>
                  <a:prstClr val="black"/>
                </a:solidFill>
                <a:effectLst/>
                <a:uLnTx/>
                <a:uFillTx/>
                <a:latin typeface="Arial"/>
                <a:ea typeface="+mn-ea"/>
                <a:cs typeface="+mn-cs"/>
              </a:rPr>
              <a:t>System setup </a:t>
            </a:r>
            <a:endParaRPr kumimoji="0" lang="en-US" sz="1800" b="0" i="0" u="none" strike="noStrike" kern="1200" cap="none" spc="0" normalizeH="0" baseline="0" noProof="0" dirty="0" smtClean="0">
              <a:ln>
                <a:noFill/>
              </a:ln>
              <a:solidFill>
                <a:prstClr val="black"/>
              </a:solidFill>
              <a:effectLst/>
              <a:uLnTx/>
              <a:uFillTx/>
              <a:latin typeface="Arial"/>
              <a:ea typeface="+mn-ea"/>
              <a:cs typeface="+mn-cs"/>
            </a:endParaRPr>
          </a:p>
          <a:p>
            <a:pPr marL="868363" lvl="1" indent="-411163">
              <a:lnSpc>
                <a:spcPct val="90000"/>
              </a:lnSpc>
              <a:spcBef>
                <a:spcPts val="1500"/>
              </a:spcBef>
              <a:buSzPct val="150000"/>
              <a:buBlip>
                <a:blip r:embed="rId2"/>
              </a:buBlip>
            </a:pPr>
            <a:r>
              <a:rPr lang="en-US" sz="1400" b="1" dirty="0">
                <a:solidFill>
                  <a:prstClr val="black"/>
                </a:solidFill>
              </a:rPr>
              <a:t>Posting Type </a:t>
            </a:r>
            <a:r>
              <a:rPr lang="en-US" sz="1400" b="1" dirty="0">
                <a:solidFill>
                  <a:prstClr val="black"/>
                </a:solidFill>
              </a:rPr>
              <a:t>Selection (rules)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determines which posting types are required for this invocation and which posting type are sent in which request. </a:t>
            </a:r>
          </a:p>
          <a:p>
            <a:pPr marL="868363" lvl="1" indent="-411163">
              <a:lnSpc>
                <a:spcPct val="90000"/>
              </a:lnSpc>
              <a:spcBef>
                <a:spcPts val="1500"/>
              </a:spcBef>
              <a:buSzPct val="150000"/>
              <a:buBlip>
                <a:blip r:embed="rId2"/>
              </a:buBlip>
            </a:pPr>
            <a:r>
              <a:rPr kumimoji="0" lang="en-US" sz="1400" b="1" i="0" u="none" strike="noStrike" kern="1200" cap="none" spc="0" normalizeH="0" baseline="0" noProof="0" dirty="0" smtClean="0">
                <a:ln>
                  <a:noFill/>
                </a:ln>
                <a:solidFill>
                  <a:prstClr val="black"/>
                </a:solidFill>
                <a:effectLst/>
                <a:uLnTx/>
                <a:uFillTx/>
                <a:latin typeface="Arial"/>
                <a:ea typeface="+mn-ea"/>
                <a:cs typeface="+mn-cs"/>
              </a:rPr>
              <a:t>Interface Profile</a:t>
            </a:r>
            <a:r>
              <a:rPr kumimoji="0" lang="en-US" sz="1400" b="0" i="0" u="none" strike="noStrike" kern="1200" cap="none" spc="0" normalizeH="0" baseline="0" noProof="0" dirty="0" smtClean="0">
                <a:ln>
                  <a:noFill/>
                </a:ln>
                <a:solidFill>
                  <a:prstClr val="black"/>
                </a:solidFill>
                <a:effectLst/>
                <a:uLnTx/>
                <a:uFillTx/>
                <a:latin typeface="Arial"/>
                <a:ea typeface="+mn-ea"/>
                <a:cs typeface="+mn-cs"/>
              </a:rPr>
              <a:t>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ahoma" panose="020B0604030504040204" pitchFamily="34" charset="0"/>
              </a:rPr>
              <a:t>Relevant Interfaces entries should be configured for the </a:t>
            </a:r>
            <a:r>
              <a:rPr lang="en-US" sz="1400" dirty="0" smtClean="0">
                <a:solidFill>
                  <a:prstClr val="black"/>
                </a:solidFill>
              </a:rPr>
              <a:t>Posting </a:t>
            </a: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Calibri" panose="020F0502020204030204" pitchFamily="34" charset="0"/>
                <a:cs typeface="Tahoma" panose="020B0604030504040204" pitchFamily="34" charset="0"/>
              </a:rPr>
              <a:t>interface request</a:t>
            </a:r>
            <a:r>
              <a:rPr kumimoji="0" lang="en-US" sz="1400" b="0" i="0" u="none" strike="noStrike" kern="1200" cap="none" spc="0" normalizeH="0" baseline="0" noProof="0" dirty="0" smtClean="0">
                <a:ln>
                  <a:noFill/>
                </a:ln>
                <a:solidFill>
                  <a:prstClr val="black"/>
                </a:solidFill>
                <a:effectLst/>
                <a:uLnTx/>
                <a:uFillTx/>
                <a:latin typeface="Arial"/>
                <a:ea typeface="+mn-ea"/>
                <a:cs typeface="+mn-cs"/>
              </a:rPr>
              <a:t>.</a:t>
            </a:r>
          </a:p>
          <a:p>
            <a:pPr marL="868363" lvl="1" indent="-411163">
              <a:lnSpc>
                <a:spcPct val="90000"/>
              </a:lnSpc>
              <a:spcBef>
                <a:spcPts val="1500"/>
              </a:spcBef>
              <a:buSzPct val="150000"/>
              <a:buBlip>
                <a:blip r:embed="rId2"/>
              </a:buBlip>
            </a:pPr>
            <a:r>
              <a:rPr kumimoji="0" lang="en-US" sz="1400" b="1" i="0" u="none" strike="noStrike" kern="1200" cap="none" spc="0" normalizeH="0" baseline="0" noProof="0" dirty="0">
                <a:ln>
                  <a:noFill/>
                </a:ln>
                <a:solidFill>
                  <a:prstClr val="black"/>
                </a:solidFill>
                <a:effectLst/>
                <a:uLnTx/>
                <a:uFillTx/>
                <a:latin typeface="Arial"/>
                <a:ea typeface="+mn-ea"/>
                <a:cs typeface="+mn-cs"/>
              </a:rPr>
              <a:t>Interface Selection Rules </a:t>
            </a:r>
            <a:r>
              <a:rPr kumimoji="0" lang="en-US" sz="1400" b="0" i="0" u="none" strike="noStrike" kern="1200" cap="none" spc="0" normalizeH="0" baseline="0" noProof="0" dirty="0">
                <a:ln>
                  <a:noFill/>
                </a:ln>
                <a:solidFill>
                  <a:prstClr val="black"/>
                </a:solidFill>
                <a:effectLst/>
                <a:uLnTx/>
                <a:uFillTx/>
                <a:latin typeface="Arial"/>
                <a:ea typeface="+mn-ea"/>
                <a:cs typeface="+mn-cs"/>
              </a:rPr>
              <a:t>selecting the relevant Interfaces entries, should be configured for the </a:t>
            </a:r>
            <a:r>
              <a:rPr lang="en-US" sz="1400" dirty="0" smtClean="0">
                <a:solidFill>
                  <a:prstClr val="black"/>
                </a:solidFill>
              </a:rPr>
              <a:t>Posting</a:t>
            </a:r>
            <a:r>
              <a:rPr kumimoji="0" lang="en-US" sz="1400" b="0" i="0" u="none" strike="noStrike" kern="1200" cap="none" spc="0" normalizeH="0" baseline="0" noProof="0" dirty="0" smtClean="0">
                <a:ln>
                  <a:noFill/>
                </a:ln>
                <a:solidFill>
                  <a:prstClr val="black"/>
                </a:solidFill>
                <a:effectLst/>
                <a:uLnTx/>
                <a:uFillTx/>
                <a:latin typeface="Arial"/>
                <a:ea typeface="+mn-ea"/>
                <a:cs typeface="+mn-cs"/>
              </a:rPr>
              <a:t> </a:t>
            </a:r>
            <a:r>
              <a:rPr kumimoji="0" lang="en-US" sz="1400" b="0" i="0" u="none" strike="noStrike" kern="1200" cap="none" spc="0" normalizeH="0" baseline="0" noProof="0" dirty="0">
                <a:ln>
                  <a:noFill/>
                </a:ln>
                <a:solidFill>
                  <a:prstClr val="black"/>
                </a:solidFill>
                <a:effectLst/>
                <a:uLnTx/>
                <a:uFillTx/>
                <a:latin typeface="Arial"/>
                <a:ea typeface="+mn-ea"/>
                <a:cs typeface="+mn-cs"/>
              </a:rPr>
              <a:t>interface </a:t>
            </a:r>
            <a:r>
              <a:rPr kumimoji="0" lang="en-US" sz="1400" b="0" i="0" u="none" strike="noStrike" kern="1200" cap="none" spc="0" normalizeH="0" baseline="0" noProof="0" dirty="0" smtClean="0">
                <a:ln>
                  <a:noFill/>
                </a:ln>
                <a:solidFill>
                  <a:prstClr val="black"/>
                </a:solidFill>
                <a:effectLst/>
                <a:uLnTx/>
                <a:uFillTx/>
                <a:latin typeface="Arial"/>
                <a:ea typeface="+mn-ea"/>
                <a:cs typeface="+mn-cs"/>
              </a:rPr>
              <a:t>request. </a:t>
            </a: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438148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0"/>
            <a:r>
              <a:rPr lang="en-US" dirty="0"/>
              <a:t>Bulk Interface</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Receive Payment Instruction</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sp>
        <p:nvSpPr>
          <p:cNvPr id="13" name="Flowchart: Predefined Process 12"/>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Payment Initiation</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15804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Compliance </a:t>
            </a:r>
            <a:endParaRPr lang="he-IL" dirty="0" err="1"/>
          </a:p>
        </p:txBody>
      </p:sp>
      <p:cxnSp>
        <p:nvCxnSpPr>
          <p:cNvPr id="18" name="Straight Arrow Connector 17"/>
          <p:cNvCxnSpPr>
            <a:stCxn id="13" idx="2"/>
          </p:cNvCxnSpPr>
          <p:nvPr/>
        </p:nvCxnSpPr>
        <p:spPr>
          <a:xfrm flipH="1">
            <a:off x="5524347" y="2837467"/>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Debit Side Processing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sp>
        <p:nvSpPr>
          <p:cNvPr id="21" name="Flowchart: Predefined Process 20"/>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Credit Side Processing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sp>
        <p:nvSpPr>
          <p:cNvPr id="22" name="TextBox 21"/>
          <p:cNvSpPr txBox="1"/>
          <p:nvPr/>
        </p:nvSpPr>
        <p:spPr>
          <a:xfrm>
            <a:off x="6949366" y="113959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a:t>Account Lookup</a:t>
            </a:r>
            <a:endParaRPr lang="he-IL" dirty="0" err="1"/>
          </a:p>
        </p:txBody>
      </p:sp>
      <p:cxnSp>
        <p:nvCxnSpPr>
          <p:cNvPr id="23" name="Straight Arrow Connector 22"/>
          <p:cNvCxnSpPr>
            <a:stCxn id="21" idx="0"/>
          </p:cNvCxnSpPr>
          <p:nvPr/>
        </p:nvCxnSpPr>
        <p:spPr>
          <a:xfrm flipH="1" flipV="1">
            <a:off x="1030929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00824" y="3666300"/>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FX Engine</a:t>
            </a:r>
            <a:endParaRPr lang="he-IL" dirty="0" err="1"/>
          </a:p>
        </p:txBody>
      </p:sp>
      <p:cxnSp>
        <p:nvCxnSpPr>
          <p:cNvPr id="25" name="Straight Arrow Connector 24"/>
          <p:cNvCxnSpPr/>
          <p:nvPr/>
        </p:nvCxnSpPr>
        <p:spPr>
          <a:xfrm flipV="1">
            <a:off x="5968405" y="3977384"/>
            <a:ext cx="0" cy="33072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477672"/>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MOP Selection Value Date and Cut Offs</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32120" y="245598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Internet Banking,  Branch-OTC, 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sp>
        <p:nvSpPr>
          <p:cNvPr id="51" name="Flowchart: Predefined Process 5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Fees Processing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4337900"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Payment execution</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sp>
        <p:nvSpPr>
          <p:cNvPr id="59" name="Flowchart: Document 58"/>
          <p:cNvSpPr/>
          <p:nvPr/>
        </p:nvSpPr>
        <p:spPr>
          <a:xfrm>
            <a:off x="402278" y="416362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Balance Inquiry</a:t>
            </a:r>
            <a:endParaRPr lang="he-IL" dirty="0" err="1"/>
          </a:p>
        </p:txBody>
      </p:sp>
      <p:cxnSp>
        <p:nvCxnSpPr>
          <p:cNvPr id="66" name="Straight Arrow Connector 65"/>
          <p:cNvCxnSpPr>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Accounting System</a:t>
            </a:r>
            <a:endParaRPr lang="he-IL" dirty="0" err="1"/>
          </a:p>
        </p:txBody>
      </p:sp>
      <p:cxnSp>
        <p:nvCxnSpPr>
          <p:cNvPr id="68" name="Straight Arrow Connector 67"/>
          <p:cNvCxnSpPr>
            <a:endCxn id="67" idx="0"/>
          </p:cNvCxnSpPr>
          <p:nvPr/>
        </p:nvCxnSpPr>
        <p:spPr>
          <a:xfrm flipH="1">
            <a:off x="3128369" y="5127453"/>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32119" y="1998482"/>
            <a:ext cx="1271229"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Feeder</a:t>
            </a:r>
            <a:endParaRPr lang="he-IL" dirty="0" err="1"/>
          </a:p>
        </p:txBody>
      </p:sp>
      <p:cxnSp>
        <p:nvCxnSpPr>
          <p:cNvPr id="10" name="Elbow Connector 9"/>
          <p:cNvCxnSpPr>
            <a:stCxn id="47" idx="3"/>
            <a:endCxn id="9" idx="1"/>
          </p:cNvCxnSpPr>
          <p:nvPr/>
        </p:nvCxnSpPr>
        <p:spPr>
          <a:xfrm flipV="1">
            <a:off x="1703349" y="2417975"/>
            <a:ext cx="454059" cy="575333"/>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5" idx="3"/>
            <a:endCxn id="9" idx="1"/>
          </p:cNvCxnSpPr>
          <p:nvPr/>
        </p:nvCxnSpPr>
        <p:spPr>
          <a:xfrm>
            <a:off x="1703348" y="2154024"/>
            <a:ext cx="454060" cy="263951"/>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725844" y="1949664"/>
            <a:ext cx="5076153" cy="4124206"/>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lvl="0"/>
            <a:r>
              <a:rPr lang="en-US" sz="1600" u="sng" dirty="0" smtClean="0"/>
              <a:t>Posting </a:t>
            </a:r>
            <a:r>
              <a:rPr lang="en-US" sz="1600" u="sng" dirty="0"/>
              <a:t>Interface </a:t>
            </a:r>
            <a:r>
              <a:rPr lang="en-US" sz="1600" u="sng" dirty="0" smtClean="0"/>
              <a:t>includes following entries: </a:t>
            </a:r>
          </a:p>
          <a:p>
            <a:pPr marL="285750" lvl="0" indent="-285750">
              <a:buFont typeface="Arial" panose="020B0604020202020204" pitchFamily="34" charset="0"/>
              <a:buChar char="•"/>
            </a:pPr>
            <a:r>
              <a:rPr lang="en-US" sz="1400" dirty="0" smtClean="0"/>
              <a:t>Credit-Side Account</a:t>
            </a:r>
            <a:endParaRPr lang="en-US" sz="1400" dirty="0"/>
          </a:p>
          <a:p>
            <a:pPr marL="285750" lvl="0" indent="-285750">
              <a:buFont typeface="Arial" panose="020B0604020202020204" pitchFamily="34" charset="0"/>
              <a:buChar char="•"/>
            </a:pPr>
            <a:r>
              <a:rPr lang="en-US" sz="1400" dirty="0" smtClean="0"/>
              <a:t>Debit-Side Account</a:t>
            </a:r>
          </a:p>
          <a:p>
            <a:pPr marL="285750" lvl="0" indent="-285750">
              <a:buFont typeface="Arial" panose="020B0604020202020204" pitchFamily="34" charset="0"/>
              <a:buChar char="•"/>
            </a:pPr>
            <a:r>
              <a:rPr lang="en-US" sz="1400" dirty="0" smtClean="0"/>
              <a:t>Fees</a:t>
            </a:r>
          </a:p>
          <a:p>
            <a:pPr marL="285750" lvl="0" indent="-285750">
              <a:buFont typeface="Arial" panose="020B0604020202020204" pitchFamily="34" charset="0"/>
              <a:buChar char="•"/>
            </a:pPr>
            <a:r>
              <a:rPr lang="en-US" sz="1400" dirty="0" smtClean="0"/>
              <a:t>Cross-Book Transactions</a:t>
            </a:r>
          </a:p>
          <a:p>
            <a:pPr marL="285750" lvl="0" indent="-285750">
              <a:buFont typeface="Arial" panose="020B0604020202020204" pitchFamily="34" charset="0"/>
              <a:buChar char="•"/>
            </a:pPr>
            <a:r>
              <a:rPr lang="en-US" sz="1400" dirty="0" smtClean="0"/>
              <a:t>Foreign Exchange</a:t>
            </a:r>
          </a:p>
          <a:p>
            <a:endParaRPr lang="en-US" sz="1600" i="1" dirty="0" smtClean="0"/>
          </a:p>
          <a:p>
            <a:r>
              <a:rPr lang="en-US" sz="1600" u="sng" dirty="0" smtClean="0"/>
              <a:t>GPP supports following accounting modes: </a:t>
            </a:r>
          </a:p>
          <a:p>
            <a:pPr marL="285750" indent="-285750">
              <a:buFont typeface="Arial" panose="020B0604020202020204" pitchFamily="34" charset="0"/>
              <a:buChar char="•"/>
            </a:pPr>
            <a:r>
              <a:rPr lang="en-US" sz="1400" b="1" dirty="0"/>
              <a:t>One-Step</a:t>
            </a:r>
            <a:r>
              <a:rPr lang="en-US" sz="1400" dirty="0"/>
              <a:t>: Generates both debit and credit posting requests in a single step using the relevant accounts</a:t>
            </a:r>
            <a:r>
              <a:rPr lang="en-US" sz="1400" dirty="0" smtClean="0"/>
              <a:t>.</a:t>
            </a:r>
          </a:p>
          <a:p>
            <a:pPr marL="285750" indent="-285750">
              <a:buFont typeface="Arial" panose="020B0604020202020204" pitchFamily="34" charset="0"/>
              <a:buChar char="•"/>
            </a:pPr>
            <a:r>
              <a:rPr lang="en-US" sz="1400" b="1" dirty="0"/>
              <a:t>Two-Step</a:t>
            </a:r>
            <a:r>
              <a:rPr lang="en-US" sz="1400" dirty="0"/>
              <a:t>: Generates debit and credit posting requests in two steps using a bulk suspense account.</a:t>
            </a:r>
            <a:endParaRPr lang="en-US" sz="1400" i="1" dirty="0" smtClean="0"/>
          </a:p>
          <a:p>
            <a:endParaRPr lang="en-US" sz="1600" i="1" dirty="0" smtClean="0"/>
          </a:p>
          <a:p>
            <a:r>
              <a:rPr lang="en-US" sz="1200" i="1" dirty="0" smtClean="0"/>
              <a:t>Note</a:t>
            </a:r>
            <a:r>
              <a:rPr lang="en-US" sz="1200" dirty="0"/>
              <a:t>:  following mode are used during </a:t>
            </a:r>
            <a:r>
              <a:rPr lang="en-US" sz="1200" dirty="0" err="1" smtClean="0"/>
              <a:t>Positng</a:t>
            </a:r>
            <a:r>
              <a:rPr lang="en-US" sz="1200" dirty="0" smtClean="0"/>
              <a:t> mode </a:t>
            </a:r>
            <a:r>
              <a:rPr lang="en-US" sz="1200" dirty="0"/>
              <a:t>selection</a:t>
            </a:r>
          </a:p>
          <a:p>
            <a:pPr marL="285750" lvl="0" indent="-285750">
              <a:buFont typeface="Arial" panose="020B0604020202020204" pitchFamily="34" charset="0"/>
              <a:buChar char="•"/>
            </a:pPr>
            <a:r>
              <a:rPr lang="en-US" sz="1200" b="1" dirty="0"/>
              <a:t>Consolidated  </a:t>
            </a:r>
            <a:r>
              <a:rPr lang="en-US" sz="1200" dirty="0"/>
              <a:t>GPP generates a single request for the consolidated (total) amount of all relevant transactions in each sub-batch in the file. </a:t>
            </a:r>
            <a:endParaRPr lang="en-US" sz="1200" b="1" dirty="0"/>
          </a:p>
          <a:p>
            <a:pPr marL="285750" lvl="0" indent="-285750">
              <a:buFont typeface="Arial" panose="020B0604020202020204" pitchFamily="34" charset="0"/>
              <a:buChar char="•"/>
            </a:pPr>
            <a:r>
              <a:rPr lang="en-US" sz="1200" b="1" dirty="0"/>
              <a:t>Itemized </a:t>
            </a:r>
            <a:r>
              <a:rPr lang="en-US" sz="1200" dirty="0"/>
              <a:t>GPP invokes the foreign exchange interface for each transaction.</a:t>
            </a:r>
            <a:endParaRPr lang="en-US" sz="1200" dirty="0"/>
          </a:p>
        </p:txBody>
      </p:sp>
    </p:spTree>
    <p:extLst>
      <p:ext uri="{BB962C8B-B14F-4D97-AF65-F5344CB8AC3E}">
        <p14:creationId xmlns:p14="http://schemas.microsoft.com/office/powerpoint/2010/main" val="53383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vert="horz" lIns="0" tIns="0" rIns="0" bIns="0" rtlCol="0" anchor="b" anchorCtr="0">
            <a:noAutofit/>
          </a:bodyPr>
          <a:lstStyle/>
          <a:p>
            <a:r>
              <a:rPr lang="en-US" dirty="0"/>
              <a:t>examples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20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7" name="Rectangle 6"/>
          <p:cNvSpPr/>
          <p:nvPr/>
        </p:nvSpPr>
        <p:spPr>
          <a:xfrm>
            <a:off x="623887" y="1299270"/>
            <a:ext cx="5610657" cy="369332"/>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r>
              <a:rPr lang="en-US" dirty="0"/>
              <a:t>Posting </a:t>
            </a:r>
            <a:r>
              <a:rPr lang="en-US" b="1" dirty="0"/>
              <a:t>Request</a:t>
            </a:r>
            <a:endParaRPr lang="en-US" sz="1600" b="1" dirty="0" smtClean="0"/>
          </a:p>
        </p:txBody>
      </p:sp>
      <p:sp>
        <p:nvSpPr>
          <p:cNvPr id="2" name="Rectangle 2"/>
          <p:cNvSpPr>
            <a:spLocks noChangeArrowheads="1"/>
          </p:cNvSpPr>
          <p:nvPr/>
        </p:nvSpPr>
        <p:spPr bwMode="auto">
          <a:xfrm>
            <a:off x="10565606" y="24938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6"/>
          <p:cNvSpPr>
            <a:spLocks noChangeArrowheads="1"/>
          </p:cNvSpPr>
          <p:nvPr/>
        </p:nvSpPr>
        <p:spPr bwMode="auto">
          <a:xfrm>
            <a:off x="7257011" y="1141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8"/>
          <p:cNvSpPr>
            <a:spLocks noChangeArrowheads="1"/>
          </p:cNvSpPr>
          <p:nvPr/>
        </p:nvSpPr>
        <p:spPr bwMode="auto">
          <a:xfrm>
            <a:off x="8622890" y="12434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6"/>
          <p:cNvSpPr/>
          <p:nvPr/>
        </p:nvSpPr>
        <p:spPr>
          <a:xfrm>
            <a:off x="623886" y="2124486"/>
            <a:ext cx="5610657" cy="369332"/>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r>
              <a:rPr lang="en-US" dirty="0"/>
              <a:t>Successful Posting </a:t>
            </a:r>
            <a:r>
              <a:rPr lang="en-US" b="1" dirty="0"/>
              <a:t>Response</a:t>
            </a:r>
            <a:endParaRPr lang="en-US" sz="1600" b="1" dirty="0" smtClean="0"/>
          </a:p>
        </p:txBody>
      </p:sp>
      <p:sp>
        <p:nvSpPr>
          <p:cNvPr id="18" name="Rectangle 17"/>
          <p:cNvSpPr/>
          <p:nvPr/>
        </p:nvSpPr>
        <p:spPr>
          <a:xfrm>
            <a:off x="623886" y="2949026"/>
            <a:ext cx="5610657" cy="369332"/>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r>
              <a:rPr lang="en-US" dirty="0"/>
              <a:t>Failed Posting </a:t>
            </a:r>
            <a:r>
              <a:rPr lang="en-US" b="1" dirty="0"/>
              <a:t>Response</a:t>
            </a:r>
            <a:r>
              <a:rPr lang="en-US" dirty="0"/>
              <a:t> </a:t>
            </a:r>
            <a:endParaRPr lang="en-US" sz="1600" dirty="0" smtClean="0"/>
          </a:p>
        </p:txBody>
      </p:sp>
      <p:sp>
        <p:nvSpPr>
          <p:cNvPr id="24" name="Rectangle 12"/>
          <p:cNvSpPr>
            <a:spLocks noChangeArrowheads="1"/>
          </p:cNvSpPr>
          <p:nvPr/>
        </p:nvSpPr>
        <p:spPr bwMode="auto">
          <a:xfrm>
            <a:off x="6952211" y="18914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592670288"/>
              </p:ext>
            </p:extLst>
          </p:nvPr>
        </p:nvGraphicFramePr>
        <p:xfrm>
          <a:off x="6952211" y="1299270"/>
          <a:ext cx="914400" cy="771525"/>
        </p:xfrm>
        <a:graphic>
          <a:graphicData uri="http://schemas.openxmlformats.org/presentationml/2006/ole">
            <mc:AlternateContent xmlns:mc="http://schemas.openxmlformats.org/markup-compatibility/2006">
              <mc:Choice xmlns:v="urn:schemas-microsoft-com:vml" Requires="v">
                <p:oleObj spid="_x0000_s2095"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6952211" y="1299270"/>
                        <a:ext cx="914400" cy="77152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368234711"/>
              </p:ext>
            </p:extLst>
          </p:nvPr>
        </p:nvGraphicFramePr>
        <p:xfrm>
          <a:off x="6952211" y="2124486"/>
          <a:ext cx="914400" cy="771525"/>
        </p:xfrm>
        <a:graphic>
          <a:graphicData uri="http://schemas.openxmlformats.org/presentationml/2006/ole">
            <mc:AlternateContent xmlns:mc="http://schemas.openxmlformats.org/markup-compatibility/2006">
              <mc:Choice xmlns:v="urn:schemas-microsoft-com:vml" Requires="v">
                <p:oleObj spid="_x0000_s2096" name="Packager Shell Object" showAsIcon="1" r:id="rId6" imgW="914400" imgH="771480" progId="Package">
                  <p:embed/>
                </p:oleObj>
              </mc:Choice>
              <mc:Fallback>
                <p:oleObj name="Packager Shell Object" showAsIcon="1" r:id="rId6" imgW="914400" imgH="771480" progId="Package">
                  <p:embed/>
                  <p:pic>
                    <p:nvPicPr>
                      <p:cNvPr id="0" name=""/>
                      <p:cNvPicPr/>
                      <p:nvPr/>
                    </p:nvPicPr>
                    <p:blipFill>
                      <a:blip r:embed="rId7"/>
                      <a:stretch>
                        <a:fillRect/>
                      </a:stretch>
                    </p:blipFill>
                    <p:spPr>
                      <a:xfrm>
                        <a:off x="6952211" y="2124486"/>
                        <a:ext cx="914400" cy="77152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545231557"/>
              </p:ext>
            </p:extLst>
          </p:nvPr>
        </p:nvGraphicFramePr>
        <p:xfrm>
          <a:off x="6952211" y="2949026"/>
          <a:ext cx="914400" cy="771525"/>
        </p:xfrm>
        <a:graphic>
          <a:graphicData uri="http://schemas.openxmlformats.org/presentationml/2006/ole">
            <mc:AlternateContent xmlns:mc="http://schemas.openxmlformats.org/markup-compatibility/2006">
              <mc:Choice xmlns:v="urn:schemas-microsoft-com:vml" Requires="v">
                <p:oleObj spid="_x0000_s2097" name="Packager Shell Object" showAsIcon="1" r:id="rId8" imgW="914400" imgH="771480" progId="Package">
                  <p:embed/>
                </p:oleObj>
              </mc:Choice>
              <mc:Fallback>
                <p:oleObj name="Packager Shell Object" showAsIcon="1" r:id="rId8" imgW="914400" imgH="771480" progId="Package">
                  <p:embed/>
                  <p:pic>
                    <p:nvPicPr>
                      <p:cNvPr id="0" name=""/>
                      <p:cNvPicPr/>
                      <p:nvPr/>
                    </p:nvPicPr>
                    <p:blipFill>
                      <a:blip r:embed="rId9"/>
                      <a:stretch>
                        <a:fillRect/>
                      </a:stretch>
                    </p:blipFill>
                    <p:spPr>
                      <a:xfrm>
                        <a:off x="6952211" y="294902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25230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Integration Team</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98A2CEC-3088-437B-B321-33BEC7D93FCD}"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7" name="Text Placeholder 7"/>
          <p:cNvSpPr txBox="1">
            <a:spLocks/>
          </p:cNvSpPr>
          <p:nvPr/>
        </p:nvSpPr>
        <p:spPr>
          <a:xfrm>
            <a:off x="600441" y="4295091"/>
            <a:ext cx="4252912" cy="351480"/>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accent1"/>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alexander.perman@finastra.com</a:t>
            </a:r>
          </a:p>
          <a:p>
            <a:endParaRPr lang="en-GB" dirty="0"/>
          </a:p>
        </p:txBody>
      </p:sp>
    </p:spTree>
    <p:extLst>
      <p:ext uri="{BB962C8B-B14F-4D97-AF65-F5344CB8AC3E}">
        <p14:creationId xmlns:p14="http://schemas.microsoft.com/office/powerpoint/2010/main" val="2909796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a:xfrm>
            <a:off x="623888" y="1612936"/>
            <a:ext cx="9692421" cy="3465091"/>
          </a:xfrm>
        </p:spPr>
        <p:txBody>
          <a:bodyPr/>
          <a:lstStyle/>
          <a:p>
            <a:pPr lvl="0"/>
            <a:r>
              <a:rPr lang="en-US" dirty="0"/>
              <a:t>Overview</a:t>
            </a:r>
          </a:p>
          <a:p>
            <a:pPr lvl="0"/>
            <a:r>
              <a:rPr lang="en-US" dirty="0" smtClean="0"/>
              <a:t>Workflow</a:t>
            </a:r>
          </a:p>
          <a:p>
            <a:pPr lvl="0"/>
            <a:r>
              <a:rPr lang="en-US" dirty="0" smtClean="0"/>
              <a:t>Request/Response</a:t>
            </a:r>
          </a:p>
          <a:p>
            <a:pPr lvl="0"/>
            <a:r>
              <a:rPr lang="en-US" dirty="0" smtClean="0"/>
              <a:t>Manual handling</a:t>
            </a:r>
          </a:p>
          <a:p>
            <a:pPr lvl="0"/>
            <a:r>
              <a:rPr lang="en-US" dirty="0" smtClean="0"/>
              <a:t>Business and system configuration</a:t>
            </a:r>
          </a:p>
          <a:p>
            <a:pPr lvl="0"/>
            <a:r>
              <a:rPr lang="en-US" dirty="0" smtClean="0"/>
              <a:t>Bulk processing</a:t>
            </a:r>
            <a:endParaRPr lang="en-US" dirty="0"/>
          </a:p>
        </p:txBody>
      </p:sp>
      <p:sp>
        <p:nvSpPr>
          <p:cNvPr id="4" name="Date Placeholder 3"/>
          <p:cNvSpPr>
            <a:spLocks noGrp="1"/>
          </p:cNvSpPr>
          <p:nvPr>
            <p:ph type="dt" sz="half" idx="10"/>
          </p:nvPr>
        </p:nvSpPr>
        <p:spPr/>
        <p:txBody>
          <a:bodyPr/>
          <a:lstStyle/>
          <a:p>
            <a:fld id="{6096F0BA-ECEE-44D1-ABE9-40C67B221300}" type="datetime4">
              <a:rPr lang="en-GB" smtClean="0"/>
              <a:t>20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281104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a:t>Account lookup is performed in GPP to retrieve account and customer information required for successful processing.</a:t>
            </a:r>
            <a:r>
              <a:rPr lang="en-GB" dirty="0" smtClean="0">
                <a:solidFill>
                  <a:schemeClr val="accent1"/>
                </a:solidFill>
              </a:rPr>
              <a:t>”</a:t>
            </a:r>
          </a:p>
          <a:p>
            <a:pPr lvl="1"/>
            <a:r>
              <a:rPr lang="en-GB" dirty="0"/>
              <a:t>GPP Interfaces – </a:t>
            </a:r>
            <a:r>
              <a:rPr lang="en-GB" dirty="0" smtClean="0"/>
              <a:t>Business Guide System Integration</a:t>
            </a:r>
            <a:endParaRPr lang="en-GB" dirty="0"/>
          </a:p>
        </p:txBody>
      </p:sp>
      <p:sp>
        <p:nvSpPr>
          <p:cNvPr id="3" name="Date Placeholder 2"/>
          <p:cNvSpPr>
            <a:spLocks noGrp="1"/>
          </p:cNvSpPr>
          <p:nvPr>
            <p:ph type="dt" sz="half" idx="10"/>
          </p:nvPr>
        </p:nvSpPr>
        <p:spPr/>
        <p:txBody>
          <a:bodyPr/>
          <a:lstStyle/>
          <a:p>
            <a:fld id="{014A5046-EA5E-455B-A3BC-352818629394}" type="datetime4">
              <a:rPr lang="en-GB" smtClean="0"/>
              <a:pPr/>
              <a:t>20 March 2019</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216657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workflows</a:t>
            </a:r>
            <a:endParaRPr lang="en-US" dirty="0"/>
          </a:p>
        </p:txBody>
      </p:sp>
      <p:sp>
        <p:nvSpPr>
          <p:cNvPr id="4" name="Date Placeholder 3"/>
          <p:cNvSpPr>
            <a:spLocks noGrp="1"/>
          </p:cNvSpPr>
          <p:nvPr>
            <p:ph type="dt" sz="half" idx="10"/>
          </p:nvPr>
        </p:nvSpPr>
        <p:spPr/>
        <p:txBody>
          <a:bodyPr/>
          <a:lstStyle/>
          <a:p>
            <a:fld id="{54BE1DED-F17D-40BA-964F-A1C8DEDCEF61}" type="datetime4">
              <a:rPr lang="en-GB" smtClean="0"/>
              <a:t>20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4</a:t>
            </a:fld>
            <a:endParaRPr lang="en-GB" dirty="0"/>
          </a:p>
        </p:txBody>
      </p:sp>
      <p:sp>
        <p:nvSpPr>
          <p:cNvPr id="6" name="Text Placeholder 5"/>
          <p:cNvSpPr>
            <a:spLocks noGrp="1"/>
          </p:cNvSpPr>
          <p:nvPr>
            <p:ph type="body" sz="quarter" idx="13"/>
          </p:nvPr>
        </p:nvSpPr>
        <p:spPr>
          <a:xfrm>
            <a:off x="623888" y="2622422"/>
            <a:ext cx="3601883" cy="2089610"/>
          </a:xfrm>
        </p:spPr>
        <p:txBody>
          <a:bodyPr/>
          <a:lstStyle/>
          <a:p>
            <a:r>
              <a:rPr lang="en-US" dirty="0"/>
              <a:t>Posting invocation </a:t>
            </a:r>
            <a:r>
              <a:rPr lang="en-US" dirty="0" smtClean="0"/>
              <a:t>context</a:t>
            </a:r>
          </a:p>
          <a:p>
            <a:r>
              <a:rPr lang="en-US" b="0" dirty="0"/>
              <a:t>This field can then be used within the conditions of the </a:t>
            </a:r>
            <a:r>
              <a:rPr lang="en-US" b="0" i="1" u="sng" dirty="0"/>
              <a:t>Posting Type Selection </a:t>
            </a:r>
            <a:r>
              <a:rPr lang="en-US" b="0" dirty="0"/>
              <a:t>rules to differentiate what and when is included in each invocation. </a:t>
            </a:r>
            <a:endParaRPr lang="en-US" b="0" dirty="0"/>
          </a:p>
        </p:txBody>
      </p:sp>
      <p:sp>
        <p:nvSpPr>
          <p:cNvPr id="8" name="Rectangle 2"/>
          <p:cNvSpPr>
            <a:spLocks noChangeArrowheads="1"/>
          </p:cNvSpPr>
          <p:nvPr/>
        </p:nvSpPr>
        <p:spPr bwMode="auto">
          <a:xfrm flipV="1">
            <a:off x="5364790" y="-1491451"/>
            <a:ext cx="8130311" cy="46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234358130"/>
              </p:ext>
            </p:extLst>
          </p:nvPr>
        </p:nvGraphicFramePr>
        <p:xfrm>
          <a:off x="4873840" y="941033"/>
          <a:ext cx="6454067" cy="5452388"/>
        </p:xfrm>
        <a:graphic>
          <a:graphicData uri="http://schemas.openxmlformats.org/drawingml/2006/table">
            <a:tbl>
              <a:tblPr firstRow="1" firstCol="1" bandRow="1"/>
              <a:tblGrid>
                <a:gridCol w="2636058">
                  <a:extLst>
                    <a:ext uri="{9D8B030D-6E8A-4147-A177-3AD203B41FA5}">
                      <a16:colId xmlns:a16="http://schemas.microsoft.com/office/drawing/2014/main" val="3118098081"/>
                    </a:ext>
                  </a:extLst>
                </a:gridCol>
                <a:gridCol w="3818009">
                  <a:extLst>
                    <a:ext uri="{9D8B030D-6E8A-4147-A177-3AD203B41FA5}">
                      <a16:colId xmlns:a16="http://schemas.microsoft.com/office/drawing/2014/main" val="3243772834"/>
                    </a:ext>
                  </a:extLst>
                </a:gridCol>
              </a:tblGrid>
              <a:tr h="170387">
                <a:tc>
                  <a:txBody>
                    <a:bodyPr/>
                    <a:lstStyle/>
                    <a:p>
                      <a:pPr marL="0" marR="0">
                        <a:spcBef>
                          <a:spcPts val="480"/>
                        </a:spcBef>
                        <a:spcAft>
                          <a:spcPts val="480"/>
                        </a:spcAft>
                      </a:pPr>
                      <a:r>
                        <a:rPr lang="en-US" sz="900" b="1" dirty="0">
                          <a:solidFill>
                            <a:srgbClr val="FFFFFF"/>
                          </a:solidFill>
                          <a:effectLst/>
                          <a:latin typeface="Arial" panose="020B0604020202020204" pitchFamily="34" charset="0"/>
                          <a:ea typeface="Calibri" panose="020F0502020204030204" pitchFamily="34" charset="0"/>
                          <a:cs typeface="Tahoma" panose="020B0604030504040204" pitchFamily="34" charset="0"/>
                        </a:rPr>
                        <a:t>Value</a:t>
                      </a:r>
                      <a:endParaRPr lang="en-US" sz="900" dirty="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68318" marR="68318" marT="0" marB="0">
                    <a:lnL>
                      <a:noFill/>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900" b="1">
                          <a:solidFill>
                            <a:srgbClr val="FFFFFF"/>
                          </a:solidFill>
                          <a:effectLst/>
                          <a:latin typeface="Arial" panose="020B0604020202020204" pitchFamily="34" charset="0"/>
                          <a:ea typeface="Calibri" panose="020F0502020204030204" pitchFamily="34" charset="0"/>
                          <a:cs typeface="Tahoma" panose="020B0604030504040204" pitchFamily="34" charset="0"/>
                        </a:rPr>
                        <a:t>Exit Point Description</a:t>
                      </a:r>
                      <a:endParaRPr lang="en-US" sz="9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68318" marR="68318" marT="0" marB="0">
                    <a:lnL w="12700" cap="flat" cmpd="sng" algn="ctr">
                      <a:solidFill>
                        <a:srgbClr val="414141"/>
                      </a:solidFill>
                      <a:prstDash val="solid"/>
                      <a:round/>
                      <a:headEnd type="none" w="med" len="med"/>
                      <a:tailEnd type="none" w="med" len="med"/>
                    </a:lnL>
                    <a:lnR>
                      <a:noFill/>
                    </a:lnR>
                    <a:lnT>
                      <a:noFill/>
                    </a:lnT>
                    <a:lnB w="12700" cap="flat" cmpd="sng" algn="ctr">
                      <a:solidFill>
                        <a:srgbClr val="414141"/>
                      </a:solidFill>
                      <a:prstDash val="solid"/>
                      <a:round/>
                      <a:headEnd type="none" w="med" len="med"/>
                      <a:tailEnd type="none" w="med" len="med"/>
                    </a:lnB>
                    <a:solidFill>
                      <a:srgbClr val="6948D9"/>
                    </a:solidFill>
                  </a:tcPr>
                </a:tc>
                <a:extLst>
                  <a:ext uri="{0D108BD9-81ED-4DB2-BD59-A6C34878D82A}">
                    <a16:rowId xmlns:a16="http://schemas.microsoft.com/office/drawing/2014/main" val="1356137728"/>
                  </a:ext>
                </a:extLst>
              </a:tr>
              <a:tr h="681548">
                <a:tc>
                  <a:txBody>
                    <a:bodyPr/>
                    <a:lstStyle/>
                    <a:p>
                      <a:pPr marL="0" marR="0">
                        <a:spcBef>
                          <a:spcPts val="300"/>
                        </a:spcBef>
                        <a:spcAft>
                          <a:spcPts val="200"/>
                        </a:spcAft>
                      </a:pPr>
                      <a:r>
                        <a:rPr lang="en-US" sz="900" b="1" dirty="0">
                          <a:effectLst/>
                          <a:latin typeface="Arial" panose="020B0604020202020204" pitchFamily="34" charset="0"/>
                          <a:ea typeface="Times New Roman" panose="02020603050405020304" pitchFamily="18" charset="0"/>
                          <a:cs typeface="Tahoma" panose="020B0604030504040204" pitchFamily="34" charset="0"/>
                        </a:rPr>
                        <a:t>BEFORE_IN_COMPLETE_OR_OUT_SEND</a:t>
                      </a:r>
                    </a:p>
                  </a:txBody>
                  <a:tcPr marL="68318" marR="68318"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900">
                          <a:effectLst/>
                          <a:latin typeface="Arial" panose="020B0604020202020204" pitchFamily="34" charset="0"/>
                          <a:ea typeface="Times New Roman" panose="02020603050405020304" pitchFamily="18" charset="0"/>
                          <a:cs typeface="Tahoma" panose="020B0604030504040204" pitchFamily="34" charset="0"/>
                        </a:rPr>
                        <a:t>The most common exit point, used in High Value flow, right before sending a transaction out, or just before an Incoming transaction is set as completed. Used for one leg posting, or for second leg on target side posting in Optimistic mode.</a:t>
                      </a:r>
                    </a:p>
                  </a:txBody>
                  <a:tcPr marL="68318" marR="68318"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870144119"/>
                  </a:ext>
                </a:extLst>
              </a:tr>
              <a:tr h="681548">
                <a:tc>
                  <a:txBody>
                    <a:bodyPr/>
                    <a:lstStyle/>
                    <a:p>
                      <a:pPr marL="0" marR="0">
                        <a:spcBef>
                          <a:spcPts val="300"/>
                        </a:spcBef>
                        <a:spcAft>
                          <a:spcPts val="200"/>
                        </a:spcAft>
                      </a:pPr>
                      <a:r>
                        <a:rPr lang="en-US" sz="900" b="1" dirty="0">
                          <a:effectLst/>
                          <a:latin typeface="Arial" panose="020B0604020202020204" pitchFamily="34" charset="0"/>
                          <a:ea typeface="Times New Roman" panose="02020603050405020304" pitchFamily="18" charset="0"/>
                          <a:cs typeface="Tahoma" panose="020B0604030504040204" pitchFamily="34" charset="0"/>
                        </a:rPr>
                        <a:t>AFTER_OUT_ACK</a:t>
                      </a:r>
                    </a:p>
                  </a:txBody>
                  <a:tcPr marL="68318" marR="68318"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900">
                          <a:effectLst/>
                          <a:latin typeface="Arial" panose="020B0604020202020204" pitchFamily="34" charset="0"/>
                          <a:ea typeface="Times New Roman" panose="02020603050405020304" pitchFamily="18" charset="0"/>
                          <a:cs typeface="Tahoma" panose="020B0604030504040204" pitchFamily="34" charset="0"/>
                        </a:rPr>
                        <a:t>The exit point within the flow invoked after receiving an ACK NAK from the system that the transaction was sent to. Used for one leg posting, or for second leg on target side posting in Pessimistic mode for Outgoing transactions.</a:t>
                      </a:r>
                    </a:p>
                  </a:txBody>
                  <a:tcPr marL="68318" marR="68318"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13975754"/>
                  </a:ext>
                </a:extLst>
              </a:tr>
              <a:tr h="851936">
                <a:tc>
                  <a:txBody>
                    <a:bodyPr/>
                    <a:lstStyle/>
                    <a:p>
                      <a:pPr marL="0" marR="0">
                        <a:spcBef>
                          <a:spcPts val="300"/>
                        </a:spcBef>
                        <a:spcAft>
                          <a:spcPts val="200"/>
                        </a:spcAft>
                      </a:pPr>
                      <a:r>
                        <a:rPr lang="en-US" sz="900" b="1" dirty="0">
                          <a:effectLst/>
                          <a:latin typeface="Arial" panose="020B0604020202020204" pitchFamily="34" charset="0"/>
                          <a:ea typeface="Times New Roman" panose="02020603050405020304" pitchFamily="18" charset="0"/>
                          <a:cs typeface="Tahoma" panose="020B0604030504040204" pitchFamily="34" charset="0"/>
                        </a:rPr>
                        <a:t>AFTER_NAK_RETURN_CANCELATION</a:t>
                      </a:r>
                    </a:p>
                  </a:txBody>
                  <a:tcPr marL="68318" marR="68318"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900" dirty="0">
                          <a:effectLst/>
                          <a:latin typeface="Arial" panose="020B0604020202020204" pitchFamily="34" charset="0"/>
                          <a:ea typeface="Times New Roman" panose="02020603050405020304" pitchFamily="18" charset="0"/>
                          <a:cs typeface="Tahoma" panose="020B0604030504040204" pitchFamily="34" charset="0"/>
                        </a:rPr>
                        <a:t>The exit point within the negative flows, after cancelation, rejection, return, NAK from system that the transaction was sent to, or a failure in posting of 2</a:t>
                      </a:r>
                      <a:r>
                        <a:rPr lang="en-US" sz="900" baseline="30000" dirty="0">
                          <a:effectLst/>
                          <a:latin typeface="Arial" panose="020B0604020202020204" pitchFamily="34" charset="0"/>
                          <a:ea typeface="Times New Roman" panose="02020603050405020304" pitchFamily="18" charset="0"/>
                          <a:cs typeface="Tahoma" panose="020B0604030504040204" pitchFamily="34" charset="0"/>
                        </a:rPr>
                        <a:t>nd</a:t>
                      </a:r>
                      <a:r>
                        <a:rPr lang="en-US" sz="900" dirty="0">
                          <a:effectLst/>
                          <a:latin typeface="Arial" panose="020B0604020202020204" pitchFamily="34" charset="0"/>
                          <a:ea typeface="Times New Roman" panose="02020603050405020304" pitchFamily="18" charset="0"/>
                          <a:cs typeface="Tahoma" panose="020B0604030504040204" pitchFamily="34" charset="0"/>
                        </a:rPr>
                        <a:t> leg for a scenario of more than one leg posting. Mainly used for reversing already posted entries, and, if required, adding reversal fees.</a:t>
                      </a:r>
                    </a:p>
                  </a:txBody>
                  <a:tcPr marL="68318" marR="68318"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756069575"/>
                  </a:ext>
                </a:extLst>
              </a:tr>
              <a:tr h="1022323">
                <a:tc>
                  <a:txBody>
                    <a:bodyPr/>
                    <a:lstStyle/>
                    <a:p>
                      <a:pPr marL="0" marR="0">
                        <a:spcBef>
                          <a:spcPts val="300"/>
                        </a:spcBef>
                        <a:spcAft>
                          <a:spcPts val="200"/>
                        </a:spcAft>
                      </a:pPr>
                      <a:r>
                        <a:rPr lang="en-US" sz="900" b="1" dirty="0">
                          <a:effectLst/>
                          <a:latin typeface="Arial" panose="020B0604020202020204" pitchFamily="34" charset="0"/>
                          <a:ea typeface="Times New Roman" panose="02020603050405020304" pitchFamily="18" charset="0"/>
                          <a:cs typeface="Tahoma" panose="020B0604030504040204" pitchFamily="34" charset="0"/>
                        </a:rPr>
                        <a:t>BEFORE_STOP_NON_FINAL_QUEUE</a:t>
                      </a:r>
                    </a:p>
                  </a:txBody>
                  <a:tcPr marL="68318" marR="68318"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900" dirty="0">
                          <a:effectLst/>
                          <a:latin typeface="Arial" panose="020B0604020202020204" pitchFamily="34" charset="0"/>
                          <a:ea typeface="Times New Roman" panose="02020603050405020304" pitchFamily="18" charset="0"/>
                          <a:cs typeface="Tahoma" panose="020B0604030504040204" pitchFamily="34" charset="0"/>
                        </a:rPr>
                        <a:t>The exit point within the termination flow, when a transaction is stopped in a manual or warehouse type of queue. Used when the Accounting model requires to dynamically change the normal behavior of one leg posting (in STP scenarios), into a two-step model, The first step performs source side posting before stopping.</a:t>
                      </a:r>
                    </a:p>
                  </a:txBody>
                  <a:tcPr marL="68318" marR="68318"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2458233672"/>
                  </a:ext>
                </a:extLst>
              </a:tr>
              <a:tr h="851936">
                <a:tc>
                  <a:txBody>
                    <a:bodyPr/>
                    <a:lstStyle/>
                    <a:p>
                      <a:pPr marL="0" marR="0">
                        <a:spcBef>
                          <a:spcPts val="300"/>
                        </a:spcBef>
                        <a:spcAft>
                          <a:spcPts val="200"/>
                        </a:spcAft>
                      </a:pPr>
                      <a:r>
                        <a:rPr lang="en-US" sz="900" b="1" dirty="0">
                          <a:effectLst/>
                          <a:latin typeface="Arial" panose="020B0604020202020204" pitchFamily="34" charset="0"/>
                          <a:ea typeface="Times New Roman" panose="02020603050405020304" pitchFamily="18" charset="0"/>
                          <a:cs typeface="Tahoma" panose="020B0604030504040204" pitchFamily="34" charset="0"/>
                        </a:rPr>
                        <a:t>BULK_SUBBATCH</a:t>
                      </a:r>
                    </a:p>
                  </a:txBody>
                  <a:tcPr marL="68318" marR="68318"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900" dirty="0">
                          <a:effectLst/>
                          <a:latin typeface="Arial" panose="020B0604020202020204" pitchFamily="34" charset="0"/>
                          <a:ea typeface="Times New Roman" panose="02020603050405020304" pitchFamily="18" charset="0"/>
                          <a:cs typeface="Tahoma" panose="020B0604030504040204" pitchFamily="34" charset="0"/>
                        </a:rPr>
                        <a:t>The exit point on the flow of the S message. Used when source side lump sum posting is required (either Incoming file from clearing or file received from customer with lump-sum posting required instruction (Batch-Booking=True)), so lump-sum posting was performed on the S message.</a:t>
                      </a:r>
                    </a:p>
                  </a:txBody>
                  <a:tcPr marL="68318" marR="68318"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969823838"/>
                  </a:ext>
                </a:extLst>
              </a:tr>
              <a:tr h="851936">
                <a:tc>
                  <a:txBody>
                    <a:bodyPr/>
                    <a:lstStyle/>
                    <a:p>
                      <a:pPr marL="0" marR="0">
                        <a:spcBef>
                          <a:spcPts val="300"/>
                        </a:spcBef>
                        <a:spcAft>
                          <a:spcPts val="200"/>
                        </a:spcAft>
                      </a:pPr>
                      <a:r>
                        <a:rPr lang="en-US" sz="900" b="1" dirty="0">
                          <a:effectLst/>
                          <a:latin typeface="Arial" panose="020B0604020202020204" pitchFamily="34" charset="0"/>
                          <a:ea typeface="Times New Roman" panose="02020603050405020304" pitchFamily="18" charset="0"/>
                          <a:cs typeface="Tahoma" panose="020B0604030504040204" pitchFamily="34" charset="0"/>
                        </a:rPr>
                        <a:t>INDIVIDUAL_SUBBATCH_COMPL</a:t>
                      </a:r>
                    </a:p>
                  </a:txBody>
                  <a:tcPr marL="68318" marR="68318"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900">
                          <a:effectLst/>
                          <a:latin typeface="Arial" panose="020B0604020202020204" pitchFamily="34" charset="0"/>
                          <a:ea typeface="Times New Roman" panose="02020603050405020304" pitchFamily="18" charset="0"/>
                          <a:cs typeface="Tahoma" panose="020B0604030504040204" pitchFamily="34" charset="0"/>
                        </a:rPr>
                        <a:t>The exit point on the flow of the individual transaction in the Mass Payment flow. Used when individuals are required to be posted as itemized, either when the other side is required to be posted as lump sum posting, or when posting should be performed in one leg per each individual.</a:t>
                      </a:r>
                    </a:p>
                  </a:txBody>
                  <a:tcPr marL="68318" marR="68318"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3242504199"/>
                  </a:ext>
                </a:extLst>
              </a:tr>
              <a:tr h="340774">
                <a:tc>
                  <a:txBody>
                    <a:bodyPr/>
                    <a:lstStyle/>
                    <a:p>
                      <a:pPr marL="0" marR="0">
                        <a:spcBef>
                          <a:spcPts val="300"/>
                        </a:spcBef>
                        <a:spcAft>
                          <a:spcPts val="200"/>
                        </a:spcAft>
                      </a:pPr>
                      <a:r>
                        <a:rPr lang="en-US" sz="900" b="1" dirty="0">
                          <a:effectLst/>
                          <a:latin typeface="Arial" panose="020B0604020202020204" pitchFamily="34" charset="0"/>
                          <a:ea typeface="Times New Roman" panose="02020603050405020304" pitchFamily="18" charset="0"/>
                          <a:cs typeface="Tahoma" panose="020B0604030504040204" pitchFamily="34" charset="0"/>
                        </a:rPr>
                        <a:t>BULK_OUT_FILE</a:t>
                      </a:r>
                    </a:p>
                  </a:txBody>
                  <a:tcPr marL="68318" marR="68318"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900" dirty="0">
                          <a:effectLst/>
                          <a:latin typeface="Arial" panose="020B0604020202020204" pitchFamily="34" charset="0"/>
                          <a:ea typeface="Times New Roman" panose="02020603050405020304" pitchFamily="18" charset="0"/>
                          <a:cs typeface="Tahoma" panose="020B0604030504040204" pitchFamily="34" charset="0"/>
                        </a:rPr>
                        <a:t>The exit point on the flow of the A message. Used when target side lump sum posting is required and done on the A message.</a:t>
                      </a:r>
                    </a:p>
                  </a:txBody>
                  <a:tcPr marL="68318" marR="68318"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2161579423"/>
                  </a:ext>
                </a:extLst>
              </a:tr>
            </a:tbl>
          </a:graphicData>
        </a:graphic>
      </p:graphicFrame>
    </p:spTree>
    <p:extLst>
      <p:ext uri="{BB962C8B-B14F-4D97-AF65-F5344CB8AC3E}">
        <p14:creationId xmlns:p14="http://schemas.microsoft.com/office/powerpoint/2010/main" val="2735118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Accounting Request </a:t>
            </a:r>
            <a:endParaRPr lang="en-GB"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216337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13" name="Flowchart: Predefined Process 12"/>
          <p:cNvSpPr/>
          <p:nvPr/>
        </p:nvSpPr>
        <p:spPr>
          <a:xfrm>
            <a:off x="455338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21" name="Flowchart: Predefined Process 20"/>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22" name="TextBox 21"/>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MOP Selection Value Date and Cut Offs</a:t>
            </a:r>
            <a:endParaRPr lang="he-IL" sz="1200" dirty="0">
              <a:solidFill>
                <a:srgbClr val="E5E5E5">
                  <a:lumMod val="75000"/>
                </a:srgbClr>
              </a:solidFill>
              <a:latin typeface="Arial"/>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Fees Processing</a:t>
            </a:r>
            <a:endParaRPr lang="he-IL" sz="1200" dirty="0">
              <a:solidFill>
                <a:srgbClr val="E5E5E5">
                  <a:lumMod val="75000"/>
                </a:srgbClr>
              </a:solidFill>
              <a:latin typeface="Arial"/>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solidFill>
                  <a:prstClr val="black"/>
                </a:solidFill>
                <a:latin typeface="Arial"/>
              </a:rPr>
              <a:t>Payment execution</a:t>
            </a:r>
            <a:endParaRPr lang="he-IL" sz="1200" dirty="0">
              <a:solidFill>
                <a:prstClr val="black"/>
              </a:solidFill>
              <a:latin typeface="Arial"/>
            </a:endParaRPr>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9" y="5862301"/>
            <a:ext cx="1941920"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Balance Inquiry</a:t>
            </a:r>
            <a:endParaRPr lang="he-IL" dirty="0" err="1"/>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Accounting System</a:t>
            </a:r>
            <a:endParaRPr lang="he-IL" dirty="0" err="1"/>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8593393" y="5772192"/>
            <a:ext cx="2704869"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a:solidFill>
                  <a:schemeClr val="bg1"/>
                </a:solidFill>
              </a:rPr>
              <a:t>Wait </a:t>
            </a:r>
            <a:r>
              <a:rPr lang="en-GB" sz="1200" b="1" dirty="0" smtClean="0">
                <a:solidFill>
                  <a:schemeClr val="bg1"/>
                </a:solidFill>
              </a:rPr>
              <a:t>Posting  (MPWAIT queue</a:t>
            </a:r>
            <a:r>
              <a:rPr lang="en-GB" sz="1200" b="1" dirty="0">
                <a:solidFill>
                  <a:schemeClr val="bg1"/>
                </a:solidFill>
              </a:rPr>
              <a:t>)</a:t>
            </a:r>
            <a:endParaRPr lang="he-IL" sz="1200" b="1" dirty="0">
              <a:solidFill>
                <a:schemeClr val="bg1"/>
              </a:solidFill>
            </a:endParaRPr>
          </a:p>
        </p:txBody>
      </p:sp>
      <p:sp>
        <p:nvSpPr>
          <p:cNvPr id="49" name="Rectangle 48"/>
          <p:cNvSpPr/>
          <p:nvPr/>
        </p:nvSpPr>
        <p:spPr>
          <a:xfrm>
            <a:off x="6946559" y="3044799"/>
            <a:ext cx="4337900" cy="1588127"/>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US" dirty="0" smtClean="0"/>
              <a:t>Once the Posting interface is invoked, and as the interface is working in  A-sync mode, the message processing is stopped and the message waits for the response in the queue (status) of Wait Posting response (MPWAIT). </a:t>
            </a:r>
            <a:endParaRPr lang="en-US" dirty="0"/>
          </a:p>
        </p:txBody>
      </p:sp>
      <p:sp>
        <p:nvSpPr>
          <p:cNvPr id="44" name="TextBox 43">
            <a:hlinkClick r:id="rId3" action="ppaction://hlinkpres?slideindex=1&amp;slidetitle="/>
          </p:cNvPr>
          <p:cNvSpPr txBox="1"/>
          <p:nvPr/>
        </p:nvSpPr>
        <p:spPr>
          <a:xfrm>
            <a:off x="6722338" y="6220754"/>
            <a:ext cx="1755282" cy="304041"/>
          </a:xfrm>
          <a:prstGeom prst="rect">
            <a:avLst/>
          </a:prstGeom>
          <a:noFill/>
        </p:spPr>
        <p:txBody>
          <a:bodyPr wrap="square" lIns="0" tIns="0" rIns="0" bIns="0" rtlCol="0">
            <a:noAutofit/>
          </a:bodyPr>
          <a:lstStyle>
            <a:defPPr>
              <a:defRPr lang="en-US"/>
            </a:defPPr>
            <a:lvl1pPr marR="0" lvl="0" indent="0" algn="ctr" fontAlgn="auto">
              <a:lnSpc>
                <a:spcPct val="100000"/>
              </a:lnSpc>
              <a:spcBef>
                <a:spcPts val="0"/>
              </a:spcBef>
              <a:spcAft>
                <a:spcPts val="0"/>
              </a:spcAft>
              <a:buClrTx/>
              <a:buSzTx/>
              <a:buFontTx/>
              <a:buNone/>
              <a:tabLst/>
              <a:defRPr sz="1100" b="1">
                <a:solidFill>
                  <a:srgbClr val="6948D9"/>
                </a:solidFill>
                <a:latin typeface="Arial"/>
              </a:defRPr>
            </a:lvl1pPr>
          </a:lstStyle>
          <a:p>
            <a:r>
              <a:rPr lang="en-US" dirty="0" smtClean="0"/>
              <a:t>Accounting Request </a:t>
            </a:r>
            <a:endParaRPr lang="en-GB" dirty="0" err="1"/>
          </a:p>
        </p:txBody>
      </p:sp>
      <p:cxnSp>
        <p:nvCxnSpPr>
          <p:cNvPr id="7" name="Elbow Connector 6"/>
          <p:cNvCxnSpPr>
            <a:stCxn id="67" idx="2"/>
            <a:endCxn id="42" idx="2"/>
          </p:cNvCxnSpPr>
          <p:nvPr/>
        </p:nvCxnSpPr>
        <p:spPr>
          <a:xfrm rot="16200000" flipH="1">
            <a:off x="6499881" y="2812025"/>
            <a:ext cx="74434" cy="6817459"/>
          </a:xfrm>
          <a:prstGeom prst="bentConnector3">
            <a:avLst>
              <a:gd name="adj1" fmla="val 407118"/>
            </a:avLst>
          </a:prstGeom>
          <a:ln w="28575" cmpd="sng">
            <a:solidFill>
              <a:schemeClr val="accent2"/>
            </a:solidFill>
            <a:prstDash val="sysDot"/>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17558" y="1349924"/>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46" name="Straight Arrow Connector 45"/>
          <p:cNvCxnSpPr>
            <a:stCxn id="45" idx="3"/>
            <a:endCxn id="50" idx="1"/>
          </p:cNvCxnSpPr>
          <p:nvPr/>
        </p:nvCxnSpPr>
        <p:spPr>
          <a:xfrm flipV="1">
            <a:off x="2359480" y="1496574"/>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813539" y="1145497"/>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sp>
        <p:nvSpPr>
          <p:cNvPr id="53" name="Flowchart: Document 52"/>
          <p:cNvSpPr/>
          <p:nvPr/>
        </p:nvSpPr>
        <p:spPr>
          <a:xfrm>
            <a:off x="432120" y="2615779"/>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Banking,  Branch-OTC, SWIFT, Local Clearing</a:t>
            </a:r>
            <a:endParaRPr lang="he-IL" sz="1200" dirty="0">
              <a:solidFill>
                <a:schemeClr val="bg1"/>
              </a:solidFill>
            </a:endParaRPr>
          </a:p>
        </p:txBody>
      </p:sp>
      <p:sp>
        <p:nvSpPr>
          <p:cNvPr id="54" name="TextBox 53"/>
          <p:cNvSpPr txBox="1"/>
          <p:nvPr/>
        </p:nvSpPr>
        <p:spPr>
          <a:xfrm>
            <a:off x="432119" y="2158281"/>
            <a:ext cx="1271229"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Feeder</a:t>
            </a:r>
            <a:endParaRPr lang="he-IL" dirty="0" err="1"/>
          </a:p>
        </p:txBody>
      </p:sp>
      <p:cxnSp>
        <p:nvCxnSpPr>
          <p:cNvPr id="55" name="Elbow Connector 54"/>
          <p:cNvCxnSpPr>
            <a:stCxn id="53" idx="3"/>
          </p:cNvCxnSpPr>
          <p:nvPr/>
        </p:nvCxnSpPr>
        <p:spPr>
          <a:xfrm flipV="1">
            <a:off x="1703349" y="2577774"/>
            <a:ext cx="454059" cy="575333"/>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4" idx="3"/>
          </p:cNvCxnSpPr>
          <p:nvPr/>
        </p:nvCxnSpPr>
        <p:spPr>
          <a:xfrm>
            <a:off x="1703348" y="2313823"/>
            <a:ext cx="454060" cy="263951"/>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300824" y="1314945"/>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smtClean="0"/>
              <a:t>Fraud</a:t>
            </a:r>
            <a:endParaRPr lang="he-IL" dirty="0" err="1"/>
          </a:p>
        </p:txBody>
      </p:sp>
      <p:cxnSp>
        <p:nvCxnSpPr>
          <p:cNvPr id="62" name="Straight Arrow Connector 61"/>
          <p:cNvCxnSpPr/>
          <p:nvPr/>
        </p:nvCxnSpPr>
        <p:spPr>
          <a:xfrm flipH="1" flipV="1">
            <a:off x="6229839" y="1601440"/>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300824" y="3826099"/>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64" name="Straight Arrow Connector 63"/>
          <p:cNvCxnSpPr/>
          <p:nvPr/>
        </p:nvCxnSpPr>
        <p:spPr>
          <a:xfrm flipV="1">
            <a:off x="5968405" y="4137183"/>
            <a:ext cx="0" cy="33072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3128366" y="3637471"/>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618833" y="3816794"/>
            <a:ext cx="145145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Addressing Inquiry</a:t>
            </a:r>
            <a:endParaRPr lang="he-IL" dirty="0" err="1"/>
          </a:p>
        </p:txBody>
      </p:sp>
      <p:cxnSp>
        <p:nvCxnSpPr>
          <p:cNvPr id="71" name="Straight Arrow Connector 70"/>
          <p:cNvCxnSpPr/>
          <p:nvPr/>
        </p:nvCxnSpPr>
        <p:spPr>
          <a:xfrm flipV="1">
            <a:off x="4345919" y="4117539"/>
            <a:ext cx="0" cy="33072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36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Posting </a:t>
            </a:r>
            <a:r>
              <a:rPr lang="en-US" dirty="0"/>
              <a:t>Request</a:t>
            </a:r>
            <a:endParaRPr lang="en-US" dirty="0"/>
          </a:p>
        </p:txBody>
      </p:sp>
      <p:sp>
        <p:nvSpPr>
          <p:cNvPr id="4" name="Date Placeholder 3"/>
          <p:cNvSpPr>
            <a:spLocks noGrp="1"/>
          </p:cNvSpPr>
          <p:nvPr>
            <p:ph type="dt" sz="half" idx="10"/>
          </p:nvPr>
        </p:nvSpPr>
        <p:spPr/>
        <p:txBody>
          <a:bodyPr/>
          <a:lstStyle/>
          <a:p>
            <a:fld id="{54BE1DED-F17D-40BA-964F-A1C8DEDCEF61}" type="datetime4">
              <a:rPr lang="en-GB" smtClean="0"/>
              <a:t>20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6</a:t>
            </a:fld>
            <a:endParaRPr lang="en-GB" dirty="0"/>
          </a:p>
        </p:txBody>
      </p:sp>
      <p:sp>
        <p:nvSpPr>
          <p:cNvPr id="8" name="Rectangle 2"/>
          <p:cNvSpPr>
            <a:spLocks noChangeArrowheads="1"/>
          </p:cNvSpPr>
          <p:nvPr/>
        </p:nvSpPr>
        <p:spPr bwMode="auto">
          <a:xfrm>
            <a:off x="4092606" y="541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p:nvPr/>
        </p:nvSpPr>
        <p:spPr>
          <a:xfrm>
            <a:off x="623888" y="2196172"/>
            <a:ext cx="3557496" cy="2308324"/>
          </a:xfrm>
          <a:prstGeom prst="rect">
            <a:avLst/>
          </a:prstGeom>
          <a:ln w="15875" cap="sq" cmpd="sng">
            <a:noFill/>
            <a:bevel/>
          </a:ln>
        </p:spPr>
        <p:txBody>
          <a:bodyPr wrap="square">
            <a:spAutoFit/>
          </a:bodyPr>
          <a:lstStyle/>
          <a:p>
            <a:r>
              <a:rPr lang="en-US" dirty="0"/>
              <a:t>The following sections from the full </a:t>
            </a:r>
            <a:r>
              <a:rPr lang="en-US" dirty="0" err="1"/>
              <a:t>Fndt</a:t>
            </a:r>
            <a:r>
              <a:rPr lang="en-US" dirty="0"/>
              <a:t> (</a:t>
            </a:r>
            <a:r>
              <a:rPr lang="en-US" dirty="0" err="1"/>
              <a:t>FuNDs</a:t>
            </a:r>
            <a:r>
              <a:rPr lang="en-US" dirty="0"/>
              <a:t> Transfer) Message structure are the Product minimal scope to be included when it is used as a Posting Request (additional sections can be configured to be included, if required).</a:t>
            </a:r>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1792034156"/>
              </p:ext>
            </p:extLst>
          </p:nvPr>
        </p:nvGraphicFramePr>
        <p:xfrm>
          <a:off x="4350057" y="974520"/>
          <a:ext cx="7404437" cy="5418900"/>
        </p:xfrm>
        <a:graphic>
          <a:graphicData uri="http://schemas.openxmlformats.org/drawingml/2006/table">
            <a:tbl>
              <a:tblPr firstRow="1" firstCol="1" bandRow="1"/>
              <a:tblGrid>
                <a:gridCol w="819258">
                  <a:extLst>
                    <a:ext uri="{9D8B030D-6E8A-4147-A177-3AD203B41FA5}">
                      <a16:colId xmlns:a16="http://schemas.microsoft.com/office/drawing/2014/main" val="43197034"/>
                    </a:ext>
                  </a:extLst>
                </a:gridCol>
                <a:gridCol w="804444">
                  <a:extLst>
                    <a:ext uri="{9D8B030D-6E8A-4147-A177-3AD203B41FA5}">
                      <a16:colId xmlns:a16="http://schemas.microsoft.com/office/drawing/2014/main" val="1753286486"/>
                    </a:ext>
                  </a:extLst>
                </a:gridCol>
                <a:gridCol w="804444">
                  <a:extLst>
                    <a:ext uri="{9D8B030D-6E8A-4147-A177-3AD203B41FA5}">
                      <a16:colId xmlns:a16="http://schemas.microsoft.com/office/drawing/2014/main" val="3527696285"/>
                    </a:ext>
                  </a:extLst>
                </a:gridCol>
                <a:gridCol w="949629">
                  <a:extLst>
                    <a:ext uri="{9D8B030D-6E8A-4147-A177-3AD203B41FA5}">
                      <a16:colId xmlns:a16="http://schemas.microsoft.com/office/drawing/2014/main" val="1639645900"/>
                    </a:ext>
                  </a:extLst>
                </a:gridCol>
                <a:gridCol w="1025184">
                  <a:extLst>
                    <a:ext uri="{9D8B030D-6E8A-4147-A177-3AD203B41FA5}">
                      <a16:colId xmlns:a16="http://schemas.microsoft.com/office/drawing/2014/main" val="202164715"/>
                    </a:ext>
                  </a:extLst>
                </a:gridCol>
                <a:gridCol w="3001478">
                  <a:extLst>
                    <a:ext uri="{9D8B030D-6E8A-4147-A177-3AD203B41FA5}">
                      <a16:colId xmlns:a16="http://schemas.microsoft.com/office/drawing/2014/main" val="3475970813"/>
                    </a:ext>
                  </a:extLst>
                </a:gridCol>
              </a:tblGrid>
              <a:tr h="313836">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1</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a:noFill/>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2</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3</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4</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5</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dirty="0">
                          <a:solidFill>
                            <a:srgbClr val="FFFFFF"/>
                          </a:solidFill>
                          <a:effectLst/>
                          <a:latin typeface="Arial" panose="020B0604020202020204" pitchFamily="34" charset="0"/>
                          <a:ea typeface="Calibri" panose="020F0502020204030204" pitchFamily="34" charset="0"/>
                          <a:cs typeface="Tahoma" panose="020B0604030504040204" pitchFamily="34" charset="0"/>
                        </a:rPr>
                        <a:t>Description</a:t>
                      </a:r>
                      <a:endParaRPr lang="en-US" sz="1000" dirty="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a:noFill/>
                    </a:lnR>
                    <a:lnT>
                      <a:noFill/>
                    </a:lnT>
                    <a:lnB w="12700" cap="flat" cmpd="sng" algn="ctr">
                      <a:solidFill>
                        <a:srgbClr val="414141"/>
                      </a:solidFill>
                      <a:prstDash val="solid"/>
                      <a:round/>
                      <a:headEnd type="none" w="med" len="med"/>
                      <a:tailEnd type="none" w="med" len="med"/>
                    </a:lnB>
                    <a:solidFill>
                      <a:srgbClr val="6948D9"/>
                    </a:solidFill>
                  </a:tcPr>
                </a:tc>
                <a:extLst>
                  <a:ext uri="{0D108BD9-81ED-4DB2-BD59-A6C34878D82A}">
                    <a16:rowId xmlns:a16="http://schemas.microsoft.com/office/drawing/2014/main" val="339678556"/>
                  </a:ext>
                </a:extLst>
              </a:tr>
              <a:tr h="313836">
                <a:tc>
                  <a:txBody>
                    <a:bodyPr/>
                    <a:lstStyle/>
                    <a:p>
                      <a:pPr marL="0" marR="0">
                        <a:spcBef>
                          <a:spcPts val="480"/>
                        </a:spcBef>
                        <a:spcAft>
                          <a:spcPts val="48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FndtMsg</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649432297"/>
                  </a:ext>
                </a:extLst>
              </a:tr>
              <a:tr h="313836">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dirty="0">
                          <a:effectLst/>
                          <a:latin typeface="Arial" panose="020B0604020202020204" pitchFamily="34" charset="0"/>
                          <a:ea typeface="Times New Roman" panose="02020603050405020304" pitchFamily="18" charset="0"/>
                          <a:cs typeface="Tahoma" panose="020B0604030504040204" pitchFamily="34" charset="0"/>
                        </a:rPr>
                        <a:t>Header</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General identifying attributes</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4135562051"/>
                  </a:ext>
                </a:extLst>
              </a:tr>
              <a:tr h="313836">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Msg</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Transaction message and extension</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3855165950"/>
                  </a:ext>
                </a:extLst>
              </a:tr>
              <a:tr h="1464567">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Pmnt</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Pmnt quotes the transaction (whether it is ISO based pain / pacs or a SWIFT message embedded within the GPP proprietary XML structure). </a:t>
                      </a:r>
                    </a:p>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For more information, see </a:t>
                      </a:r>
                      <a:r>
                        <a:rPr lang="en-US" sz="1000" i="1">
                          <a:effectLst/>
                          <a:latin typeface="Arial" panose="020B0604020202020204" pitchFamily="34" charset="0"/>
                          <a:ea typeface="Times New Roman" panose="02020603050405020304" pitchFamily="18" charset="0"/>
                          <a:cs typeface="Tahoma" panose="020B0604030504040204" pitchFamily="34" charset="0"/>
                        </a:rPr>
                        <a:t>GPP Technical Guide Fndt Message</a:t>
                      </a:r>
                      <a:r>
                        <a:rPr lang="en-US" sz="1000">
                          <a:effectLst/>
                          <a:latin typeface="Arial" panose="020B0604020202020204" pitchFamily="34" charset="0"/>
                          <a:ea typeface="Times New Roman" panose="02020603050405020304" pitchFamily="18" charset="0"/>
                          <a:cs typeface="Tahoma" panose="020B0604030504040204" pitchFamily="34" charset="0"/>
                        </a:rPr>
                        <a:t> document.</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2837916448"/>
                  </a:ext>
                </a:extLst>
              </a:tr>
              <a:tr h="313836">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Extn</a:t>
                      </a:r>
                      <a:r>
                        <a:rPr lang="en-US" sz="1000" b="1" dirty="0">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26354055"/>
                  </a:ext>
                </a:extLst>
              </a:tr>
              <a:tr h="502137">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dirty="0">
                          <a:effectLst/>
                          <a:latin typeface="Arial" panose="020B0604020202020204" pitchFamily="34" charset="0"/>
                          <a:ea typeface="Times New Roman" panose="02020603050405020304" pitchFamily="18" charset="0"/>
                          <a:cs typeface="Tahoma" panose="020B0604030504040204" pitchFamily="34" charset="0"/>
                        </a:rPr>
                        <a:t>Processing Persistent Info*</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850" b="1">
                          <a:effectLst/>
                          <a:latin typeface="Arial" panose="020B0604020202020204" pitchFamily="34" charset="0"/>
                          <a:ea typeface="Times New Roman" panose="02020603050405020304" pitchFamily="18" charset="0"/>
                          <a:cs typeface="Tahoma" panose="020B0604030504040204" pitchFamily="34" charset="0"/>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3900314706"/>
                  </a:ext>
                </a:extLst>
              </a:tr>
              <a:tr h="313836">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DebitSide*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Debit Side Persistent Info</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3546372189"/>
                  </a:ext>
                </a:extLst>
              </a:tr>
              <a:tr h="313836">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CreditSide*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Credit Side Persistent Info</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495883157"/>
                  </a:ext>
                </a:extLst>
              </a:tr>
              <a:tr h="313836">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MsgPosting</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dirty="0">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Message Posting Information</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320164205"/>
                  </a:ext>
                </a:extLst>
              </a:tr>
              <a:tr h="313836">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Monitors</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dirty="0">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Monitor Information</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4070006830"/>
                  </a:ext>
                </a:extLst>
              </a:tr>
              <a:tr h="313836">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UserMonitors</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User Monitor Information</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972627060"/>
                  </a:ext>
                </a:extLst>
              </a:tr>
              <a:tr h="313836">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ServiceMonitors</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dirty="0">
                          <a:effectLst/>
                          <a:latin typeface="Arial" panose="020B0604020202020204" pitchFamily="34" charset="0"/>
                          <a:ea typeface="Times New Roman" panose="02020603050405020304" pitchFamily="18" charset="0"/>
                          <a:cs typeface="Tahoma" panose="020B0604030504040204" pitchFamily="34" charset="0"/>
                        </a:rPr>
                        <a:t>Service Monitor Information</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2231867667"/>
                  </a:ext>
                </a:extLst>
              </a:tr>
            </a:tbl>
          </a:graphicData>
        </a:graphic>
      </p:graphicFrame>
      <p:sp>
        <p:nvSpPr>
          <p:cNvPr id="7" name="Rectangle 1"/>
          <p:cNvSpPr>
            <a:spLocks noChangeArrowheads="1"/>
          </p:cNvSpPr>
          <p:nvPr/>
        </p:nvSpPr>
        <p:spPr bwMode="auto">
          <a:xfrm>
            <a:off x="720725" y="24304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7490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Accounting Response </a:t>
            </a:r>
            <a:endParaRPr lang="en-GB"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216337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13" name="Flowchart: Predefined Process 12"/>
          <p:cNvSpPr/>
          <p:nvPr/>
        </p:nvSpPr>
        <p:spPr>
          <a:xfrm>
            <a:off x="455338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21" name="Flowchart: Predefined Process 20"/>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22" name="TextBox 21"/>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MOP Selection Value Date and Cut Offs</a:t>
            </a:r>
            <a:endParaRPr lang="he-IL" sz="1200" dirty="0">
              <a:solidFill>
                <a:srgbClr val="E5E5E5">
                  <a:lumMod val="75000"/>
                </a:srgbClr>
              </a:solidFill>
              <a:latin typeface="Arial"/>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Fees Processing</a:t>
            </a:r>
            <a:endParaRPr lang="he-IL" sz="1200" dirty="0">
              <a:solidFill>
                <a:srgbClr val="E5E5E5">
                  <a:lumMod val="75000"/>
                </a:srgbClr>
              </a:solidFill>
              <a:latin typeface="Arial"/>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solidFill>
                  <a:prstClr val="black"/>
                </a:solidFill>
                <a:latin typeface="Arial"/>
              </a:rPr>
              <a:t>Payment execution</a:t>
            </a:r>
            <a:endParaRPr lang="he-IL" sz="1200" dirty="0">
              <a:solidFill>
                <a:prstClr val="black"/>
              </a:solidFill>
              <a:latin typeface="Arial"/>
            </a:endParaRPr>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9" y="5862301"/>
            <a:ext cx="1941920"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Balance Inquiry</a:t>
            </a:r>
            <a:endParaRPr lang="he-IL" dirty="0" err="1"/>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Accounting System</a:t>
            </a:r>
            <a:endParaRPr lang="he-IL" dirty="0" err="1"/>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8593393" y="5772192"/>
            <a:ext cx="2704869"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a:solidFill>
                  <a:schemeClr val="bg1"/>
                </a:solidFill>
              </a:rPr>
              <a:t>Wait </a:t>
            </a:r>
            <a:r>
              <a:rPr lang="en-GB" sz="1200" b="1" dirty="0" smtClean="0">
                <a:solidFill>
                  <a:schemeClr val="bg1"/>
                </a:solidFill>
              </a:rPr>
              <a:t>Posting  (MPWAIT queue</a:t>
            </a:r>
            <a:r>
              <a:rPr lang="en-GB" sz="1200" b="1" dirty="0">
                <a:solidFill>
                  <a:schemeClr val="bg1"/>
                </a:solidFill>
              </a:rPr>
              <a:t>)</a:t>
            </a:r>
            <a:endParaRPr lang="he-IL" sz="1200" b="1" dirty="0">
              <a:solidFill>
                <a:schemeClr val="bg1"/>
              </a:solidFill>
            </a:endParaRPr>
          </a:p>
        </p:txBody>
      </p:sp>
      <p:sp>
        <p:nvSpPr>
          <p:cNvPr id="49" name="Rectangle 48"/>
          <p:cNvSpPr/>
          <p:nvPr/>
        </p:nvSpPr>
        <p:spPr>
          <a:xfrm>
            <a:off x="6946559" y="3044799"/>
            <a:ext cx="4337900" cy="2185214"/>
          </a:xfrm>
          <a:prstGeom prst="rect">
            <a:avLst/>
          </a:prstGeom>
          <a:solidFill>
            <a:schemeClr val="accent1">
              <a:lumMod val="20000"/>
              <a:lumOff val="80000"/>
            </a:schemeClr>
          </a:solidFill>
          <a:ln w="28575" cap="sq" cmpd="sng">
            <a:solidFill>
              <a:schemeClr val="accent2"/>
            </a:solidFill>
            <a:bevel/>
          </a:ln>
        </p:spPr>
        <p:txBody>
          <a:bodyPr wrap="square">
            <a:spAutoFit/>
          </a:bodyPr>
          <a:lstStyle/>
          <a:p>
            <a:r>
              <a:rPr lang="en-US" dirty="0"/>
              <a:t>The HOST system should determine, based on the account number and the amount and date of the transaction, whether or not to respond with: </a:t>
            </a:r>
          </a:p>
          <a:p>
            <a:pPr marL="285750" indent="-285750">
              <a:buFont typeface="Arial" panose="020B0604020202020204" pitchFamily="34" charset="0"/>
              <a:buChar char="•"/>
            </a:pPr>
            <a:r>
              <a:rPr lang="en-US" sz="1600" dirty="0"/>
              <a:t>A successful response which is ‘make the transaction’</a:t>
            </a:r>
          </a:p>
          <a:p>
            <a:pPr marL="285750" indent="-285750">
              <a:buFont typeface="Arial" panose="020B0604020202020204" pitchFamily="34" charset="0"/>
              <a:buChar char="•"/>
            </a:pPr>
            <a:r>
              <a:rPr lang="en-US" sz="1600" dirty="0"/>
              <a:t>A failure response which is ‘do not make the transaction</a:t>
            </a:r>
            <a:r>
              <a:rPr lang="en-US" sz="1600" dirty="0" smtClean="0"/>
              <a:t>’</a:t>
            </a:r>
            <a:endParaRPr lang="en-US" sz="1600" dirty="0"/>
          </a:p>
        </p:txBody>
      </p:sp>
      <p:sp>
        <p:nvSpPr>
          <p:cNvPr id="44" name="TextBox 43">
            <a:hlinkClick r:id="rId3" action="ppaction://hlinkpres?slideindex=1&amp;slidetitle="/>
          </p:cNvPr>
          <p:cNvSpPr txBox="1"/>
          <p:nvPr/>
        </p:nvSpPr>
        <p:spPr>
          <a:xfrm>
            <a:off x="6722338" y="6220754"/>
            <a:ext cx="1755282" cy="304041"/>
          </a:xfrm>
          <a:prstGeom prst="rect">
            <a:avLst/>
          </a:prstGeom>
          <a:noFill/>
        </p:spPr>
        <p:txBody>
          <a:bodyPr wrap="square" lIns="0" tIns="0" rIns="0" bIns="0" rtlCol="0">
            <a:noAutofit/>
          </a:bodyPr>
          <a:lstStyle>
            <a:defPPr>
              <a:defRPr lang="en-US"/>
            </a:defPPr>
            <a:lvl1pPr marR="0" lvl="0" indent="0" algn="ctr" fontAlgn="auto">
              <a:lnSpc>
                <a:spcPct val="100000"/>
              </a:lnSpc>
              <a:spcBef>
                <a:spcPts val="0"/>
              </a:spcBef>
              <a:spcAft>
                <a:spcPts val="0"/>
              </a:spcAft>
              <a:buClrTx/>
              <a:buSzTx/>
              <a:buFontTx/>
              <a:buNone/>
              <a:tabLst/>
              <a:defRPr sz="1100" b="1">
                <a:solidFill>
                  <a:srgbClr val="6948D9"/>
                </a:solidFill>
                <a:latin typeface="Arial"/>
              </a:defRPr>
            </a:lvl1pPr>
          </a:lstStyle>
          <a:p>
            <a:r>
              <a:rPr lang="en-US" dirty="0" smtClean="0"/>
              <a:t>Accounting Success </a:t>
            </a:r>
            <a:endParaRPr lang="en-GB" dirty="0" err="1"/>
          </a:p>
        </p:txBody>
      </p:sp>
      <p:cxnSp>
        <p:nvCxnSpPr>
          <p:cNvPr id="7" name="Elbow Connector 6"/>
          <p:cNvCxnSpPr>
            <a:stCxn id="67" idx="2"/>
            <a:endCxn id="42" idx="2"/>
          </p:cNvCxnSpPr>
          <p:nvPr/>
        </p:nvCxnSpPr>
        <p:spPr>
          <a:xfrm rot="16200000" flipH="1">
            <a:off x="6499881" y="2812025"/>
            <a:ext cx="74434" cy="6817459"/>
          </a:xfrm>
          <a:prstGeom prst="bentConnector3">
            <a:avLst>
              <a:gd name="adj1" fmla="val 407118"/>
            </a:avLst>
          </a:prstGeom>
          <a:ln w="28575" cmpd="sng">
            <a:solidFill>
              <a:schemeClr val="accent2"/>
            </a:solidFill>
            <a:prstDash val="sysDot"/>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45" name="TextBox 44">
            <a:hlinkClick r:id="rId4" action="ppaction://hlinkpres?slideindex=1&amp;slidetitle="/>
          </p:cNvPr>
          <p:cNvSpPr txBox="1"/>
          <p:nvPr/>
        </p:nvSpPr>
        <p:spPr>
          <a:xfrm>
            <a:off x="6722338" y="6548881"/>
            <a:ext cx="1755282" cy="304041"/>
          </a:xfrm>
          <a:prstGeom prst="rect">
            <a:avLst/>
          </a:prstGeom>
          <a:noFill/>
        </p:spPr>
        <p:txBody>
          <a:bodyPr wrap="square" lIns="0" tIns="0" rIns="0" bIns="0" rtlCol="0">
            <a:noAutofit/>
          </a:bodyPr>
          <a:lstStyle>
            <a:defPPr>
              <a:defRPr lang="en-US"/>
            </a:defPPr>
            <a:lvl1pPr marR="0" lvl="0" indent="0" algn="ctr" fontAlgn="auto">
              <a:lnSpc>
                <a:spcPct val="100000"/>
              </a:lnSpc>
              <a:spcBef>
                <a:spcPts val="0"/>
              </a:spcBef>
              <a:spcAft>
                <a:spcPts val="0"/>
              </a:spcAft>
              <a:buClrTx/>
              <a:buSzTx/>
              <a:buFontTx/>
              <a:buNone/>
              <a:tabLst/>
              <a:defRPr sz="1100" b="1">
                <a:solidFill>
                  <a:srgbClr val="6948D9"/>
                </a:solidFill>
                <a:latin typeface="Arial"/>
              </a:defRPr>
            </a:lvl1pPr>
          </a:lstStyle>
          <a:p>
            <a:r>
              <a:rPr lang="en-US" dirty="0" smtClean="0"/>
              <a:t>Accounting Failure </a:t>
            </a:r>
            <a:endParaRPr lang="en-GB" dirty="0" err="1"/>
          </a:p>
        </p:txBody>
      </p:sp>
      <p:sp>
        <p:nvSpPr>
          <p:cNvPr id="46" name="TextBox 45"/>
          <p:cNvSpPr txBox="1"/>
          <p:nvPr/>
        </p:nvSpPr>
        <p:spPr>
          <a:xfrm>
            <a:off x="417558" y="1349924"/>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50" name="Straight Arrow Connector 49"/>
          <p:cNvCxnSpPr>
            <a:stCxn id="46" idx="3"/>
            <a:endCxn id="53" idx="1"/>
          </p:cNvCxnSpPr>
          <p:nvPr/>
        </p:nvCxnSpPr>
        <p:spPr>
          <a:xfrm flipV="1">
            <a:off x="2359480" y="1496574"/>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813539" y="1145497"/>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sp>
        <p:nvSpPr>
          <p:cNvPr id="54" name="Flowchart: Document 53"/>
          <p:cNvSpPr/>
          <p:nvPr/>
        </p:nvSpPr>
        <p:spPr>
          <a:xfrm>
            <a:off x="432120" y="2615779"/>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Internet Banking,  Branch-OTC, SWIFT, Local Clearing</a:t>
            </a:r>
            <a:endParaRPr kumimoji="0" lang="he-IL" sz="12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sp>
        <p:nvSpPr>
          <p:cNvPr id="55" name="TextBox 54"/>
          <p:cNvSpPr txBox="1"/>
          <p:nvPr/>
        </p:nvSpPr>
        <p:spPr>
          <a:xfrm>
            <a:off x="432119" y="2158281"/>
            <a:ext cx="1271229"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Feeder</a:t>
            </a:r>
            <a:endParaRPr kumimoji="0" lang="he-IL" sz="1200" b="0" i="0" u="none" strike="noStrike" kern="1200" cap="none" spc="0" normalizeH="0" baseline="0" noProof="0" dirty="0" err="1">
              <a:ln>
                <a:noFill/>
              </a:ln>
              <a:solidFill>
                <a:prstClr val="white"/>
              </a:solidFill>
              <a:effectLst/>
              <a:uLnTx/>
              <a:uFillTx/>
              <a:latin typeface="Arial"/>
              <a:ea typeface="+mn-ea"/>
              <a:cs typeface="Arial" panose="020B0604020202020204" pitchFamily="34" charset="0"/>
            </a:endParaRPr>
          </a:p>
        </p:txBody>
      </p:sp>
      <p:cxnSp>
        <p:nvCxnSpPr>
          <p:cNvPr id="58" name="Elbow Connector 57"/>
          <p:cNvCxnSpPr>
            <a:stCxn id="55" idx="3"/>
          </p:cNvCxnSpPr>
          <p:nvPr/>
        </p:nvCxnSpPr>
        <p:spPr>
          <a:xfrm>
            <a:off x="1703348" y="2313823"/>
            <a:ext cx="454060" cy="263951"/>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300824" y="1314945"/>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E5E5E5">
                    <a:lumMod val="75000"/>
                  </a:srgbClr>
                </a:solidFill>
                <a:effectLst/>
                <a:uLnTx/>
                <a:uFillTx/>
                <a:latin typeface="Arial"/>
                <a:ea typeface="+mn-ea"/>
                <a:cs typeface="+mn-cs"/>
              </a:rPr>
              <a:t>Fraud</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2" name="Straight Arrow Connector 61"/>
          <p:cNvCxnSpPr/>
          <p:nvPr/>
        </p:nvCxnSpPr>
        <p:spPr>
          <a:xfrm flipH="1" flipV="1">
            <a:off x="6229839" y="1601440"/>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300824" y="3826099"/>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FX Engine</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4" name="Straight Arrow Connector 63"/>
          <p:cNvCxnSpPr/>
          <p:nvPr/>
        </p:nvCxnSpPr>
        <p:spPr>
          <a:xfrm flipV="1">
            <a:off x="5968405" y="4137183"/>
            <a:ext cx="0" cy="33072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3128366" y="3637471"/>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618833" y="3816794"/>
            <a:ext cx="145145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Addressing Inquiry</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71" name="Straight Arrow Connector 70"/>
          <p:cNvCxnSpPr/>
          <p:nvPr/>
        </p:nvCxnSpPr>
        <p:spPr>
          <a:xfrm flipV="1">
            <a:off x="4345919" y="4117539"/>
            <a:ext cx="0" cy="33072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703349" y="2577774"/>
            <a:ext cx="454059" cy="575333"/>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49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7168"/>
            <a:ext cx="9692420" cy="668216"/>
          </a:xfrm>
        </p:spPr>
        <p:txBody>
          <a:bodyPr/>
          <a:lstStyle/>
          <a:p>
            <a:r>
              <a:rPr lang="en-US" dirty="0" smtClean="0"/>
              <a:t>Posting response</a:t>
            </a:r>
            <a:endParaRPr lang="en-US" dirty="0"/>
          </a:p>
        </p:txBody>
      </p:sp>
      <p:sp>
        <p:nvSpPr>
          <p:cNvPr id="4" name="Date Placeholder 3"/>
          <p:cNvSpPr>
            <a:spLocks noGrp="1"/>
          </p:cNvSpPr>
          <p:nvPr>
            <p:ph type="dt" sz="half" idx="10"/>
          </p:nvPr>
        </p:nvSpPr>
        <p:spPr/>
        <p:txBody>
          <a:bodyPr/>
          <a:lstStyle/>
          <a:p>
            <a:fld id="{54BE1DED-F17D-40BA-964F-A1C8DEDCEF61}" type="datetime4">
              <a:rPr lang="en-GB" smtClean="0"/>
              <a:t>20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8</a:t>
            </a:fld>
            <a:endParaRPr lang="en-GB" dirty="0"/>
          </a:p>
        </p:txBody>
      </p:sp>
      <p:sp>
        <p:nvSpPr>
          <p:cNvPr id="8" name="Rectangle 2"/>
          <p:cNvSpPr>
            <a:spLocks noChangeArrowheads="1"/>
          </p:cNvSpPr>
          <p:nvPr/>
        </p:nvSpPr>
        <p:spPr bwMode="auto">
          <a:xfrm>
            <a:off x="4092606" y="541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195310" y="976010"/>
            <a:ext cx="4302558" cy="5116785"/>
          </a:xfrm>
          <a:prstGeom prst="rect">
            <a:avLst/>
          </a:prstGeom>
          <a:ln w="15875" cap="sq" cmpd="sng">
            <a:noFill/>
            <a:bevel/>
          </a:ln>
        </p:spPr>
        <p:txBody>
          <a:bodyPr wrap="square">
            <a:spAutoFit/>
          </a:bodyPr>
          <a:lstStyle/>
          <a:p>
            <a:r>
              <a:rPr lang="en-US" sz="1400" dirty="0"/>
              <a:t>When using the Standard </a:t>
            </a:r>
            <a:r>
              <a:rPr lang="en-US" sz="1400" dirty="0" err="1"/>
              <a:t>Fndt</a:t>
            </a:r>
            <a:r>
              <a:rPr lang="en-US" sz="1400" dirty="0"/>
              <a:t> Message, the FI can also directly use the GPP internal numeric return codes as follows: </a:t>
            </a:r>
          </a:p>
          <a:p>
            <a:pPr marL="285750" indent="-285750">
              <a:buFont typeface="Arial" panose="020B0604020202020204" pitchFamily="34" charset="0"/>
              <a:buChar char="•"/>
            </a:pPr>
            <a:r>
              <a:rPr lang="en-US" sz="1400" b="1" dirty="0" smtClean="0"/>
              <a:t>1</a:t>
            </a:r>
            <a:r>
              <a:rPr lang="en-US" sz="1400" dirty="0" smtClean="0"/>
              <a:t> </a:t>
            </a:r>
            <a:r>
              <a:rPr lang="en-US" sz="1400" dirty="0"/>
              <a:t>– to indicate a Posting status of ‘S’ (Success)</a:t>
            </a:r>
          </a:p>
          <a:p>
            <a:pPr marL="285750" indent="-285750">
              <a:buFont typeface="Arial" panose="020B0604020202020204" pitchFamily="34" charset="0"/>
              <a:buChar char="•"/>
            </a:pPr>
            <a:r>
              <a:rPr lang="en-US" sz="1400" b="1" dirty="0" smtClean="0"/>
              <a:t>990</a:t>
            </a:r>
            <a:r>
              <a:rPr lang="en-US" sz="1400" dirty="0" smtClean="0"/>
              <a:t> </a:t>
            </a:r>
            <a:r>
              <a:rPr lang="en-US" sz="1400" dirty="0"/>
              <a:t>– to indicate a Posting status of ‘E’ (Processing/technical error) </a:t>
            </a:r>
            <a:endParaRPr lang="en-US" sz="1400" dirty="0" smtClean="0"/>
          </a:p>
          <a:p>
            <a:pPr marL="285750" indent="-285750">
              <a:buFont typeface="Arial" panose="020B0604020202020204" pitchFamily="34" charset="0"/>
              <a:buChar char="•"/>
            </a:pPr>
            <a:r>
              <a:rPr lang="en-US" sz="1400" b="1" dirty="0" smtClean="0"/>
              <a:t>991</a:t>
            </a:r>
            <a:r>
              <a:rPr lang="en-US" sz="1400" dirty="0" smtClean="0"/>
              <a:t> </a:t>
            </a:r>
            <a:r>
              <a:rPr lang="en-US" sz="1400" dirty="0"/>
              <a:t>- to indicate a Posting status of ‘R’ (Rejected) </a:t>
            </a:r>
            <a:endParaRPr lang="en-US" sz="1400" dirty="0" smtClean="0"/>
          </a:p>
          <a:p>
            <a:pPr marL="285750" indent="-285750">
              <a:buFont typeface="Arial" panose="020B0604020202020204" pitchFamily="34" charset="0"/>
              <a:buChar char="•"/>
            </a:pPr>
            <a:r>
              <a:rPr lang="en-US" sz="1400" b="1" dirty="0"/>
              <a:t>995</a:t>
            </a:r>
            <a:r>
              <a:rPr lang="en-US" sz="1400" dirty="0"/>
              <a:t> – to indicate a Posting status of ‘N’ (Insufficient funds</a:t>
            </a:r>
            <a:r>
              <a:rPr lang="en-US" sz="1400" dirty="0" smtClean="0"/>
              <a:t>)</a:t>
            </a:r>
          </a:p>
          <a:p>
            <a:pPr marL="285750" indent="-285750">
              <a:buFont typeface="Arial" panose="020B0604020202020204" pitchFamily="34" charset="0"/>
              <a:buChar char="•"/>
            </a:pPr>
            <a:r>
              <a:rPr lang="en-US" sz="1400" b="1" dirty="0" smtClean="0"/>
              <a:t>996</a:t>
            </a:r>
            <a:r>
              <a:rPr lang="en-US" sz="1400" dirty="0" smtClean="0"/>
              <a:t> </a:t>
            </a:r>
            <a:r>
              <a:rPr lang="en-US" sz="1400" dirty="0"/>
              <a:t>– to indicate a Posting status of ‘L’ (Posting restriction) </a:t>
            </a:r>
            <a:endParaRPr lang="en-US" sz="1400" dirty="0" smtClean="0"/>
          </a:p>
          <a:p>
            <a:pPr marL="285750" indent="-285750">
              <a:buFont typeface="Arial" panose="020B0604020202020204" pitchFamily="34" charset="0"/>
              <a:buChar char="•"/>
            </a:pPr>
            <a:r>
              <a:rPr lang="en-US" sz="1400" b="1" dirty="0" smtClean="0"/>
              <a:t>997</a:t>
            </a:r>
            <a:r>
              <a:rPr lang="en-US" sz="1400" dirty="0" smtClean="0"/>
              <a:t> - </a:t>
            </a:r>
            <a:r>
              <a:rPr lang="en-US" sz="1400" dirty="0"/>
              <a:t>to indicate a Posting status of ‘O’ (Optional specific other Reject that the FI wants to specifically identify from other reject reasons for special handling (when applicable)) </a:t>
            </a:r>
            <a:endParaRPr lang="en-US" sz="1400" dirty="0" smtClean="0"/>
          </a:p>
          <a:p>
            <a:pPr marL="285750" indent="-285750">
              <a:buFont typeface="Arial" panose="020B0604020202020204" pitchFamily="34" charset="0"/>
              <a:buChar char="•"/>
            </a:pPr>
            <a:r>
              <a:rPr lang="en-US" sz="1400" b="1" dirty="0" smtClean="0"/>
              <a:t>0</a:t>
            </a:r>
            <a:r>
              <a:rPr lang="en-US" sz="1400" dirty="0" smtClean="0"/>
              <a:t> </a:t>
            </a:r>
            <a:r>
              <a:rPr lang="en-US" sz="1400" dirty="0"/>
              <a:t>– to indicate any error when no specific error handling is required but routing transaction to Posting Exception  </a:t>
            </a:r>
            <a:endParaRPr lang="en-US" sz="1400" dirty="0" smtClean="0"/>
          </a:p>
          <a:p>
            <a:pPr marL="285750" indent="-285750">
              <a:buFont typeface="Arial" panose="020B0604020202020204" pitchFamily="34" charset="0"/>
              <a:buChar char="•"/>
            </a:pPr>
            <a:endParaRPr lang="en-US" dirty="0"/>
          </a:p>
          <a:p>
            <a:r>
              <a:rPr lang="en-US" sz="1050" i="1" dirty="0"/>
              <a:t>Note:</a:t>
            </a:r>
            <a:r>
              <a:rPr lang="en-US" sz="1050" dirty="0"/>
              <a:t> Although the interface supports receiving proprietary return codes for the various failure responses, as long as the appropriate mapping between financial institution’s codes and GPP internal codes is pre-configured</a:t>
            </a:r>
            <a:r>
              <a:rPr lang="en-US" sz="1100" dirty="0"/>
              <a:t>. </a:t>
            </a:r>
            <a:endParaRPr lang="en-US" sz="1100" dirty="0" smtClean="0"/>
          </a:p>
        </p:txBody>
      </p:sp>
      <p:graphicFrame>
        <p:nvGraphicFramePr>
          <p:cNvPr id="6" name="Table 5"/>
          <p:cNvGraphicFramePr>
            <a:graphicFrameLocks noGrp="1"/>
          </p:cNvGraphicFramePr>
          <p:nvPr>
            <p:extLst>
              <p:ext uri="{D42A27DB-BD31-4B8C-83A1-F6EECF244321}">
                <p14:modId xmlns:p14="http://schemas.microsoft.com/office/powerpoint/2010/main" val="3325186546"/>
              </p:ext>
            </p:extLst>
          </p:nvPr>
        </p:nvGraphicFramePr>
        <p:xfrm>
          <a:off x="4497868" y="784246"/>
          <a:ext cx="7368974" cy="5743020"/>
        </p:xfrm>
        <a:graphic>
          <a:graphicData uri="http://schemas.openxmlformats.org/drawingml/2006/table">
            <a:tbl>
              <a:tblPr firstRow="1" firstCol="1" bandRow="1"/>
              <a:tblGrid>
                <a:gridCol w="859222">
                  <a:extLst>
                    <a:ext uri="{9D8B030D-6E8A-4147-A177-3AD203B41FA5}">
                      <a16:colId xmlns:a16="http://schemas.microsoft.com/office/drawing/2014/main" val="4192943162"/>
                    </a:ext>
                  </a:extLst>
                </a:gridCol>
                <a:gridCol w="1025761">
                  <a:extLst>
                    <a:ext uri="{9D8B030D-6E8A-4147-A177-3AD203B41FA5}">
                      <a16:colId xmlns:a16="http://schemas.microsoft.com/office/drawing/2014/main" val="1917413123"/>
                    </a:ext>
                  </a:extLst>
                </a:gridCol>
                <a:gridCol w="845958">
                  <a:extLst>
                    <a:ext uri="{9D8B030D-6E8A-4147-A177-3AD203B41FA5}">
                      <a16:colId xmlns:a16="http://schemas.microsoft.com/office/drawing/2014/main" val="2525422914"/>
                    </a:ext>
                  </a:extLst>
                </a:gridCol>
                <a:gridCol w="1133348">
                  <a:extLst>
                    <a:ext uri="{9D8B030D-6E8A-4147-A177-3AD203B41FA5}">
                      <a16:colId xmlns:a16="http://schemas.microsoft.com/office/drawing/2014/main" val="2555081944"/>
                    </a:ext>
                  </a:extLst>
                </a:gridCol>
                <a:gridCol w="1052290">
                  <a:extLst>
                    <a:ext uri="{9D8B030D-6E8A-4147-A177-3AD203B41FA5}">
                      <a16:colId xmlns:a16="http://schemas.microsoft.com/office/drawing/2014/main" val="206967027"/>
                    </a:ext>
                  </a:extLst>
                </a:gridCol>
                <a:gridCol w="2452395">
                  <a:extLst>
                    <a:ext uri="{9D8B030D-6E8A-4147-A177-3AD203B41FA5}">
                      <a16:colId xmlns:a16="http://schemas.microsoft.com/office/drawing/2014/main" val="1297134752"/>
                    </a:ext>
                  </a:extLst>
                </a:gridCol>
              </a:tblGrid>
              <a:tr h="147098">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1</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0145" marR="70145" marT="0" marB="0">
                    <a:lnL>
                      <a:noFill/>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2</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3</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4</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5</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Description</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0145" marR="70145" marT="0" marB="0">
                    <a:lnL w="12700" cap="flat" cmpd="sng" algn="ctr">
                      <a:solidFill>
                        <a:srgbClr val="414141"/>
                      </a:solidFill>
                      <a:prstDash val="solid"/>
                      <a:round/>
                      <a:headEnd type="none" w="med" len="med"/>
                      <a:tailEnd type="none" w="med" len="med"/>
                    </a:lnL>
                    <a:lnR>
                      <a:noFill/>
                    </a:lnR>
                    <a:lnT>
                      <a:noFill/>
                    </a:lnT>
                    <a:lnB w="12700" cap="flat" cmpd="sng" algn="ctr">
                      <a:solidFill>
                        <a:srgbClr val="414141"/>
                      </a:solidFill>
                      <a:prstDash val="solid"/>
                      <a:round/>
                      <a:headEnd type="none" w="med" len="med"/>
                      <a:tailEnd type="none" w="med" len="med"/>
                    </a:lnB>
                    <a:solidFill>
                      <a:srgbClr val="6948D9"/>
                    </a:solidFill>
                  </a:tcPr>
                </a:tc>
                <a:extLst>
                  <a:ext uri="{0D108BD9-81ED-4DB2-BD59-A6C34878D82A}">
                    <a16:rowId xmlns:a16="http://schemas.microsoft.com/office/drawing/2014/main" val="132860939"/>
                  </a:ext>
                </a:extLst>
              </a:tr>
              <a:tr h="147098">
                <a:tc>
                  <a:txBody>
                    <a:bodyPr/>
                    <a:lstStyle/>
                    <a:p>
                      <a:pPr marL="0" marR="0">
                        <a:spcBef>
                          <a:spcPts val="480"/>
                        </a:spcBef>
                        <a:spcAft>
                          <a:spcPts val="48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FndtMsg</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0145" marR="7014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2372099013"/>
                  </a:ext>
                </a:extLst>
              </a:tr>
              <a:tr h="147098">
                <a:tc>
                  <a:txBody>
                    <a:bodyPr/>
                    <a:lstStyle/>
                    <a:p>
                      <a:endParaRPr lang="en-US" sz="1000" b="1" dirty="0">
                        <a:effectLst/>
                        <a:latin typeface="Arial" panose="020B0604020202020204" pitchFamily="34" charset="0"/>
                        <a:cs typeface="Times New Roman" panose="02020603050405020304" pitchFamily="18" charset="0"/>
                      </a:endParaRPr>
                    </a:p>
                  </a:txBody>
                  <a:tcPr marL="70145" marR="7014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Header</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General identifying attributes.</a:t>
                      </a:r>
                    </a:p>
                  </a:txBody>
                  <a:tcPr marL="70145" marR="7014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4057672417"/>
                  </a:ext>
                </a:extLst>
              </a:tr>
              <a:tr h="231220">
                <a:tc>
                  <a:txBody>
                    <a:bodyPr/>
                    <a:lstStyle/>
                    <a:p>
                      <a:endParaRPr lang="en-US" sz="1000" b="1" dirty="0">
                        <a:effectLst/>
                        <a:latin typeface="Arial" panose="020B0604020202020204" pitchFamily="34" charset="0"/>
                        <a:cs typeface="Times New Roman" panose="02020603050405020304" pitchFamily="18" charset="0"/>
                      </a:endParaRPr>
                    </a:p>
                  </a:txBody>
                  <a:tcPr marL="70145" marR="7014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Msg</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Transaction message and extension.</a:t>
                      </a:r>
                    </a:p>
                  </a:txBody>
                  <a:tcPr marL="70145" marR="7014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2373047809"/>
                  </a:ext>
                </a:extLst>
              </a:tr>
              <a:tr h="1152266">
                <a:tc>
                  <a:txBody>
                    <a:bodyPr/>
                    <a:lstStyle/>
                    <a:p>
                      <a:endParaRPr lang="en-US" sz="1000" b="1" dirty="0">
                        <a:effectLst/>
                        <a:latin typeface="Arial" panose="020B0604020202020204" pitchFamily="34" charset="0"/>
                        <a:cs typeface="Times New Roman" panose="02020603050405020304" pitchFamily="18" charset="0"/>
                      </a:endParaRPr>
                    </a:p>
                  </a:txBody>
                  <a:tcPr marL="70145" marR="7014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Pmnt</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Pmnt quotes the transaction (whether it is ISO based pain / pacs or a SWIFT message embedded within the GPP proprietary XML structure). </a:t>
                      </a:r>
                    </a:p>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For more information, see the </a:t>
                      </a:r>
                      <a:r>
                        <a:rPr lang="en-US" sz="1000" i="1">
                          <a:effectLst/>
                          <a:latin typeface="Arial" panose="020B0604020202020204" pitchFamily="34" charset="0"/>
                          <a:ea typeface="Times New Roman" panose="02020603050405020304" pitchFamily="18" charset="0"/>
                          <a:cs typeface="Tahoma" panose="020B0604030504040204" pitchFamily="34" charset="0"/>
                        </a:rPr>
                        <a:t>GPP Technical Guide Fndt Message Format</a:t>
                      </a:r>
                      <a:r>
                        <a:rPr lang="en-US" sz="1000">
                          <a:effectLst/>
                          <a:latin typeface="Arial" panose="020B0604020202020204" pitchFamily="34" charset="0"/>
                          <a:ea typeface="Times New Roman" panose="02020603050405020304" pitchFamily="18" charset="0"/>
                          <a:cs typeface="Tahoma" panose="020B0604030504040204" pitchFamily="34" charset="0"/>
                        </a:rPr>
                        <a:t> document.</a:t>
                      </a:r>
                    </a:p>
                  </a:txBody>
                  <a:tcPr marL="70145" marR="7014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550991501"/>
                  </a:ext>
                </a:extLst>
              </a:tr>
              <a:tr h="147098">
                <a:tc>
                  <a:txBody>
                    <a:bodyPr/>
                    <a:lstStyle/>
                    <a:p>
                      <a:endParaRPr lang="en-US" sz="1000" b="1">
                        <a:effectLst/>
                        <a:latin typeface="Arial" panose="020B0604020202020204" pitchFamily="34" charset="0"/>
                        <a:cs typeface="Times New Roman" panose="02020603050405020304" pitchFamily="18" charset="0"/>
                      </a:endParaRPr>
                    </a:p>
                  </a:txBody>
                  <a:tcPr marL="70145" marR="7014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Extn</a:t>
                      </a:r>
                      <a:r>
                        <a:rPr lang="en-US" sz="1000" b="1" dirty="0">
                          <a:effectLst/>
                          <a:latin typeface="Arial" panose="020B0604020202020204" pitchFamily="34" charset="0"/>
                          <a:ea typeface="Times New Roman" panose="02020603050405020304" pitchFamily="18" charset="0"/>
                          <a:cs typeface="Tahoma" panose="020B0604030504040204" pitchFamily="34" charset="0"/>
                        </a:rPr>
                        <a:t>* </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2964945983"/>
                  </a:ext>
                </a:extLst>
              </a:tr>
              <a:tr h="294196">
                <a:tc>
                  <a:txBody>
                    <a:bodyPr/>
                    <a:lstStyle/>
                    <a:p>
                      <a:endParaRPr lang="en-US" sz="1000" b="1">
                        <a:effectLst/>
                        <a:latin typeface="Arial" panose="020B0604020202020204" pitchFamily="34" charset="0"/>
                        <a:cs typeface="Times New Roman" panose="02020603050405020304" pitchFamily="18" charset="0"/>
                      </a:endParaRPr>
                    </a:p>
                  </a:txBody>
                  <a:tcPr marL="70145" marR="7014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ReferenceData* </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Transaction-related profile reference data. </a:t>
                      </a:r>
                    </a:p>
                  </a:txBody>
                  <a:tcPr marL="70145" marR="7014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2540067883"/>
                  </a:ext>
                </a:extLst>
              </a:tr>
              <a:tr h="710972">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0145" marR="7014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dirty="0">
                          <a:effectLst/>
                          <a:latin typeface="Arial" panose="020B0604020202020204" pitchFamily="34" charset="0"/>
                          <a:ea typeface="Times New Roman" panose="02020603050405020304" pitchFamily="18" charset="0"/>
                          <a:cs typeface="Tahoma" panose="020B0604030504040204" pitchFamily="34" charset="0"/>
                        </a:rPr>
                        <a:t> </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dirty="0">
                          <a:effectLst/>
                          <a:latin typeface="Arial" panose="020B0604020202020204" pitchFamily="34" charset="0"/>
                          <a:ea typeface="Times New Roman" panose="02020603050405020304" pitchFamily="18" charset="0"/>
                          <a:cs typeface="Tahoma" panose="020B0604030504040204" pitchFamily="34" charset="0"/>
                        </a:rPr>
                        <a:t> </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M_DBT_CUST_PROFILE</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Debit Party Profile Info.  </a:t>
                      </a:r>
                    </a:p>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This information also includes Stop Flags / Posting Restrictions set on the debit customer.</a:t>
                      </a:r>
                    </a:p>
                  </a:txBody>
                  <a:tcPr marL="70145" marR="7014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45384147"/>
                  </a:ext>
                </a:extLst>
              </a:tr>
              <a:tr h="710972">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0145" marR="7014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dirty="0">
                          <a:effectLst/>
                          <a:latin typeface="Arial" panose="020B0604020202020204" pitchFamily="34" charset="0"/>
                          <a:ea typeface="Times New Roman" panose="02020603050405020304" pitchFamily="18" charset="0"/>
                          <a:cs typeface="Tahoma" panose="020B0604030504040204" pitchFamily="34" charset="0"/>
                        </a:rPr>
                        <a:t> </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M_CDT_CUST_PROFILE  </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Credit Party Profile Info. </a:t>
                      </a:r>
                    </a:p>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This information also includes Stop Flags / Posting Restrictions set on the credit customer.</a:t>
                      </a:r>
                    </a:p>
                  </a:txBody>
                  <a:tcPr marL="70145" marR="7014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3828845359"/>
                  </a:ext>
                </a:extLst>
              </a:tr>
              <a:tr h="710972">
                <a:tc>
                  <a:txBody>
                    <a:bodyPr/>
                    <a:lstStyle/>
                    <a:p>
                      <a:endParaRPr lang="en-US" sz="1000" b="1">
                        <a:effectLst/>
                        <a:latin typeface="Arial" panose="020B0604020202020204" pitchFamily="34" charset="0"/>
                        <a:cs typeface="Times New Roman" panose="02020603050405020304" pitchFamily="18" charset="0"/>
                      </a:endParaRPr>
                    </a:p>
                  </a:txBody>
                  <a:tcPr marL="70145" marR="7014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M_DBT_ACCOUNT</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Debit Account Info, mainly Stop Flags / Posting Restrictions set on the debit account.</a:t>
                      </a:r>
                    </a:p>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Populated in the Posting response.</a:t>
                      </a:r>
                    </a:p>
                  </a:txBody>
                  <a:tcPr marL="70145" marR="7014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2600606811"/>
                  </a:ext>
                </a:extLst>
              </a:tr>
              <a:tr h="710972">
                <a:tc>
                  <a:txBody>
                    <a:bodyPr/>
                    <a:lstStyle/>
                    <a:p>
                      <a:endParaRPr lang="en-US" sz="1000" b="1">
                        <a:effectLst/>
                        <a:latin typeface="Arial" panose="020B0604020202020204" pitchFamily="34" charset="0"/>
                        <a:cs typeface="Times New Roman" panose="02020603050405020304" pitchFamily="18" charset="0"/>
                      </a:endParaRPr>
                    </a:p>
                  </a:txBody>
                  <a:tcPr marL="70145" marR="7014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M_CDT_ACCOUNT</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Credit Account Info, mainly Stop Flags / Posting Restrictions set on the credit account. </a:t>
                      </a:r>
                    </a:p>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Populated in the Posting response.</a:t>
                      </a:r>
                    </a:p>
                  </a:txBody>
                  <a:tcPr marL="70145" marR="7014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847410127"/>
                  </a:ext>
                </a:extLst>
              </a:tr>
              <a:tr h="147098">
                <a:tc>
                  <a:txBody>
                    <a:bodyPr/>
                    <a:lstStyle/>
                    <a:p>
                      <a:endParaRPr lang="en-US" sz="1000" b="1">
                        <a:effectLst/>
                        <a:latin typeface="Arial" panose="020B0604020202020204" pitchFamily="34" charset="0"/>
                        <a:cs typeface="Times New Roman" panose="02020603050405020304" pitchFamily="18" charset="0"/>
                      </a:endParaRPr>
                    </a:p>
                  </a:txBody>
                  <a:tcPr marL="70145" marR="7014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MsgPosting</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a:effectLst/>
                          <a:latin typeface="Arial" panose="020B0604020202020204" pitchFamily="34" charset="0"/>
                          <a:ea typeface="Times New Roman" panose="02020603050405020304" pitchFamily="18" charset="0"/>
                          <a:cs typeface="Tahoma" panose="020B0604030504040204" pitchFamily="34" charset="0"/>
                        </a:rPr>
                        <a:t>Message Posting Information</a:t>
                      </a:r>
                    </a:p>
                  </a:txBody>
                  <a:tcPr marL="70145" marR="7014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3357218286"/>
                  </a:ext>
                </a:extLst>
              </a:tr>
              <a:tr h="294196">
                <a:tc>
                  <a:txBody>
                    <a:bodyPr/>
                    <a:lstStyle/>
                    <a:p>
                      <a:endParaRPr lang="en-US" sz="1000" b="1">
                        <a:effectLst/>
                        <a:latin typeface="Arial" panose="020B0604020202020204" pitchFamily="34" charset="0"/>
                        <a:cs typeface="Times New Roman" panose="02020603050405020304" pitchFamily="18" charset="0"/>
                      </a:endParaRPr>
                    </a:p>
                  </a:txBody>
                  <a:tcPr marL="70145" marR="7014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a:effectLst/>
                          <a:latin typeface="Arial" panose="020B0604020202020204" pitchFamily="34" charset="0"/>
                          <a:ea typeface="Times New Roman" panose="02020603050405020304" pitchFamily="18" charset="0"/>
                          <a:cs typeface="Tahoma" panose="020B0604030504040204" pitchFamily="34" charset="0"/>
                        </a:rPr>
                        <a:t>ResponseDetails </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b="1" dirty="0">
                          <a:effectLst/>
                          <a:latin typeface="Arial" panose="020B0604020202020204" pitchFamily="34" charset="0"/>
                          <a:ea typeface="Times New Roman" panose="02020603050405020304" pitchFamily="18" charset="0"/>
                          <a:cs typeface="Tahoma" panose="020B0604030504040204" pitchFamily="34" charset="0"/>
                        </a:rPr>
                        <a:t> </a:t>
                      </a:r>
                    </a:p>
                  </a:txBody>
                  <a:tcPr marL="70145" marR="7014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480"/>
                        </a:spcBef>
                        <a:spcAft>
                          <a:spcPts val="480"/>
                        </a:spcAft>
                      </a:pPr>
                      <a:r>
                        <a:rPr lang="en-US" sz="1000" dirty="0">
                          <a:effectLst/>
                          <a:latin typeface="Arial" panose="020B0604020202020204" pitchFamily="34" charset="0"/>
                          <a:ea typeface="Times New Roman" panose="02020603050405020304" pitchFamily="18" charset="0"/>
                          <a:cs typeface="Tahoma" panose="020B0604030504040204" pitchFamily="34" charset="0"/>
                        </a:rPr>
                        <a:t>Applicable for interface responses. </a:t>
                      </a:r>
                    </a:p>
                  </a:txBody>
                  <a:tcPr marL="70145" marR="7014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3763410566"/>
                  </a:ext>
                </a:extLst>
              </a:tr>
            </a:tbl>
          </a:graphicData>
        </a:graphic>
      </p:graphicFrame>
    </p:spTree>
    <p:extLst>
      <p:ext uri="{BB962C8B-B14F-4D97-AF65-F5344CB8AC3E}">
        <p14:creationId xmlns:p14="http://schemas.microsoft.com/office/powerpoint/2010/main" val="95847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Handling</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BE1DED-F17D-40BA-964F-A1C8DEDCEF61}"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8" name="Rectangle 2"/>
          <p:cNvSpPr>
            <a:spLocks noChangeArrowheads="1"/>
          </p:cNvSpPr>
          <p:nvPr/>
        </p:nvSpPr>
        <p:spPr bwMode="auto">
          <a:xfrm>
            <a:off x="4092606" y="541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7" name="Rectangle 6"/>
          <p:cNvSpPr/>
          <p:nvPr/>
        </p:nvSpPr>
        <p:spPr>
          <a:xfrm>
            <a:off x="623888" y="1195001"/>
            <a:ext cx="9120187" cy="4847481"/>
          </a:xfrm>
          <a:prstGeom prst="rect">
            <a:avLst/>
          </a:prstGeom>
          <a:ln w="15875" cap="sq" cmpd="sng">
            <a:noFill/>
            <a:bevel/>
          </a:ln>
        </p:spPr>
        <p:txBody>
          <a:bodyPr wrap="square">
            <a:spAutoFit/>
          </a:bodyPr>
          <a:lstStyle/>
          <a:p>
            <a:pPr marL="411163" marR="0" lvl="0" indent="-411163" algn="l" defTabSz="914400" rtl="0" eaLnBrk="1" fontAlgn="auto" latinLnBrk="0" hangingPunct="1">
              <a:lnSpc>
                <a:spcPct val="90000"/>
              </a:lnSpc>
              <a:spcBef>
                <a:spcPts val="1500"/>
              </a:spcBef>
              <a:spcAft>
                <a:spcPts val="0"/>
              </a:spcAft>
              <a:buClrTx/>
              <a:buSzPct val="150000"/>
              <a:buFontTx/>
              <a:buBlip>
                <a:blip r:embed="rId2"/>
              </a:buBlip>
              <a:tabLst/>
              <a:defRPr/>
            </a:pPr>
            <a:r>
              <a:rPr kumimoji="0" lang="en-US" sz="1800" b="0" i="0" u="none" strike="noStrike" kern="1200" cap="none" spc="0" normalizeH="0" baseline="0" noProof="0" dirty="0" smtClean="0">
                <a:ln>
                  <a:noFill/>
                </a:ln>
                <a:solidFill>
                  <a:prstClr val="black"/>
                </a:solidFill>
                <a:effectLst/>
                <a:uLnTx/>
                <a:uFillTx/>
                <a:latin typeface="Arial"/>
                <a:ea typeface="+mn-ea"/>
                <a:cs typeface="+mn-cs"/>
              </a:rPr>
              <a:t>In </a:t>
            </a:r>
            <a:r>
              <a:rPr kumimoji="0" lang="en-US" sz="1800" b="0" i="0" u="none" strike="noStrike" kern="1200" cap="none" spc="0" normalizeH="0" baseline="0" noProof="0" dirty="0">
                <a:ln>
                  <a:noFill/>
                </a:ln>
                <a:solidFill>
                  <a:prstClr val="black"/>
                </a:solidFill>
                <a:effectLst/>
                <a:uLnTx/>
                <a:uFillTx/>
                <a:latin typeface="Arial"/>
                <a:ea typeface="+mn-ea"/>
                <a:cs typeface="+mn-cs"/>
              </a:rPr>
              <a:t>a </a:t>
            </a:r>
            <a:r>
              <a:rPr kumimoji="0" lang="en-US" sz="1800" b="1" i="0" u="none" strike="noStrike" kern="1200" cap="none" spc="0" normalizeH="0" baseline="0" noProof="0" dirty="0">
                <a:ln>
                  <a:noFill/>
                </a:ln>
                <a:solidFill>
                  <a:prstClr val="black"/>
                </a:solidFill>
                <a:effectLst/>
                <a:uLnTx/>
                <a:uFillTx/>
                <a:latin typeface="Arial"/>
                <a:ea typeface="+mn-ea"/>
                <a:cs typeface="+mn-cs"/>
              </a:rPr>
              <a:t>wait queue </a:t>
            </a:r>
            <a:r>
              <a:rPr kumimoji="0" lang="en-US" sz="1800" b="0" i="0" u="none" strike="noStrike" kern="1200" cap="none" spc="0" normalizeH="0" baseline="0" noProof="0" dirty="0">
                <a:ln>
                  <a:noFill/>
                </a:ln>
                <a:solidFill>
                  <a:prstClr val="black"/>
                </a:solidFill>
                <a:effectLst/>
                <a:uLnTx/>
                <a:uFillTx/>
                <a:latin typeface="Arial"/>
                <a:ea typeface="+mn-ea"/>
                <a:cs typeface="+mn-cs"/>
              </a:rPr>
              <a:t>until the relevant response is </a:t>
            </a:r>
            <a:r>
              <a:rPr kumimoji="0" lang="en-US" sz="1800" b="0" i="0" u="none" strike="noStrike" kern="1200" cap="none" spc="0" normalizeH="0" baseline="0" noProof="0" dirty="0" smtClean="0">
                <a:ln>
                  <a:noFill/>
                </a:ln>
                <a:solidFill>
                  <a:prstClr val="black"/>
                </a:solidFill>
                <a:effectLst/>
                <a:uLnTx/>
                <a:uFillTx/>
                <a:latin typeface="Arial"/>
                <a:ea typeface="+mn-ea"/>
                <a:cs typeface="+mn-cs"/>
              </a:rPr>
              <a:t>received.</a:t>
            </a:r>
          </a:p>
          <a:p>
            <a:pPr marL="868363" lvl="1" indent="-411163">
              <a:lnSpc>
                <a:spcPct val="90000"/>
              </a:lnSpc>
              <a:spcBef>
                <a:spcPts val="1500"/>
              </a:spcBef>
              <a:buSzPct val="150000"/>
              <a:buBlip>
                <a:blip r:embed="rId2"/>
              </a:buBlip>
            </a:pPr>
            <a:r>
              <a:rPr lang="en-US" sz="1400" b="1" i="1" dirty="0">
                <a:solidFill>
                  <a:srgbClr val="000000"/>
                </a:solidFill>
                <a:latin typeface="Arial" panose="020B0604020202020204" pitchFamily="34" charset="0"/>
                <a:ea typeface="Calibri" panose="020F0502020204030204" pitchFamily="34" charset="0"/>
                <a:cs typeface="Tahoma" panose="020B0604030504040204" pitchFamily="34" charset="0"/>
              </a:rPr>
              <a:t>Wait Posting</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 (</a:t>
            </a:r>
            <a:r>
              <a:rPr lang="en-US" sz="1400" b="1" dirty="0">
                <a:solidFill>
                  <a:srgbClr val="000000"/>
                </a:solidFill>
                <a:latin typeface="Arial" panose="020B0604020202020204" pitchFamily="34" charset="0"/>
                <a:ea typeface="Calibri" panose="020F0502020204030204" pitchFamily="34" charset="0"/>
                <a:cs typeface="Tahoma" panose="020B0604030504040204" pitchFamily="34" charset="0"/>
              </a:rPr>
              <a:t>MP_WAIT</a:t>
            </a:r>
            <a:r>
              <a:rPr lang="en-US" sz="1400" dirty="0" smtClean="0">
                <a:solidFill>
                  <a:srgbClr val="000000"/>
                </a:solidFill>
                <a:latin typeface="Arial" panose="020B0604020202020204" pitchFamily="34" charset="0"/>
                <a:ea typeface="Calibri" panose="020F0502020204030204" pitchFamily="34" charset="0"/>
                <a:cs typeface="Tahoma" panose="020B0604030504040204" pitchFamily="34" charset="0"/>
              </a:rPr>
              <a:t>) </a:t>
            </a:r>
            <a:r>
              <a:rPr kumimoji="0" lang="en-US" sz="1400" b="1" i="0" u="none" strike="noStrike" kern="1200" cap="none" spc="0" normalizeH="0" baseline="0" noProof="0" dirty="0" smtClean="0">
                <a:ln>
                  <a:noFill/>
                </a:ln>
                <a:solidFill>
                  <a:prstClr val="black"/>
                </a:solidFill>
                <a:effectLst/>
                <a:uLnTx/>
                <a:uFillTx/>
                <a:latin typeface="Arial"/>
                <a:ea typeface="+mn-ea"/>
                <a:cs typeface="+mn-cs"/>
              </a:rPr>
              <a:t>Queue </a:t>
            </a:r>
            <a:r>
              <a:rPr kumimoji="0" lang="en-US" sz="1400" b="0" i="0" u="none" strike="noStrike" kern="1200" cap="none" spc="0" normalizeH="0" baseline="0" noProof="0" dirty="0">
                <a:ln>
                  <a:noFill/>
                </a:ln>
                <a:solidFill>
                  <a:prstClr val="black"/>
                </a:solidFill>
                <a:effectLst/>
                <a:uLnTx/>
                <a:uFillTx/>
                <a:latin typeface="Arial"/>
                <a:ea typeface="+mn-ea"/>
                <a:cs typeface="+mn-cs"/>
              </a:rPr>
              <a:t>A single transaction is stopped in this queue after an </a:t>
            </a:r>
            <a:r>
              <a:rPr kumimoji="0" lang="en-US" sz="1400" b="0" i="0" u="none" strike="noStrike" kern="1200" cap="none" spc="0" normalizeH="0" baseline="0" noProof="0" dirty="0" smtClean="0">
                <a:ln>
                  <a:noFill/>
                </a:ln>
                <a:solidFill>
                  <a:prstClr val="black"/>
                </a:solidFill>
                <a:effectLst/>
                <a:uLnTx/>
                <a:uFillTx/>
                <a:latin typeface="Arial"/>
                <a:ea typeface="+mn-ea"/>
                <a:cs typeface="+mn-cs"/>
              </a:rPr>
              <a:t>Posting </a:t>
            </a:r>
            <a:r>
              <a:rPr kumimoji="0" lang="en-US" sz="1400" b="0" i="0" u="none" strike="noStrike" kern="1200" cap="none" spc="0" normalizeH="0" baseline="0" noProof="0" dirty="0">
                <a:ln>
                  <a:noFill/>
                </a:ln>
                <a:solidFill>
                  <a:prstClr val="black"/>
                </a:solidFill>
                <a:effectLst/>
                <a:uLnTx/>
                <a:uFillTx/>
                <a:latin typeface="Arial"/>
                <a:ea typeface="+mn-ea"/>
                <a:cs typeface="+mn-cs"/>
              </a:rPr>
              <a:t>request is sent to the external system, and until a </a:t>
            </a:r>
            <a:r>
              <a:rPr kumimoji="0" lang="en-US" sz="1400" b="0" i="0" u="none" strike="noStrike" kern="1200" cap="none" spc="0" normalizeH="0" baseline="0" noProof="0" dirty="0" smtClean="0">
                <a:ln>
                  <a:noFill/>
                </a:ln>
                <a:solidFill>
                  <a:prstClr val="black"/>
                </a:solidFill>
                <a:effectLst/>
                <a:uLnTx/>
                <a:uFillTx/>
                <a:latin typeface="Arial"/>
                <a:ea typeface="+mn-ea"/>
                <a:cs typeface="+mn-cs"/>
              </a:rPr>
              <a:t>Posting response </a:t>
            </a:r>
            <a:r>
              <a:rPr kumimoji="0" lang="en-US" sz="1400" b="0" i="0" u="none" strike="noStrike" kern="1200" cap="none" spc="0" normalizeH="0" baseline="0" noProof="0" dirty="0">
                <a:ln>
                  <a:noFill/>
                </a:ln>
                <a:solidFill>
                  <a:prstClr val="black"/>
                </a:solidFill>
                <a:effectLst/>
                <a:uLnTx/>
                <a:uFillTx/>
                <a:latin typeface="Arial"/>
                <a:ea typeface="+mn-ea"/>
                <a:cs typeface="+mn-cs"/>
              </a:rPr>
              <a:t>is received</a:t>
            </a:r>
            <a:r>
              <a:rPr kumimoji="0" lang="en-US" sz="1400" b="0" i="0" u="none" strike="noStrike" kern="1200" cap="none" spc="0" normalizeH="0" baseline="0" noProof="0" dirty="0" smtClean="0">
                <a:ln>
                  <a:noFill/>
                </a:ln>
                <a:solidFill>
                  <a:prstClr val="black"/>
                </a:solidFill>
                <a:effectLst/>
                <a:uLnTx/>
                <a:uFillTx/>
                <a:latin typeface="Arial"/>
                <a:ea typeface="+mn-ea"/>
                <a:cs typeface="+mn-cs"/>
              </a:rPr>
              <a:t>. Actions to release : </a:t>
            </a:r>
            <a:r>
              <a:rPr lang="en-US" sz="1400" b="1" dirty="0">
                <a:solidFill>
                  <a:prstClr val="black"/>
                </a:solidFill>
                <a:latin typeface="Arial"/>
              </a:rPr>
              <a:t>Release – As Positive </a:t>
            </a:r>
            <a:r>
              <a:rPr lang="en-US" sz="1400" b="1" dirty="0">
                <a:solidFill>
                  <a:prstClr val="black"/>
                </a:solidFill>
                <a:latin typeface="Arial"/>
              </a:rPr>
              <a:t>Posting, Release </a:t>
            </a:r>
            <a:r>
              <a:rPr lang="en-US" sz="1400" b="1" dirty="0">
                <a:solidFill>
                  <a:prstClr val="black"/>
                </a:solidFill>
                <a:latin typeface="Arial"/>
              </a:rPr>
              <a:t>– As Negative Posting</a:t>
            </a:r>
            <a:r>
              <a:rPr lang="en-US" sz="1400" b="1" dirty="0">
                <a:solidFill>
                  <a:prstClr val="black"/>
                </a:solidFill>
                <a:latin typeface="Arial"/>
              </a:rPr>
              <a:t>, </a:t>
            </a:r>
            <a:r>
              <a:rPr kumimoji="0" lang="en-US" sz="1400" b="1" i="0" u="none" strike="noStrike" kern="1200" cap="none" spc="0" normalizeH="0" baseline="0" noProof="0" dirty="0">
                <a:ln>
                  <a:noFill/>
                </a:ln>
                <a:solidFill>
                  <a:prstClr val="black"/>
                </a:solidFill>
                <a:effectLst/>
                <a:uLnTx/>
                <a:uFillTx/>
                <a:latin typeface="Arial"/>
                <a:ea typeface="+mn-ea"/>
                <a:cs typeface="+mn-cs"/>
              </a:rPr>
              <a:t>Send to Repair, </a:t>
            </a:r>
            <a:r>
              <a:rPr kumimoji="0" lang="en-US" sz="1400" b="1" i="0" u="none" strike="noStrike" kern="1200" cap="none" spc="0" normalizeH="0" baseline="0" noProof="0" dirty="0" smtClean="0">
                <a:ln>
                  <a:noFill/>
                </a:ln>
                <a:solidFill>
                  <a:prstClr val="black"/>
                </a:solidFill>
                <a:effectLst/>
                <a:uLnTx/>
                <a:uFillTx/>
                <a:latin typeface="Arial"/>
                <a:ea typeface="+mn-ea"/>
                <a:cs typeface="+mn-cs"/>
              </a:rPr>
              <a:t>Cancel</a:t>
            </a:r>
            <a:endParaRPr kumimoji="0" lang="en-US" sz="1400" b="1" i="0" u="none" strike="noStrike" kern="1200" cap="none" spc="0" normalizeH="0" baseline="0" noProof="0" dirty="0">
              <a:ln>
                <a:noFill/>
              </a:ln>
              <a:solidFill>
                <a:prstClr val="black"/>
              </a:solidFill>
              <a:effectLst/>
              <a:uLnTx/>
              <a:uFillTx/>
              <a:latin typeface="Arial"/>
              <a:ea typeface="+mn-ea"/>
              <a:cs typeface="+mn-cs"/>
            </a:endParaRPr>
          </a:p>
          <a:p>
            <a:pPr marL="411163" marR="0" lvl="0" indent="-411163" algn="l" defTabSz="914400" rtl="0" eaLnBrk="1" fontAlgn="auto" latinLnBrk="0" hangingPunct="1">
              <a:lnSpc>
                <a:spcPct val="90000"/>
              </a:lnSpc>
              <a:spcBef>
                <a:spcPts val="1500"/>
              </a:spcBef>
              <a:spcAft>
                <a:spcPts val="0"/>
              </a:spcAft>
              <a:buClrTx/>
              <a:buSzPct val="150000"/>
              <a:buFontTx/>
              <a:buBlip>
                <a:blip r:embed="rId2"/>
              </a:buBlip>
              <a:tabLst/>
              <a:defRPr/>
            </a:pPr>
            <a:r>
              <a:rPr kumimoji="0" lang="en-US" sz="1800" b="0" i="0" u="none" strike="noStrike" kern="1200" cap="none" spc="0" normalizeH="0" baseline="0" noProof="0" dirty="0" smtClean="0">
                <a:ln>
                  <a:noFill/>
                </a:ln>
                <a:solidFill>
                  <a:prstClr val="black"/>
                </a:solidFill>
                <a:effectLst/>
                <a:uLnTx/>
                <a:uFillTx/>
                <a:latin typeface="Arial"/>
                <a:ea typeface="+mn-ea"/>
                <a:cs typeface="+mn-cs"/>
              </a:rPr>
              <a:t>A </a:t>
            </a:r>
            <a:r>
              <a:rPr kumimoji="0" lang="en-US" sz="1800" b="1" i="0" u="none" strike="noStrike" kern="1200" cap="none" spc="0" normalizeH="0" baseline="0" noProof="0" dirty="0">
                <a:ln>
                  <a:noFill/>
                </a:ln>
                <a:solidFill>
                  <a:prstClr val="black"/>
                </a:solidFill>
                <a:effectLst/>
                <a:uLnTx/>
                <a:uFillTx/>
                <a:latin typeface="Arial"/>
                <a:ea typeface="+mn-ea"/>
                <a:cs typeface="+mn-cs"/>
              </a:rPr>
              <a:t>manual </a:t>
            </a:r>
            <a:r>
              <a:rPr kumimoji="0" lang="en-US" sz="1800" b="1" i="0" u="none" strike="noStrike" kern="1200" cap="none" spc="0" normalizeH="0" baseline="0" noProof="0" dirty="0" smtClean="0">
                <a:ln>
                  <a:noFill/>
                </a:ln>
                <a:solidFill>
                  <a:prstClr val="black"/>
                </a:solidFill>
                <a:effectLst/>
                <a:uLnTx/>
                <a:uFillTx/>
                <a:latin typeface="Arial"/>
                <a:ea typeface="+mn-ea"/>
                <a:cs typeface="+mn-cs"/>
              </a:rPr>
              <a:t>queues </a:t>
            </a:r>
            <a:r>
              <a:rPr kumimoji="0" lang="en-US" sz="1800" b="0" i="0" u="none" strike="noStrike" kern="1200" cap="none" spc="0" normalizeH="0" baseline="0" noProof="0" dirty="0">
                <a:ln>
                  <a:noFill/>
                </a:ln>
                <a:solidFill>
                  <a:prstClr val="black"/>
                </a:solidFill>
                <a:effectLst/>
                <a:uLnTx/>
                <a:uFillTx/>
                <a:latin typeface="Arial"/>
                <a:ea typeface="+mn-ea"/>
                <a:cs typeface="+mn-cs"/>
              </a:rPr>
              <a:t>due to information received from an interface </a:t>
            </a:r>
            <a:endParaRPr kumimoji="0" lang="en-US" sz="1800" b="0" i="0" u="none" strike="noStrike" kern="1200" cap="none" spc="0" normalizeH="0" baseline="0" noProof="0" dirty="0" smtClean="0">
              <a:ln>
                <a:noFill/>
              </a:ln>
              <a:solidFill>
                <a:prstClr val="black"/>
              </a:solidFill>
              <a:effectLst/>
              <a:uLnTx/>
              <a:uFillTx/>
              <a:latin typeface="Arial"/>
              <a:ea typeface="+mn-ea"/>
              <a:cs typeface="+mn-cs"/>
            </a:endParaRPr>
          </a:p>
          <a:p>
            <a:pPr marL="868363" marR="0" lvl="1" indent="-411163" algn="l" defTabSz="914400" rtl="0" eaLnBrk="1" fontAlgn="auto" latinLnBrk="0" hangingPunct="1">
              <a:lnSpc>
                <a:spcPct val="90000"/>
              </a:lnSpc>
              <a:spcBef>
                <a:spcPts val="1500"/>
              </a:spcBef>
              <a:spcAft>
                <a:spcPts val="0"/>
              </a:spcAft>
              <a:buClrTx/>
              <a:buSzPct val="150000"/>
              <a:buFontTx/>
              <a:buBlip>
                <a:blip r:embed="rId2"/>
              </a:buBlip>
              <a:tabLst/>
              <a:defRPr/>
            </a:pPr>
            <a:r>
              <a:rPr kumimoji="0" lang="en-US" sz="1400" b="1" i="0" u="none" strike="noStrike" kern="1200" cap="none" spc="0" normalizeH="0" baseline="0" noProof="0" dirty="0">
                <a:ln>
                  <a:noFill/>
                </a:ln>
                <a:solidFill>
                  <a:prstClr val="black"/>
                </a:solidFill>
                <a:effectLst/>
                <a:uLnTx/>
                <a:uFillTx/>
                <a:latin typeface="Arial"/>
                <a:ea typeface="+mn-ea"/>
                <a:cs typeface="+mn-cs"/>
              </a:rPr>
              <a:t>Posting Restrictions (POSTREST) </a:t>
            </a:r>
            <a:r>
              <a:rPr kumimoji="0" lang="en-US" sz="1400" b="1" i="0" u="none" strike="noStrike" kern="1200" cap="none" spc="0" normalizeH="0" baseline="0" noProof="0" dirty="0" smtClean="0">
                <a:ln>
                  <a:noFill/>
                </a:ln>
                <a:solidFill>
                  <a:prstClr val="black"/>
                </a:solidFill>
                <a:effectLst/>
                <a:uLnTx/>
                <a:uFillTx/>
                <a:latin typeface="Arial"/>
                <a:ea typeface="+mn-ea"/>
                <a:cs typeface="+mn-cs"/>
              </a:rPr>
              <a:t>Queue </a:t>
            </a:r>
            <a:r>
              <a:rPr kumimoji="0" lang="en-US" sz="1400" b="0" i="0" u="none" strike="noStrike" kern="1200" cap="none" spc="0" normalizeH="0" baseline="0" noProof="0" dirty="0">
                <a:ln>
                  <a:noFill/>
                </a:ln>
                <a:solidFill>
                  <a:prstClr val="black"/>
                </a:solidFill>
                <a:effectLst/>
                <a:uLnTx/>
                <a:uFillTx/>
                <a:latin typeface="Arial"/>
                <a:ea typeface="+mn-ea"/>
                <a:cs typeface="+mn-cs"/>
              </a:rPr>
              <a:t>A single transaction may be stopped in this queue following a negative </a:t>
            </a:r>
            <a:r>
              <a:rPr kumimoji="0" lang="en-US" sz="1400" b="0" i="0" u="none" strike="noStrike" kern="1200" cap="none" spc="0" normalizeH="0" baseline="0" noProof="0" dirty="0" smtClean="0">
                <a:ln>
                  <a:noFill/>
                </a:ln>
                <a:solidFill>
                  <a:prstClr val="black"/>
                </a:solidFill>
                <a:effectLst/>
                <a:uLnTx/>
                <a:uFillTx/>
                <a:latin typeface="Arial"/>
                <a:ea typeface="+mn-ea"/>
                <a:cs typeface="+mn-cs"/>
              </a:rPr>
              <a:t>Balance Inquiry response</a:t>
            </a:r>
            <a:r>
              <a:rPr kumimoji="0" lang="en-US" sz="1400" b="0" i="0" u="none" strike="noStrike" kern="1200" cap="none" spc="0" normalizeH="0" baseline="0" noProof="0" dirty="0">
                <a:ln>
                  <a:noFill/>
                </a:ln>
                <a:solidFill>
                  <a:prstClr val="black"/>
                </a:solidFill>
                <a:effectLst/>
                <a:uLnTx/>
                <a:uFillTx/>
                <a:latin typeface="Arial"/>
                <a:ea typeface="+mn-ea"/>
                <a:cs typeface="+mn-cs"/>
              </a:rPr>
              <a:t>, with posting restrictions/limitations on the account or the customer (meaning that a valid Stop Flag existing in GPP is quoted as the reason for the failure</a:t>
            </a:r>
            <a:r>
              <a:rPr kumimoji="0" lang="en-US" sz="1400" b="0" i="0" u="none" strike="noStrike" kern="1200" cap="none" spc="0" normalizeH="0" baseline="0" noProof="0" dirty="0" smtClean="0">
                <a:ln>
                  <a:noFill/>
                </a:ln>
                <a:solidFill>
                  <a:prstClr val="black"/>
                </a:solidFill>
                <a:effectLst/>
                <a:uLnTx/>
                <a:uFillTx/>
                <a:latin typeface="Arial"/>
                <a:ea typeface="+mn-ea"/>
                <a:cs typeface="+mn-cs"/>
              </a:rPr>
              <a:t>). </a:t>
            </a:r>
            <a:r>
              <a:rPr kumimoji="0" lang="en-US" sz="1400" b="0" i="0" u="none" strike="noStrike" kern="1200" cap="none" spc="0" normalizeH="0" baseline="0" noProof="0" dirty="0">
                <a:ln>
                  <a:noFill/>
                </a:ln>
                <a:solidFill>
                  <a:prstClr val="black"/>
                </a:solidFill>
                <a:effectLst/>
                <a:uLnTx/>
                <a:uFillTx/>
                <a:latin typeface="Arial"/>
                <a:ea typeface="+mn-ea"/>
                <a:cs typeface="+mn-cs"/>
              </a:rPr>
              <a:t>Actions to release </a:t>
            </a:r>
            <a:r>
              <a:rPr kumimoji="0" lang="en-US" sz="1400" b="0" i="0" u="none" strike="noStrike" kern="1200" cap="none" spc="0" normalizeH="0" baseline="0" noProof="0" dirty="0" smtClean="0">
                <a:ln>
                  <a:noFill/>
                </a:ln>
                <a:solidFill>
                  <a:prstClr val="black"/>
                </a:solidFill>
                <a:effectLst/>
                <a:uLnTx/>
                <a:uFillTx/>
                <a:latin typeface="Arial"/>
                <a:ea typeface="+mn-ea"/>
                <a:cs typeface="+mn-cs"/>
              </a:rPr>
              <a:t>:</a:t>
            </a:r>
            <a:r>
              <a:rPr kumimoji="0" lang="en-US" sz="1400" b="1" i="0" u="none" strike="noStrike" kern="1200" cap="none" spc="0" normalizeH="0" baseline="0" noProof="0" dirty="0" smtClean="0">
                <a:ln>
                  <a:noFill/>
                </a:ln>
                <a:solidFill>
                  <a:prstClr val="black"/>
                </a:solidFill>
                <a:effectLst/>
                <a:uLnTx/>
                <a:uFillTx/>
                <a:latin typeface="Arial"/>
                <a:ea typeface="+mn-ea"/>
                <a:cs typeface="+mn-cs"/>
              </a:rPr>
              <a:t> </a:t>
            </a:r>
            <a:r>
              <a:rPr kumimoji="0" lang="en-US" sz="1400" b="1" i="0" u="none" strike="noStrike" kern="1200" cap="none" spc="0" normalizeH="0" baseline="0" noProof="0" dirty="0">
                <a:ln>
                  <a:noFill/>
                </a:ln>
                <a:solidFill>
                  <a:prstClr val="black"/>
                </a:solidFill>
                <a:effectLst/>
                <a:uLnTx/>
                <a:uFillTx/>
                <a:latin typeface="Arial"/>
                <a:ea typeface="+mn-ea"/>
                <a:cs typeface="+mn-cs"/>
              </a:rPr>
              <a:t>Override</a:t>
            </a:r>
            <a:r>
              <a:rPr kumimoji="0" lang="en-US" sz="1400" b="1" i="0" u="none" strike="noStrike" kern="1200" cap="none" spc="0" normalizeH="0" baseline="0" noProof="0" dirty="0" smtClean="0">
                <a:ln>
                  <a:noFill/>
                </a:ln>
                <a:solidFill>
                  <a:prstClr val="black"/>
                </a:solidFill>
                <a:effectLst/>
                <a:uLnTx/>
                <a:uFillTx/>
                <a:latin typeface="Arial"/>
                <a:ea typeface="+mn-ea"/>
                <a:cs typeface="+mn-cs"/>
              </a:rPr>
              <a:t>, </a:t>
            </a:r>
            <a:r>
              <a:rPr kumimoji="0" lang="en-US" sz="1400" b="1" i="0" u="none" strike="noStrike" kern="1200" cap="none" spc="0" normalizeH="0" baseline="0" noProof="0" dirty="0">
                <a:ln>
                  <a:noFill/>
                </a:ln>
                <a:solidFill>
                  <a:prstClr val="black"/>
                </a:solidFill>
                <a:effectLst/>
                <a:uLnTx/>
                <a:uFillTx/>
                <a:latin typeface="Arial"/>
                <a:ea typeface="+mn-ea"/>
                <a:cs typeface="+mn-cs"/>
              </a:rPr>
              <a:t>Retry Post. Rest , Send to </a:t>
            </a:r>
            <a:r>
              <a:rPr kumimoji="0" lang="en-US" sz="1400" b="1" i="0" u="none" strike="noStrike" kern="1200" cap="none" spc="0" normalizeH="0" baseline="0" noProof="0" dirty="0" smtClean="0">
                <a:ln>
                  <a:noFill/>
                </a:ln>
                <a:solidFill>
                  <a:prstClr val="black"/>
                </a:solidFill>
                <a:effectLst/>
                <a:uLnTx/>
                <a:uFillTx/>
                <a:latin typeface="Arial"/>
                <a:ea typeface="+mn-ea"/>
                <a:cs typeface="+mn-cs"/>
              </a:rPr>
              <a:t>Repair, Cancel</a:t>
            </a:r>
          </a:p>
          <a:p>
            <a:pPr marL="868363" marR="0" lvl="1" indent="-411163" algn="l" defTabSz="914400" rtl="0" eaLnBrk="1" fontAlgn="auto" latinLnBrk="0" hangingPunct="1">
              <a:lnSpc>
                <a:spcPct val="90000"/>
              </a:lnSpc>
              <a:spcBef>
                <a:spcPts val="1500"/>
              </a:spcBef>
              <a:spcAft>
                <a:spcPts val="0"/>
              </a:spcAft>
              <a:buClrTx/>
              <a:buSzPct val="150000"/>
              <a:buFontTx/>
              <a:buBlip>
                <a:blip r:embed="rId2"/>
              </a:buBlip>
              <a:tabLst/>
              <a:defRPr/>
            </a:pPr>
            <a:r>
              <a:rPr kumimoji="0" lang="en-US" sz="1400" b="1" i="0" u="none" strike="noStrike" kern="1200" cap="none" spc="0" normalizeH="0" baseline="0" noProof="0" dirty="0">
                <a:ln>
                  <a:noFill/>
                </a:ln>
                <a:solidFill>
                  <a:prstClr val="black"/>
                </a:solidFill>
                <a:effectLst/>
                <a:uLnTx/>
                <a:uFillTx/>
                <a:latin typeface="Arial"/>
                <a:ea typeface="+mn-ea"/>
                <a:cs typeface="+mn-cs"/>
              </a:rPr>
              <a:t>Insufficient Funds (NSF) Queue </a:t>
            </a:r>
            <a:r>
              <a:rPr kumimoji="0" lang="en-US" sz="1400" b="0" i="0" u="none" strike="noStrike" kern="1200" cap="none" spc="0" normalizeH="0" baseline="0" noProof="0" dirty="0">
                <a:ln>
                  <a:noFill/>
                </a:ln>
                <a:solidFill>
                  <a:prstClr val="black"/>
                </a:solidFill>
                <a:effectLst/>
                <a:uLnTx/>
                <a:uFillTx/>
                <a:latin typeface="Arial"/>
                <a:ea typeface="+mn-ea"/>
                <a:cs typeface="+mn-cs"/>
              </a:rPr>
              <a:t>A single transaction may be stopped in this queue following a negative Balance Inquiry response with an indication of no sufficient funds in the account</a:t>
            </a:r>
            <a:r>
              <a:rPr kumimoji="0" lang="en-US" sz="1400" b="0" i="0" u="none" strike="noStrike" kern="1200" cap="none" spc="0" normalizeH="0" baseline="0" noProof="0" dirty="0" smtClean="0">
                <a:ln>
                  <a:noFill/>
                </a:ln>
                <a:solidFill>
                  <a:prstClr val="black"/>
                </a:solidFill>
                <a:effectLst/>
                <a:uLnTx/>
                <a:uFillTx/>
                <a:latin typeface="Arial"/>
                <a:ea typeface="+mn-ea"/>
                <a:cs typeface="+mn-cs"/>
              </a:rPr>
              <a:t>. </a:t>
            </a:r>
            <a:r>
              <a:rPr kumimoji="0" lang="en-US" sz="1400" b="0" i="0" u="none" strike="noStrike" kern="1200" cap="none" spc="0" normalizeH="0" baseline="0" noProof="0" dirty="0">
                <a:ln>
                  <a:noFill/>
                </a:ln>
                <a:solidFill>
                  <a:prstClr val="black"/>
                </a:solidFill>
                <a:effectLst/>
                <a:uLnTx/>
                <a:uFillTx/>
                <a:latin typeface="Arial"/>
                <a:ea typeface="+mn-ea"/>
                <a:cs typeface="+mn-cs"/>
              </a:rPr>
              <a:t>Actions to release :</a:t>
            </a:r>
            <a:r>
              <a:rPr kumimoji="0" lang="en-US" sz="1400" b="1" i="0" u="none" strike="noStrike" kern="1200" cap="none" spc="0" normalizeH="0" baseline="0" noProof="0" dirty="0">
                <a:ln>
                  <a:noFill/>
                </a:ln>
                <a:solidFill>
                  <a:prstClr val="black"/>
                </a:solidFill>
                <a:effectLst/>
                <a:uLnTx/>
                <a:uFillTx/>
                <a:latin typeface="Arial"/>
                <a:ea typeface="+mn-ea"/>
                <a:cs typeface="+mn-cs"/>
              </a:rPr>
              <a:t> </a:t>
            </a:r>
            <a:r>
              <a:rPr kumimoji="0" lang="en-US" sz="1400" b="1" i="0" u="none" strike="noStrike" kern="1200" cap="none" spc="0" normalizeH="0" baseline="0" noProof="0" dirty="0" smtClean="0">
                <a:ln>
                  <a:noFill/>
                </a:ln>
                <a:solidFill>
                  <a:prstClr val="black"/>
                </a:solidFill>
                <a:effectLst/>
                <a:uLnTx/>
                <a:uFillTx/>
                <a:latin typeface="Arial"/>
                <a:ea typeface="+mn-ea"/>
                <a:cs typeface="+mn-cs"/>
              </a:rPr>
              <a:t>Force </a:t>
            </a:r>
            <a:r>
              <a:rPr kumimoji="0" lang="en-US" sz="1400" b="1" i="0" u="none" strike="noStrike" kern="1200" cap="none" spc="0" normalizeH="0" baseline="0" noProof="0" dirty="0">
                <a:ln>
                  <a:noFill/>
                </a:ln>
                <a:solidFill>
                  <a:prstClr val="black"/>
                </a:solidFill>
                <a:effectLst/>
                <a:uLnTx/>
                <a:uFillTx/>
                <a:latin typeface="Arial"/>
                <a:ea typeface="+mn-ea"/>
                <a:cs typeface="+mn-cs"/>
              </a:rPr>
              <a:t>Ins. Funds, </a:t>
            </a:r>
            <a:r>
              <a:rPr kumimoji="0" lang="en-US" sz="1400" b="1" i="0" u="none" strike="noStrike" kern="1200" cap="none" spc="0" normalizeH="0" baseline="0" noProof="0" dirty="0" smtClean="0">
                <a:ln>
                  <a:noFill/>
                </a:ln>
                <a:solidFill>
                  <a:prstClr val="black"/>
                </a:solidFill>
                <a:effectLst/>
                <a:uLnTx/>
                <a:uFillTx/>
                <a:latin typeface="Arial"/>
                <a:ea typeface="+mn-ea"/>
                <a:cs typeface="+mn-cs"/>
              </a:rPr>
              <a:t>Retry </a:t>
            </a:r>
            <a:r>
              <a:rPr kumimoji="0" lang="en-US" sz="1400" b="1" i="0" u="none" strike="noStrike" kern="1200" cap="none" spc="0" normalizeH="0" baseline="0" noProof="0" dirty="0">
                <a:ln>
                  <a:noFill/>
                </a:ln>
                <a:solidFill>
                  <a:prstClr val="black"/>
                </a:solidFill>
                <a:effectLst/>
                <a:uLnTx/>
                <a:uFillTx/>
                <a:latin typeface="Arial"/>
                <a:ea typeface="+mn-ea"/>
                <a:cs typeface="+mn-cs"/>
              </a:rPr>
              <a:t>Ins. </a:t>
            </a:r>
            <a:r>
              <a:rPr kumimoji="0" lang="en-US" sz="1400" b="1" i="0" u="none" strike="noStrike" kern="1200" cap="none" spc="0" normalizeH="0" baseline="0" noProof="0" dirty="0" smtClean="0">
                <a:ln>
                  <a:noFill/>
                </a:ln>
                <a:solidFill>
                  <a:prstClr val="black"/>
                </a:solidFill>
                <a:effectLst/>
                <a:uLnTx/>
                <a:uFillTx/>
                <a:latin typeface="Arial"/>
                <a:ea typeface="+mn-ea"/>
                <a:cs typeface="+mn-cs"/>
              </a:rPr>
              <a:t>Funds, </a:t>
            </a:r>
            <a:r>
              <a:rPr kumimoji="0" lang="en-US" sz="1400" b="1" i="0" u="none" strike="noStrike" kern="1200" cap="none" spc="0" normalizeH="0" baseline="0" noProof="0" dirty="0">
                <a:ln>
                  <a:noFill/>
                </a:ln>
                <a:solidFill>
                  <a:prstClr val="black"/>
                </a:solidFill>
                <a:effectLst/>
                <a:uLnTx/>
                <a:uFillTx/>
                <a:latin typeface="Arial"/>
                <a:ea typeface="+mn-ea"/>
                <a:cs typeface="+mn-cs"/>
              </a:rPr>
              <a:t>Send to Repair, </a:t>
            </a:r>
            <a:r>
              <a:rPr kumimoji="0" lang="en-US" sz="1400" b="1" i="0" u="none" strike="noStrike" kern="1200" cap="none" spc="0" normalizeH="0" baseline="0" noProof="0" dirty="0" smtClean="0">
                <a:ln>
                  <a:noFill/>
                </a:ln>
                <a:solidFill>
                  <a:prstClr val="black"/>
                </a:solidFill>
                <a:effectLst/>
                <a:uLnTx/>
                <a:uFillTx/>
                <a:latin typeface="Arial"/>
                <a:ea typeface="+mn-ea"/>
                <a:cs typeface="+mn-cs"/>
              </a:rPr>
              <a:t>Cancel</a:t>
            </a:r>
            <a:endParaRPr kumimoji="0" lang="en-US" sz="1400" b="0" i="0" u="none" strike="noStrike" kern="1200" cap="none" spc="0" normalizeH="0" baseline="0" noProof="0" dirty="0">
              <a:ln>
                <a:noFill/>
              </a:ln>
              <a:solidFill>
                <a:prstClr val="black"/>
              </a:solidFill>
              <a:effectLst/>
              <a:uLnTx/>
              <a:uFillTx/>
              <a:latin typeface="Arial"/>
              <a:ea typeface="+mn-ea"/>
              <a:cs typeface="+mn-cs"/>
            </a:endParaRPr>
          </a:p>
          <a:p>
            <a:pPr marL="868363" lvl="1" indent="-411163">
              <a:lnSpc>
                <a:spcPct val="90000"/>
              </a:lnSpc>
              <a:spcBef>
                <a:spcPts val="1500"/>
              </a:spcBef>
              <a:buSzPct val="150000"/>
              <a:buBlip>
                <a:blip r:embed="rId2"/>
              </a:buBlip>
            </a:pPr>
            <a:r>
              <a:rPr lang="en-US" sz="1400" b="1" dirty="0">
                <a:solidFill>
                  <a:prstClr val="black"/>
                </a:solidFill>
              </a:rPr>
              <a:t>Posting Exception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a:t>
            </a:r>
            <a:r>
              <a:rPr lang="en-US" sz="1400" b="1" dirty="0">
                <a:solidFill>
                  <a:srgbClr val="000000"/>
                </a:solidFill>
                <a:latin typeface="Arial" panose="020B0604020202020204" pitchFamily="34" charset="0"/>
                <a:ea typeface="Calibri" panose="020F0502020204030204" pitchFamily="34" charset="0"/>
                <a:cs typeface="Tahoma" panose="020B0604030504040204" pitchFamily="34" charset="0"/>
              </a:rPr>
              <a:t>POSTEX</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 </a:t>
            </a:r>
            <a:r>
              <a:rPr kumimoji="0" lang="en-US" sz="1400" b="1" i="0" u="none" strike="noStrike" kern="1200" cap="none" spc="0" normalizeH="0" baseline="0" noProof="0" dirty="0" smtClean="0">
                <a:ln>
                  <a:noFill/>
                </a:ln>
                <a:solidFill>
                  <a:prstClr val="black"/>
                </a:solidFill>
                <a:effectLst/>
                <a:uLnTx/>
                <a:uFillTx/>
                <a:latin typeface="Arial"/>
                <a:ea typeface="+mn-ea"/>
                <a:cs typeface="+mn-cs"/>
              </a:rPr>
              <a:t> </a:t>
            </a:r>
            <a:r>
              <a:rPr kumimoji="0" lang="en-US" sz="1400" b="0" i="0" u="none" strike="noStrike" kern="1200" cap="none" spc="0" normalizeH="0" baseline="0" noProof="0" dirty="0">
                <a:ln>
                  <a:noFill/>
                </a:ln>
                <a:solidFill>
                  <a:prstClr val="black"/>
                </a:solidFill>
                <a:effectLst/>
                <a:uLnTx/>
                <a:uFillTx/>
                <a:latin typeface="Arial"/>
                <a:ea typeface="+mn-ea"/>
                <a:cs typeface="+mn-cs"/>
              </a:rPr>
              <a:t>A single transaction may be stopped in this queue, when receiving a Processing/Technical error in the </a:t>
            </a:r>
            <a:r>
              <a:rPr kumimoji="0" lang="en-US" sz="1400" b="0" i="0" u="none" strike="noStrike" kern="1200" cap="none" spc="0" normalizeH="0" baseline="0" noProof="0" dirty="0" smtClean="0">
                <a:ln>
                  <a:noFill/>
                </a:ln>
                <a:solidFill>
                  <a:prstClr val="black"/>
                </a:solidFill>
                <a:effectLst/>
                <a:uLnTx/>
                <a:uFillTx/>
                <a:latin typeface="Arial"/>
                <a:ea typeface="+mn-ea"/>
                <a:cs typeface="+mn-cs"/>
              </a:rPr>
              <a:t>response </a:t>
            </a:r>
            <a:r>
              <a:rPr kumimoji="0" lang="en-US" sz="1400" b="0" i="0" u="none" strike="noStrike" kern="1200" cap="none" spc="0" normalizeH="0" baseline="0" noProof="0" dirty="0">
                <a:ln>
                  <a:noFill/>
                </a:ln>
                <a:solidFill>
                  <a:prstClr val="black"/>
                </a:solidFill>
                <a:effectLst/>
                <a:uLnTx/>
                <a:uFillTx/>
                <a:latin typeface="Arial"/>
                <a:ea typeface="+mn-ea"/>
                <a:cs typeface="+mn-cs"/>
              </a:rPr>
              <a:t>from the </a:t>
            </a:r>
            <a:r>
              <a:rPr kumimoji="0" lang="en-US" sz="1400" b="0" i="0" u="none" strike="noStrike" kern="1200" cap="none" spc="0" normalizeH="0" baseline="0" noProof="0" dirty="0" smtClean="0">
                <a:ln>
                  <a:noFill/>
                </a:ln>
                <a:solidFill>
                  <a:prstClr val="black"/>
                </a:solidFill>
                <a:effectLst/>
                <a:uLnTx/>
                <a:uFillTx/>
                <a:latin typeface="Arial"/>
                <a:ea typeface="+mn-ea"/>
                <a:cs typeface="+mn-cs"/>
              </a:rPr>
              <a:t>Posting  </a:t>
            </a:r>
            <a:r>
              <a:rPr kumimoji="0" lang="en-US" sz="1400" b="0" i="0" u="none" strike="noStrike" kern="1200" cap="none" spc="0" normalizeH="0" baseline="0" noProof="0" dirty="0">
                <a:ln>
                  <a:noFill/>
                </a:ln>
                <a:solidFill>
                  <a:prstClr val="black"/>
                </a:solidFill>
                <a:effectLst/>
                <a:uLnTx/>
                <a:uFillTx/>
                <a:latin typeface="Arial"/>
                <a:ea typeface="+mn-ea"/>
                <a:cs typeface="+mn-cs"/>
              </a:rPr>
              <a:t>interface</a:t>
            </a:r>
            <a:r>
              <a:rPr kumimoji="0" lang="en-US" sz="1400" b="0" i="0" u="none" strike="noStrike" kern="1200" cap="none" spc="0" normalizeH="0" baseline="0" noProof="0" dirty="0" smtClean="0">
                <a:ln>
                  <a:noFill/>
                </a:ln>
                <a:solidFill>
                  <a:prstClr val="black"/>
                </a:solidFill>
                <a:effectLst/>
                <a:uLnTx/>
                <a:uFillTx/>
                <a:latin typeface="Arial"/>
                <a:ea typeface="+mn-ea"/>
                <a:cs typeface="+mn-cs"/>
              </a:rPr>
              <a:t>. </a:t>
            </a:r>
            <a:r>
              <a:rPr kumimoji="0" lang="en-US" sz="1400" b="0" i="0" u="none" strike="noStrike" kern="1200" cap="none" spc="0" normalizeH="0" baseline="0" noProof="0" dirty="0">
                <a:ln>
                  <a:noFill/>
                </a:ln>
                <a:solidFill>
                  <a:prstClr val="black"/>
                </a:solidFill>
                <a:effectLst/>
                <a:uLnTx/>
                <a:uFillTx/>
                <a:latin typeface="Arial"/>
                <a:ea typeface="+mn-ea"/>
                <a:cs typeface="+mn-cs"/>
              </a:rPr>
              <a:t>Actions to release :</a:t>
            </a:r>
            <a:r>
              <a:rPr kumimoji="0" lang="en-US" sz="1400" b="1" i="0" u="none" strike="noStrike" kern="1200" cap="none" spc="0" normalizeH="0" baseline="0" noProof="0" dirty="0">
                <a:ln>
                  <a:noFill/>
                </a:ln>
                <a:solidFill>
                  <a:prstClr val="black"/>
                </a:solidFill>
                <a:effectLst/>
                <a:uLnTx/>
                <a:uFillTx/>
                <a:latin typeface="Arial"/>
                <a:ea typeface="+mn-ea"/>
                <a:cs typeface="+mn-cs"/>
              </a:rPr>
              <a:t> </a:t>
            </a:r>
            <a:r>
              <a:rPr lang="en-US" sz="1400" b="1" dirty="0">
                <a:solidFill>
                  <a:prstClr val="black"/>
                </a:solidFill>
              </a:rPr>
              <a:t>Release – As Positive Posting, Release – As Negative Posting, </a:t>
            </a:r>
            <a:r>
              <a:rPr kumimoji="0" lang="en-US" sz="1400" b="1" i="0" u="none" strike="noStrike" kern="1200" cap="none" spc="0" normalizeH="0" baseline="0" noProof="0" dirty="0" smtClean="0">
                <a:ln>
                  <a:noFill/>
                </a:ln>
                <a:solidFill>
                  <a:prstClr val="black"/>
                </a:solidFill>
                <a:effectLst/>
                <a:uLnTx/>
                <a:uFillTx/>
                <a:latin typeface="Arial"/>
                <a:ea typeface="+mn-ea"/>
                <a:cs typeface="+mn-cs"/>
              </a:rPr>
              <a:t>Cancel</a:t>
            </a:r>
          </a:p>
          <a:p>
            <a:pPr marL="868363" lvl="1" indent="-411163">
              <a:lnSpc>
                <a:spcPct val="90000"/>
              </a:lnSpc>
              <a:spcBef>
                <a:spcPts val="1500"/>
              </a:spcBef>
              <a:buSzPct val="150000"/>
              <a:buBlip>
                <a:blip r:embed="rId2"/>
              </a:buBlip>
            </a:pPr>
            <a:r>
              <a:rPr lang="en-US" sz="1400" b="1" dirty="0">
                <a:solidFill>
                  <a:prstClr val="black"/>
                </a:solidFill>
              </a:rPr>
              <a:t>Repair Queue (REPAIR) </a:t>
            </a:r>
            <a:r>
              <a:rPr lang="en-US" sz="1400" dirty="0">
                <a:solidFill>
                  <a:prstClr val="black"/>
                </a:solidFill>
              </a:rPr>
              <a:t>A single transaction may be stopped in this queue, when receiving a Processing/Technical error in the second response from the </a:t>
            </a:r>
            <a:r>
              <a:rPr lang="en-US" sz="1400" dirty="0" smtClean="0">
                <a:solidFill>
                  <a:prstClr val="black"/>
                </a:solidFill>
              </a:rPr>
              <a:t>Posting </a:t>
            </a:r>
            <a:r>
              <a:rPr lang="en-US" sz="1400" dirty="0">
                <a:solidFill>
                  <a:prstClr val="black"/>
                </a:solidFill>
              </a:rPr>
              <a:t>interface. Actions to release :</a:t>
            </a:r>
            <a:r>
              <a:rPr lang="en-US" sz="1400" b="1" dirty="0">
                <a:solidFill>
                  <a:prstClr val="black"/>
                </a:solidFill>
              </a:rPr>
              <a:t> </a:t>
            </a:r>
            <a:r>
              <a:rPr lang="en-US" sz="1400" b="1" dirty="0" smtClean="0">
                <a:solidFill>
                  <a:prstClr val="black"/>
                </a:solidFill>
              </a:rPr>
              <a:t>Cancel</a:t>
            </a:r>
            <a:endParaRPr kumimoji="0" lang="en-US" sz="14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023201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2.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186F62-2954-471E-9368-38BF5704F41F}">
  <ds:schemaRefs>
    <ds:schemaRef ds:uri="1913475e-a030-45ec-9e8a-a2630205b38f"/>
    <ds:schemaRef ds:uri="http://schemas.microsoft.com/sharepoint/v3"/>
    <ds:schemaRef ds:uri="0ae7057e-292f-4fd1-bead-5494e4c66c6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12574</TotalTime>
  <Words>1764</Words>
  <Application>Microsoft Office PowerPoint</Application>
  <PresentationFormat>Widescreen</PresentationFormat>
  <Paragraphs>274</Paragraphs>
  <Slides>13</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Calibri</vt:lpstr>
      <vt:lpstr>Tahoma</vt:lpstr>
      <vt:lpstr>Times New Roman</vt:lpstr>
      <vt:lpstr>Finastra_PowerPoint_Template_LIGHT</vt:lpstr>
      <vt:lpstr>Package</vt:lpstr>
      <vt:lpstr>Posting</vt:lpstr>
      <vt:lpstr>AGENDA</vt:lpstr>
      <vt:lpstr>PowerPoint Presentation</vt:lpstr>
      <vt:lpstr>workflows</vt:lpstr>
      <vt:lpstr>Accounting Request </vt:lpstr>
      <vt:lpstr>Posting Request</vt:lpstr>
      <vt:lpstr>Accounting Response </vt:lpstr>
      <vt:lpstr>Posting response</vt:lpstr>
      <vt:lpstr>MANUAL Handling</vt:lpstr>
      <vt:lpstr>configuration</vt:lpstr>
      <vt:lpstr>Bulk Interface</vt:lpstr>
      <vt:lpstr>examples</vt:lpstr>
      <vt:lpstr>Thank you</vt:lpstr>
    </vt:vector>
  </TitlesOfParts>
  <Company>D + 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116</cp:revision>
  <cp:lastPrinted>2017-06-06T14:07:14Z</cp:lastPrinted>
  <dcterms:created xsi:type="dcterms:W3CDTF">2017-06-27T19:04:38Z</dcterms:created>
  <dcterms:modified xsi:type="dcterms:W3CDTF">2019-03-20T15:33:19Z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