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301" r:id="rId8"/>
    <p:sldId id="288" r:id="rId9"/>
    <p:sldId id="289" r:id="rId10"/>
    <p:sldId id="290" r:id="rId11"/>
    <p:sldId id="300" r:id="rId12"/>
    <p:sldId id="291" r:id="rId13"/>
    <p:sldId id="29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8" d="100"/>
          <a:sy n="108" d="100"/>
        </p:scale>
        <p:origin x="594"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25/03/2019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25/03/2019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25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25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25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25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25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Service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623886" y="1422300"/>
            <a:ext cx="9120187" cy="254992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solidFill>
                  <a:schemeClr val="accent2"/>
                </a:solidFill>
              </a:rPr>
              <a:t>Clean Profile Audit Entries</a:t>
            </a:r>
          </a:p>
          <a:p>
            <a:pPr marL="411163" indent="-411163">
              <a:lnSpc>
                <a:spcPct val="90000"/>
              </a:lnSpc>
              <a:spcBef>
                <a:spcPts val="1500"/>
              </a:spcBef>
              <a:buSzPct val="150000"/>
              <a:buBlip>
                <a:blip r:embed="rId3"/>
              </a:buBlip>
            </a:pPr>
            <a:r>
              <a:rPr lang="en-US" dirty="0" smtClean="0">
                <a:solidFill>
                  <a:schemeClr val="accent2"/>
                </a:solidFill>
              </a:rPr>
              <a:t>Delete From History</a:t>
            </a:r>
          </a:p>
          <a:p>
            <a:pPr marL="411163" indent="-411163">
              <a:lnSpc>
                <a:spcPct val="90000"/>
              </a:lnSpc>
              <a:spcBef>
                <a:spcPts val="1500"/>
              </a:spcBef>
              <a:buSzPct val="150000"/>
              <a:buBlip>
                <a:blip r:embed="rId3"/>
              </a:buBlip>
            </a:pPr>
            <a:r>
              <a:rPr lang="en-US" dirty="0" smtClean="0">
                <a:solidFill>
                  <a:schemeClr val="accent2"/>
                </a:solidFill>
              </a:rPr>
              <a:t>Move To History</a:t>
            </a:r>
          </a:p>
          <a:p>
            <a:pPr marL="411163" indent="-411163">
              <a:lnSpc>
                <a:spcPct val="90000"/>
              </a:lnSpc>
              <a:spcBef>
                <a:spcPts val="1500"/>
              </a:spcBef>
              <a:buSzPct val="150000"/>
              <a:buBlip>
                <a:blip r:embed="rId3"/>
              </a:buBlip>
            </a:pPr>
            <a:r>
              <a:rPr lang="en-US" dirty="0" smtClean="0">
                <a:solidFill>
                  <a:schemeClr val="accent2"/>
                </a:solidFill>
              </a:rPr>
              <a:t>Refresh Message Snapshot</a:t>
            </a:r>
          </a:p>
          <a:p>
            <a:pPr marL="411163" indent="-411163">
              <a:lnSpc>
                <a:spcPct val="90000"/>
              </a:lnSpc>
              <a:spcBef>
                <a:spcPts val="1500"/>
              </a:spcBef>
              <a:buSzPct val="150000"/>
              <a:buBlip>
                <a:blip r:embed="rId3"/>
              </a:buBlip>
            </a:pPr>
            <a:r>
              <a:rPr lang="en-US" dirty="0" smtClean="0">
                <a:solidFill>
                  <a:schemeClr val="accent2"/>
                </a:solidFill>
              </a:rPr>
              <a:t>Release from Schedule</a:t>
            </a:r>
          </a:p>
          <a:p>
            <a:pPr marL="411163" indent="-411163">
              <a:lnSpc>
                <a:spcPct val="90000"/>
              </a:lnSpc>
              <a:spcBef>
                <a:spcPts val="1500"/>
              </a:spcBef>
              <a:buSzPct val="150000"/>
              <a:buBlip>
                <a:blip r:embed="rId3"/>
              </a:buBlip>
            </a:pPr>
            <a:r>
              <a:rPr lang="en-US" dirty="0" smtClean="0">
                <a:solidFill>
                  <a:schemeClr val="accent2"/>
                </a:solidFill>
              </a:rPr>
              <a:t>Suspend Inactive Users</a:t>
            </a:r>
          </a:p>
        </p:txBody>
      </p:sp>
      <p:sp>
        <p:nvSpPr>
          <p:cNvPr id="8" name="Rectangle 7"/>
          <p:cNvSpPr/>
          <p:nvPr/>
        </p:nvSpPr>
        <p:spPr>
          <a:xfrm>
            <a:off x="623887" y="5864243"/>
            <a:ext cx="9120187" cy="348557"/>
          </a:xfrm>
          <a:prstGeom prst="rect">
            <a:avLst/>
          </a:prstGeom>
          <a:ln w="15875" cap="sq" cmpd="sng">
            <a:noFill/>
            <a:bevel/>
          </a:ln>
        </p:spPr>
        <p:txBody>
          <a:bodyPr wrap="square">
            <a:spAutoFit/>
          </a:bodyPr>
          <a:lstStyle/>
          <a:p>
            <a:pPr>
              <a:lnSpc>
                <a:spcPct val="90000"/>
              </a:lnSpc>
              <a:spcBef>
                <a:spcPts val="1500"/>
              </a:spcBef>
              <a:buSzPct val="150000"/>
            </a:pPr>
            <a:r>
              <a:rPr lang="en-US" b="1" dirty="0" smtClean="0">
                <a:solidFill>
                  <a:schemeClr val="tx2">
                    <a:lumMod val="60000"/>
                    <a:lumOff val="40000"/>
                  </a:schemeClr>
                </a:solidFill>
                <a:latin typeface="Courier" pitchFamily="49" charset="0"/>
              </a:rPr>
              <a:t>Note : Please refer the GPP SOA guide for Tasks.</a:t>
            </a:r>
          </a:p>
        </p:txBody>
      </p:sp>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25 March 2019</a:t>
            </a:fld>
            <a:endParaRPr lang="en-GB" dirty="0"/>
          </a:p>
        </p:txBody>
      </p:sp>
      <p:sp>
        <p:nvSpPr>
          <p:cNvPr id="8" name="Text Placeholder 7"/>
          <p:cNvSpPr>
            <a:spLocks noGrp="1"/>
          </p:cNvSpPr>
          <p:nvPr>
            <p:ph type="body" sz="quarter" idx="11"/>
          </p:nvPr>
        </p:nvSpPr>
        <p:spPr/>
        <p:txBody>
          <a:bodyPr/>
          <a:lstStyle/>
          <a:p>
            <a:r>
              <a:rPr lang="en-GB" smtClean="0"/>
              <a:t>Alexander.perman@finastra.com</a:t>
            </a:r>
            <a:endParaRPr lang="en-GB" dirty="0" smtClean="0"/>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Tasks</a:t>
            </a:r>
            <a:endParaRPr lang="en-US" dirty="0"/>
          </a:p>
          <a:p>
            <a:pPr lvl="0"/>
            <a:r>
              <a:rPr lang="en-US" dirty="0" smtClean="0"/>
              <a:t>Service Input</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25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GPP Task service allows users to manage SOD/EOD tasks either at the end of a business day or at the start of next business day</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25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623888" y="1123721"/>
            <a:ext cx="9120187" cy="192283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solidFill>
                  <a:schemeClr val="accent2"/>
                </a:solidFill>
              </a:rPr>
              <a:t>GPP SP has defined a number of SOD/EOD tasks. These tasks can be executed in three manners.</a:t>
            </a:r>
          </a:p>
          <a:p>
            <a:pPr marL="868363" lvl="1" indent="-411163">
              <a:lnSpc>
                <a:spcPct val="90000"/>
              </a:lnSpc>
              <a:spcBef>
                <a:spcPts val="1500"/>
              </a:spcBef>
              <a:buSzPct val="150000"/>
              <a:buBlip>
                <a:blip r:embed="rId3"/>
              </a:buBlip>
            </a:pPr>
            <a:r>
              <a:rPr lang="en-US" dirty="0" smtClean="0">
                <a:solidFill>
                  <a:schemeClr val="accent2"/>
                </a:solidFill>
              </a:rPr>
              <a:t>By invoking Task Service</a:t>
            </a:r>
          </a:p>
          <a:p>
            <a:pPr marL="868363" lvl="1" indent="-411163">
              <a:lnSpc>
                <a:spcPct val="90000"/>
              </a:lnSpc>
              <a:spcBef>
                <a:spcPts val="1500"/>
              </a:spcBef>
              <a:buSzPct val="150000"/>
              <a:buBlip>
                <a:blip r:embed="rId3"/>
              </a:buBlip>
            </a:pPr>
            <a:r>
              <a:rPr lang="en-US" dirty="0" smtClean="0">
                <a:solidFill>
                  <a:schemeClr val="accent2"/>
                </a:solidFill>
              </a:rPr>
              <a:t>Via GPP UI</a:t>
            </a:r>
          </a:p>
          <a:p>
            <a:pPr marL="868363" lvl="1" indent="-411163">
              <a:lnSpc>
                <a:spcPct val="90000"/>
              </a:lnSpc>
              <a:spcBef>
                <a:spcPts val="1500"/>
              </a:spcBef>
              <a:buSzPct val="150000"/>
              <a:buBlip>
                <a:blip r:embed="rId3"/>
              </a:buBlip>
            </a:pPr>
            <a:r>
              <a:rPr lang="en-US" dirty="0" smtClean="0">
                <a:solidFill>
                  <a:schemeClr val="accent2"/>
                </a:solidFill>
              </a:rPr>
              <a:t>By Scheduling the tasks</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80" y="3442340"/>
            <a:ext cx="4063794" cy="232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007" y="3442340"/>
            <a:ext cx="4227257" cy="201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8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8" y="1147763"/>
            <a:ext cx="8857397"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56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 – Task IDS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327" y="1473702"/>
            <a:ext cx="5928602" cy="341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7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623888" y="1123721"/>
            <a:ext cx="9120187" cy="128785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rPr>
              <a:t>Activate Mature Profile Changes</a:t>
            </a:r>
          </a:p>
          <a:p>
            <a:pPr lvl="1">
              <a:lnSpc>
                <a:spcPct val="90000"/>
              </a:lnSpc>
              <a:spcBef>
                <a:spcPts val="1500"/>
              </a:spcBef>
              <a:buSzPct val="150000"/>
            </a:pPr>
            <a:r>
              <a:rPr lang="en-IN" dirty="0"/>
              <a:t>This task activates the approved profile changes when the selected office business date reaches the profile's effective date. The effective date represents the date from which the changes in the profile should be implemented. </a:t>
            </a:r>
            <a:endParaRPr lang="en-US" b="1" dirty="0" smtClean="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66427550"/>
              </p:ext>
            </p:extLst>
          </p:nvPr>
        </p:nvGraphicFramePr>
        <p:xfrm>
          <a:off x="830997" y="2835068"/>
          <a:ext cx="10551236" cy="3051992"/>
        </p:xfrm>
        <a:graphic>
          <a:graphicData uri="http://schemas.openxmlformats.org/drawingml/2006/table">
            <a:tbl>
              <a:tblPr firstRow="1" bandRow="1">
                <a:tableStyleId>{5C22544A-7EE6-4342-B048-85BDC9FD1C3A}</a:tableStyleId>
              </a:tblPr>
              <a:tblGrid>
                <a:gridCol w="3154149">
                  <a:extLst>
                    <a:ext uri="{9D8B030D-6E8A-4147-A177-3AD203B41FA5}">
                      <a16:colId xmlns:a16="http://schemas.microsoft.com/office/drawing/2014/main" val="20000"/>
                    </a:ext>
                  </a:extLst>
                </a:gridCol>
                <a:gridCol w="7397087">
                  <a:extLst>
                    <a:ext uri="{9D8B030D-6E8A-4147-A177-3AD203B41FA5}">
                      <a16:colId xmlns:a16="http://schemas.microsoft.com/office/drawing/2014/main" val="20001"/>
                    </a:ext>
                  </a:extLst>
                </a:gridCol>
              </a:tblGrid>
              <a:tr h="549577">
                <a:tc>
                  <a:txBody>
                    <a:bodyPr/>
                    <a:lstStyle/>
                    <a:p>
                      <a:pPr algn="ctr"/>
                      <a:r>
                        <a:rPr lang="en-IN" dirty="0" smtClean="0"/>
                        <a:t>Service</a:t>
                      </a:r>
                      <a:r>
                        <a:rPr lang="en-IN" baseline="0" dirty="0" smtClean="0"/>
                        <a:t> Request</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50241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3673213"/>
              </p:ext>
            </p:extLst>
          </p:nvPr>
        </p:nvGraphicFramePr>
        <p:xfrm>
          <a:off x="915041" y="3711811"/>
          <a:ext cx="2933700" cy="685800"/>
        </p:xfrm>
        <a:graphic>
          <a:graphicData uri="http://schemas.openxmlformats.org/presentationml/2006/ole">
            <mc:AlternateContent xmlns:mc="http://schemas.openxmlformats.org/markup-compatibility/2006">
              <mc:Choice xmlns:v="urn:schemas-microsoft-com:vml" Requires="v">
                <p:oleObj spid="_x0000_s4119" name="Packager Shell Object" showAsIcon="1" r:id="rId5" imgW="2934360" imgH="685800" progId="Package">
                  <p:embed/>
                </p:oleObj>
              </mc:Choice>
              <mc:Fallback>
                <p:oleObj name="Packager Shell Object" showAsIcon="1" r:id="rId5" imgW="2934360" imgH="685800" progId="Package">
                  <p:embed/>
                  <p:pic>
                    <p:nvPicPr>
                      <p:cNvPr id="0" name=""/>
                      <p:cNvPicPr/>
                      <p:nvPr/>
                    </p:nvPicPr>
                    <p:blipFill>
                      <a:blip r:embed="rId6"/>
                      <a:stretch>
                        <a:fillRect/>
                      </a:stretch>
                    </p:blipFill>
                    <p:spPr>
                      <a:xfrm>
                        <a:off x="915041" y="3711811"/>
                        <a:ext cx="2933700" cy="685800"/>
                      </a:xfrm>
                      <a:prstGeom prst="rect">
                        <a:avLst/>
                      </a:prstGeom>
                    </p:spPr>
                  </p:pic>
                </p:oleObj>
              </mc:Fallback>
            </mc:AlternateContent>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3981" y="3419759"/>
            <a:ext cx="5046964" cy="2407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20469089"/>
              </p:ext>
            </p:extLst>
          </p:nvPr>
        </p:nvGraphicFramePr>
        <p:xfrm>
          <a:off x="873930" y="4790436"/>
          <a:ext cx="3124200" cy="685800"/>
        </p:xfrm>
        <a:graphic>
          <a:graphicData uri="http://schemas.openxmlformats.org/presentationml/2006/ole">
            <mc:AlternateContent xmlns:mc="http://schemas.openxmlformats.org/markup-compatibility/2006">
              <mc:Choice xmlns:v="urn:schemas-microsoft-com:vml" Requires="v">
                <p:oleObj spid="_x0000_s4120" name="Packager Shell Object" showAsIcon="1" r:id="rId8" imgW="3124800" imgH="685800" progId="Package">
                  <p:embed/>
                </p:oleObj>
              </mc:Choice>
              <mc:Fallback>
                <p:oleObj name="Packager Shell Object" showAsIcon="1" r:id="rId8" imgW="3124800" imgH="685800" progId="Package">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30" y="4790436"/>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142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046992174"/>
              </p:ext>
            </p:extLst>
          </p:nvPr>
        </p:nvGraphicFramePr>
        <p:xfrm>
          <a:off x="623887" y="3149718"/>
          <a:ext cx="10577167" cy="3051992"/>
        </p:xfrm>
        <a:graphic>
          <a:graphicData uri="http://schemas.openxmlformats.org/drawingml/2006/table">
            <a:tbl>
              <a:tblPr firstRow="1" bandRow="1">
                <a:tableStyleId>{5C22544A-7EE6-4342-B048-85BDC9FD1C3A}</a:tableStyleId>
              </a:tblPr>
              <a:tblGrid>
                <a:gridCol w="3797988">
                  <a:extLst>
                    <a:ext uri="{9D8B030D-6E8A-4147-A177-3AD203B41FA5}">
                      <a16:colId xmlns:a16="http://schemas.microsoft.com/office/drawing/2014/main" val="20000"/>
                    </a:ext>
                  </a:extLst>
                </a:gridCol>
                <a:gridCol w="6779179">
                  <a:extLst>
                    <a:ext uri="{9D8B030D-6E8A-4147-A177-3AD203B41FA5}">
                      <a16:colId xmlns:a16="http://schemas.microsoft.com/office/drawing/2014/main" val="20001"/>
                    </a:ext>
                  </a:extLst>
                </a:gridCol>
              </a:tblGrid>
              <a:tr h="549577">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50241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623887" y="1028677"/>
            <a:ext cx="9120187" cy="172662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a:solidFill>
                  <a:schemeClr val="accent2"/>
                </a:solidFill>
              </a:rPr>
              <a:t>Advance Business Date</a:t>
            </a:r>
          </a:p>
          <a:p>
            <a:r>
              <a:rPr lang="en-IN" dirty="0" smtClean="0"/>
              <a:t>       The </a:t>
            </a:r>
            <a:r>
              <a:rPr lang="en-IN" dirty="0"/>
              <a:t>Advance Business Date task advances the business date of: </a:t>
            </a:r>
          </a:p>
          <a:p>
            <a:pPr marL="1200150" lvl="2" indent="-285750">
              <a:buFont typeface="Arial" panose="020B0604020202020204" pitchFamily="34" charset="0"/>
              <a:buChar char="•"/>
            </a:pPr>
            <a:r>
              <a:rPr lang="en-IN" dirty="0" smtClean="0"/>
              <a:t>A </a:t>
            </a:r>
            <a:r>
              <a:rPr lang="en-IN" dirty="0"/>
              <a:t>specific office. </a:t>
            </a:r>
          </a:p>
          <a:p>
            <a:pPr marL="1200150" lvl="2" indent="-285750">
              <a:buFont typeface="Arial" panose="020B0604020202020204" pitchFamily="34" charset="0"/>
              <a:buChar char="•"/>
            </a:pPr>
            <a:r>
              <a:rPr lang="en-IN" dirty="0" smtClean="0"/>
              <a:t>An </a:t>
            </a:r>
            <a:r>
              <a:rPr lang="en-IN" dirty="0"/>
              <a:t>office and all its active </a:t>
            </a:r>
            <a:r>
              <a:rPr lang="en-IN" dirty="0" smtClean="0"/>
              <a:t>MOPs</a:t>
            </a:r>
            <a:endParaRPr lang="en-IN" dirty="0"/>
          </a:p>
          <a:p>
            <a:pPr marL="1200150" lvl="2" indent="-285750">
              <a:buFont typeface="Arial" panose="020B0604020202020204" pitchFamily="34" charset="0"/>
              <a:buChar char="•"/>
            </a:pPr>
            <a:r>
              <a:rPr lang="en-IN" dirty="0" smtClean="0"/>
              <a:t>A </a:t>
            </a:r>
            <a:r>
              <a:rPr lang="en-IN" dirty="0"/>
              <a:t>specific MOP belonging to a specified office. </a:t>
            </a:r>
          </a:p>
          <a:p>
            <a:endParaRPr lang="en-IN"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304" y="3734441"/>
            <a:ext cx="4423082" cy="243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3214856005"/>
              </p:ext>
            </p:extLst>
          </p:nvPr>
        </p:nvGraphicFramePr>
        <p:xfrm>
          <a:off x="873219" y="3903781"/>
          <a:ext cx="3405188" cy="685800"/>
        </p:xfrm>
        <a:graphic>
          <a:graphicData uri="http://schemas.openxmlformats.org/presentationml/2006/ole">
            <mc:AlternateContent xmlns:mc="http://schemas.openxmlformats.org/markup-compatibility/2006">
              <mc:Choice xmlns:v="urn:schemas-microsoft-com:vml" Requires="v">
                <p:oleObj spid="_x0000_s6163" name="Packager Shell Object" showAsIcon="1" r:id="rId6" imgW="3404520" imgH="685800" progId="Package">
                  <p:embed/>
                </p:oleObj>
              </mc:Choice>
              <mc:Fallback>
                <p:oleObj name="Packager Shell Object" showAsIcon="1" r:id="rId6" imgW="3404520" imgH="685800" progId="Package">
                  <p:embed/>
                  <p:pic>
                    <p:nvPicPr>
                      <p:cNvPr id="0" name=""/>
                      <p:cNvPicPr/>
                      <p:nvPr/>
                    </p:nvPicPr>
                    <p:blipFill>
                      <a:blip r:embed="rId7"/>
                      <a:stretch>
                        <a:fillRect/>
                      </a:stretch>
                    </p:blipFill>
                    <p:spPr>
                      <a:xfrm>
                        <a:off x="873219" y="3903781"/>
                        <a:ext cx="3405188" cy="685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68342492"/>
              </p:ext>
            </p:extLst>
          </p:nvPr>
        </p:nvGraphicFramePr>
        <p:xfrm>
          <a:off x="491936" y="4831331"/>
          <a:ext cx="4090988" cy="685800"/>
        </p:xfrm>
        <a:graphic>
          <a:graphicData uri="http://schemas.openxmlformats.org/presentationml/2006/ole">
            <mc:AlternateContent xmlns:mc="http://schemas.openxmlformats.org/markup-compatibility/2006">
              <mc:Choice xmlns:v="urn:schemas-microsoft-com:vml" Requires="v">
                <p:oleObj spid="_x0000_s6164" name="Packager Shell Object" showAsIcon="1" r:id="rId8" imgW="4090320" imgH="685800" progId="Package">
                  <p:embed/>
                </p:oleObj>
              </mc:Choice>
              <mc:Fallback>
                <p:oleObj name="Packager Shell Object" showAsIcon="1" r:id="rId8" imgW="4090320" imgH="685800" progId="Package">
                  <p:embed/>
                  <p:pic>
                    <p:nvPicPr>
                      <p:cNvPr id="0" name=""/>
                      <p:cNvPicPr/>
                      <p:nvPr/>
                    </p:nvPicPr>
                    <p:blipFill>
                      <a:blip r:embed="rId9"/>
                      <a:stretch>
                        <a:fillRect/>
                      </a:stretch>
                    </p:blipFill>
                    <p:spPr>
                      <a:xfrm>
                        <a:off x="491936" y="4831331"/>
                        <a:ext cx="4090988" cy="685800"/>
                      </a:xfrm>
                      <a:prstGeom prst="rect">
                        <a:avLst/>
                      </a:prstGeom>
                    </p:spPr>
                  </p:pic>
                </p:oleObj>
              </mc:Fallback>
            </mc:AlternateContent>
          </a:graphicData>
        </a:graphic>
      </p:graphicFrame>
    </p:spTree>
    <p:extLst>
      <p:ext uri="{BB962C8B-B14F-4D97-AF65-F5344CB8AC3E}">
        <p14:creationId xmlns:p14="http://schemas.microsoft.com/office/powerpoint/2010/main" val="5562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623887" y="1028355"/>
            <a:ext cx="9120187" cy="161428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rPr>
              <a:t>Clean Deleted Entries</a:t>
            </a:r>
          </a:p>
          <a:p>
            <a:r>
              <a:rPr lang="en-IN" dirty="0" smtClean="0"/>
              <a:t>      The </a:t>
            </a:r>
            <a:r>
              <a:rPr lang="en-IN" dirty="0"/>
              <a:t>Clean Deleted Entries task consists of two activities for a specific office: </a:t>
            </a:r>
          </a:p>
          <a:p>
            <a:pPr marL="1200150" lvl="2" indent="-285750">
              <a:buFont typeface="Arial" panose="020B0604020202020204" pitchFamily="34" charset="0"/>
              <a:buChar char="•"/>
            </a:pPr>
            <a:r>
              <a:rPr lang="en-IN" dirty="0" smtClean="0"/>
              <a:t>Clean </a:t>
            </a:r>
            <a:r>
              <a:rPr lang="en-IN" dirty="0"/>
              <a:t>profile entries marked for deletion </a:t>
            </a:r>
          </a:p>
          <a:p>
            <a:pPr marL="1200150" lvl="2" indent="-285750">
              <a:buFont typeface="Arial" panose="020B0604020202020204" pitchFamily="34" charset="0"/>
              <a:buChar char="•"/>
            </a:pPr>
            <a:r>
              <a:rPr lang="en-IN" dirty="0" smtClean="0"/>
              <a:t>Clean </a:t>
            </a:r>
            <a:r>
              <a:rPr lang="en-IN" dirty="0"/>
              <a:t>old non-profile entries over a date range. </a:t>
            </a:r>
          </a:p>
          <a:p>
            <a:pPr>
              <a:lnSpc>
                <a:spcPct val="90000"/>
              </a:lnSpc>
              <a:spcBef>
                <a:spcPts val="1500"/>
              </a:spcBef>
              <a:buSzPct val="150000"/>
            </a:pPr>
            <a:endParaRPr lang="en-US" b="1" dirty="0" smtClean="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26485067"/>
              </p:ext>
            </p:extLst>
          </p:nvPr>
        </p:nvGraphicFramePr>
        <p:xfrm>
          <a:off x="623887" y="2579427"/>
          <a:ext cx="10577167" cy="3622283"/>
        </p:xfrm>
        <a:graphic>
          <a:graphicData uri="http://schemas.openxmlformats.org/drawingml/2006/table">
            <a:tbl>
              <a:tblPr firstRow="1" bandRow="1">
                <a:tableStyleId>{5C22544A-7EE6-4342-B048-85BDC9FD1C3A}</a:tableStyleId>
              </a:tblPr>
              <a:tblGrid>
                <a:gridCol w="3797988">
                  <a:extLst>
                    <a:ext uri="{9D8B030D-6E8A-4147-A177-3AD203B41FA5}">
                      <a16:colId xmlns:a16="http://schemas.microsoft.com/office/drawing/2014/main" val="20000"/>
                    </a:ext>
                  </a:extLst>
                </a:gridCol>
                <a:gridCol w="6779179">
                  <a:extLst>
                    <a:ext uri="{9D8B030D-6E8A-4147-A177-3AD203B41FA5}">
                      <a16:colId xmlns:a16="http://schemas.microsoft.com/office/drawing/2014/main" val="20001"/>
                    </a:ext>
                  </a:extLst>
                </a:gridCol>
              </a:tblGrid>
              <a:tr h="652270">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970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674" y="3297569"/>
            <a:ext cx="5931573" cy="281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902922256"/>
              </p:ext>
            </p:extLst>
          </p:nvPr>
        </p:nvGraphicFramePr>
        <p:xfrm>
          <a:off x="1146933" y="3889280"/>
          <a:ext cx="2641600" cy="685800"/>
        </p:xfrm>
        <a:graphic>
          <a:graphicData uri="http://schemas.openxmlformats.org/presentationml/2006/ole">
            <mc:AlternateContent xmlns:mc="http://schemas.openxmlformats.org/markup-compatibility/2006">
              <mc:Choice xmlns:v="urn:schemas-microsoft-com:vml" Requires="v">
                <p:oleObj spid="_x0000_s5131" name="Packager Shell Object" showAsIcon="1" r:id="rId6" imgW="2642040" imgH="685800" progId="Package">
                  <p:embed/>
                </p:oleObj>
              </mc:Choice>
              <mc:Fallback>
                <p:oleObj name="Packager Shell Object" showAsIcon="1" r:id="rId6" imgW="2642040" imgH="685800" progId="Package">
                  <p:embed/>
                  <p:pic>
                    <p:nvPicPr>
                      <p:cNvPr id="0" name=""/>
                      <p:cNvPicPr/>
                      <p:nvPr/>
                    </p:nvPicPr>
                    <p:blipFill>
                      <a:blip r:embed="rId7"/>
                      <a:stretch>
                        <a:fillRect/>
                      </a:stretch>
                    </p:blipFill>
                    <p:spPr>
                      <a:xfrm>
                        <a:off x="1146933" y="3889280"/>
                        <a:ext cx="2641600" cy="685800"/>
                      </a:xfrm>
                      <a:prstGeom prst="rect">
                        <a:avLst/>
                      </a:prstGeom>
                    </p:spPr>
                  </p:pic>
                </p:oleObj>
              </mc:Fallback>
            </mc:AlternateContent>
          </a:graphicData>
        </a:graphic>
      </p:graphicFrame>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0ae7057e-292f-4fd1-bead-5494e4c66c6d"/>
    <ds:schemaRef ds:uri="1913475e-a030-45ec-9e8a-a2630205b38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12846</TotalTime>
  <Words>265</Words>
  <Application>Microsoft Office PowerPoint</Application>
  <PresentationFormat>Widescreen</PresentationFormat>
  <Paragraphs>76</Paragraphs>
  <Slides>11</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Courier</vt:lpstr>
      <vt:lpstr>Finastra_PowerPoint_Template_LIGHT</vt:lpstr>
      <vt:lpstr>Packager Shell Object</vt:lpstr>
      <vt:lpstr>Task Service</vt:lpstr>
      <vt:lpstr>AGENDA</vt:lpstr>
      <vt:lpstr>PowerPoint Presentation</vt:lpstr>
      <vt:lpstr>Tasks</vt:lpstr>
      <vt:lpstr>Service Input</vt:lpstr>
      <vt:lpstr>Service Input – Task IDS</vt:lpstr>
      <vt:lpstr>Tasks</vt:lpstr>
      <vt:lpstr>Tasks</vt:lpstr>
      <vt:lpstr>Tasks</vt:lpstr>
      <vt:lpstr>Tasks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106</cp:revision>
  <cp:lastPrinted>2017-06-06T14:07:14Z</cp:lastPrinted>
  <dcterms:created xsi:type="dcterms:W3CDTF">2017-06-27T19:04:38Z</dcterms:created>
  <dcterms:modified xsi:type="dcterms:W3CDTF">2019-03-25T13:16:56Z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