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1" r:id="rId7"/>
    <p:sldId id="276" r:id="rId8"/>
    <p:sldId id="271" r:id="rId9"/>
    <p:sldId id="285" r:id="rId10"/>
    <p:sldId id="288" r:id="rId11"/>
    <p:sldId id="284" r:id="rId12"/>
    <p:sldId id="287" r:id="rId13"/>
    <p:sldId id="289" r:id="rId14"/>
    <p:sldId id="290" r:id="rId15"/>
    <p:sldId id="291" r:id="rId16"/>
    <p:sldId id="28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80" d="100"/>
          <a:sy n="80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24/03/2019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24/03/2019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17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7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34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7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45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17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SERVICES – Action on payments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Messagesubmitservice</a:t>
            </a:r>
            <a:r>
              <a:rPr lang="en-US" dirty="0" smtClean="0"/>
              <a:t> 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8" y="1727402"/>
            <a:ext cx="9120187" cy="279922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Performs various activities.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Submit – </a:t>
            </a:r>
            <a:r>
              <a:rPr lang="en-US" b="1" dirty="0" smtClean="0"/>
              <a:t>Submits new payment for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Action - </a:t>
            </a:r>
            <a:r>
              <a:rPr lang="en-US" b="1" dirty="0" smtClean="0"/>
              <a:t>Takes a manual action on a specific payment, such as Cancel, Approve, Reject and Repair etc.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/>
              <a:t>Similar to Button press function.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/>
              <a:t>Accepts partial payment for amendment.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92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Messagesubmitservice</a:t>
            </a:r>
            <a:r>
              <a:rPr lang="en-US" dirty="0" smtClean="0"/>
              <a:t> 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389" y="4681005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Action</a:t>
            </a:r>
            <a:endParaRPr lang="he-IL" dirty="0" err="1"/>
          </a:p>
        </p:txBody>
      </p:sp>
      <p:sp>
        <p:nvSpPr>
          <p:cNvPr id="19" name="TextBox 18"/>
          <p:cNvSpPr txBox="1"/>
          <p:nvPr/>
        </p:nvSpPr>
        <p:spPr>
          <a:xfrm>
            <a:off x="6300388" y="3655906"/>
            <a:ext cx="2417590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Actual Payment</a:t>
            </a:r>
            <a:endParaRPr lang="he-IL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6300388" y="4168252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Additional Info</a:t>
            </a:r>
            <a:endParaRPr lang="he-IL" dirty="0" err="1"/>
          </a:p>
        </p:txBody>
      </p:sp>
      <p:sp>
        <p:nvSpPr>
          <p:cNvPr id="22" name="TextBox 21"/>
          <p:cNvSpPr txBox="1"/>
          <p:nvPr/>
        </p:nvSpPr>
        <p:spPr>
          <a:xfrm>
            <a:off x="6300388" y="1504156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message header</a:t>
            </a:r>
            <a:endParaRPr lang="he-IL" dirty="0" err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929246"/>
            <a:ext cx="5381625" cy="51637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3992579" y="1686915"/>
            <a:ext cx="2310567" cy="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1"/>
          </p:cNvCxnSpPr>
          <p:nvPr/>
        </p:nvCxnSpPr>
        <p:spPr>
          <a:xfrm flipH="1" flipV="1">
            <a:off x="3693815" y="3826863"/>
            <a:ext cx="2606573" cy="2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1"/>
          </p:cNvCxnSpPr>
          <p:nvPr/>
        </p:nvCxnSpPr>
        <p:spPr>
          <a:xfrm flipH="1">
            <a:off x="5824614" y="4366215"/>
            <a:ext cx="47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5824613" y="4878968"/>
            <a:ext cx="475776" cy="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8" y="1223340"/>
            <a:ext cx="6734175" cy="446722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Messagesubmitservice</a:t>
            </a:r>
            <a:r>
              <a:rPr lang="en-US" dirty="0" smtClean="0"/>
              <a:t> - response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9375" y="3183519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Additional Payment Info</a:t>
            </a:r>
            <a:endParaRPr lang="he-IL" dirty="0" err="1"/>
          </a:p>
        </p:txBody>
      </p:sp>
      <p:sp>
        <p:nvSpPr>
          <p:cNvPr id="19" name="TextBox 18"/>
          <p:cNvSpPr txBox="1"/>
          <p:nvPr/>
        </p:nvSpPr>
        <p:spPr>
          <a:xfrm>
            <a:off x="8212282" y="2660647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Current Payment</a:t>
            </a:r>
            <a:endParaRPr lang="he-IL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4333742" y="4675479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Original Payment</a:t>
            </a:r>
            <a:endParaRPr lang="he-IL" dirty="0" err="1"/>
          </a:p>
        </p:txBody>
      </p:sp>
      <p:sp>
        <p:nvSpPr>
          <p:cNvPr id="22" name="TextBox 21"/>
          <p:cNvSpPr txBox="1"/>
          <p:nvPr/>
        </p:nvSpPr>
        <p:spPr>
          <a:xfrm>
            <a:off x="5939161" y="2112630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Payment ID</a:t>
            </a:r>
            <a:endParaRPr lang="he-IL" dirty="0" err="1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33742" y="2309203"/>
            <a:ext cx="1605419" cy="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1"/>
          </p:cNvCxnSpPr>
          <p:nvPr/>
        </p:nvCxnSpPr>
        <p:spPr>
          <a:xfrm flipH="1">
            <a:off x="6871318" y="2858610"/>
            <a:ext cx="134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1"/>
          </p:cNvCxnSpPr>
          <p:nvPr/>
        </p:nvCxnSpPr>
        <p:spPr>
          <a:xfrm flipH="1" flipV="1">
            <a:off x="2646404" y="4853076"/>
            <a:ext cx="1687338" cy="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47714" y="3353918"/>
            <a:ext cx="2201661" cy="1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actions</a:t>
            </a:r>
            <a:endParaRPr lang="he-I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77171"/>
              </p:ext>
            </p:extLst>
          </p:nvPr>
        </p:nvGraphicFramePr>
        <p:xfrm>
          <a:off x="623888" y="916181"/>
          <a:ext cx="8934262" cy="447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6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Button 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validations and processes the payment either for a new message created via the service, or after update of an existing message. Returns all errors or a successful response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Submit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Prompts a rejection (PACS 002) for a payment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Reject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all errors, and optionally additional computed, derived and enriched information, without saving the payment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 	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Prefix used if there is more than one way to receive specific data. </a:t>
                      </a:r>
                    </a:p>
                    <a:p>
                      <a:pPr algn="l" rtl="0"/>
                      <a:r>
                        <a:rPr lang="en-US" sz="1200" i="1" dirty="0" smtClean="0"/>
                        <a:t>Example: OX_CDTR_AGT_BIC_1OR or OX_CDTR_AGT_BIC_2AND. GPP copies the data into OC_CDTR_AGT_BIC to facilitate determining whether creditor agent BIC was provided or not. Relevant only for originally received attributes.</a:t>
                      </a:r>
                      <a:endParaRPr lang="he-IL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Sends the payment to Repair status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to Repair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Saves payment without performing validation (set payment status to Timed Hold)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Confirms the payment is not a duplicate for payments that are waiting in possible duplicate queue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AcceptDupex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Initiates the cancellation process. That is, changing message status to Pending cancellation request from which a user can either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RefuseCancel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Cancel the payment.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 Request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31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</a:t>
            </a:r>
            <a:r>
              <a:rPr lang="en-GB" b="0" dirty="0" smtClean="0"/>
              <a:t>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Types of Services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GPP processes and manages payments. To be able to handle payments outside of </a:t>
            </a:r>
            <a:r>
              <a:rPr lang="en-US" dirty="0" smtClean="0"/>
              <a:t>GPP, there are various SOA services provided those can be invoked from external sources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/>
              <a:t>GPP SOA Guide Action On Payments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FNDT Message in Payment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45367" y="2219417"/>
            <a:ext cx="1695635" cy="2583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86221" y="2325950"/>
            <a:ext cx="1944210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Interface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386221" y="3227033"/>
            <a:ext cx="1944210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Interface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386221" y="4091923"/>
            <a:ext cx="1944210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Interface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073588" y="5343674"/>
            <a:ext cx="639192" cy="83450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  <a:endCxn id="7" idx="0"/>
          </p:cNvCxnSpPr>
          <p:nvPr/>
        </p:nvCxnSpPr>
        <p:spPr>
          <a:xfrm flipH="1">
            <a:off x="5393184" y="4802819"/>
            <a:ext cx="1" cy="70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6241002" y="2610035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241001" y="3511118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241002" y="4378967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932155" y="2373004"/>
            <a:ext cx="2424686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 Interface - Action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932155" y="3227033"/>
            <a:ext cx="2424686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 Interface - List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932155" y="4091923"/>
            <a:ext cx="2424686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 Interface - Load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356841" y="2610035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356841" y="3511118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356840" y="4377488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336785"/>
            <a:ext cx="9120187" cy="423808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</a:rPr>
              <a:t>QueueListService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- </a:t>
            </a:r>
            <a:r>
              <a:rPr lang="en-US" b="1" dirty="0"/>
              <a:t>Provides a list of payments which meet a given selection criteria and are filtered by user restrictions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</a:rPr>
              <a:t>MessageLoadService</a:t>
            </a:r>
            <a:r>
              <a:rPr lang="en-US" b="1" dirty="0">
                <a:solidFill>
                  <a:schemeClr val="accent2"/>
                </a:solidFill>
              </a:rPr>
              <a:t> - </a:t>
            </a:r>
            <a:r>
              <a:rPr lang="en-US" b="1" dirty="0"/>
              <a:t>Loads a specific payment, i.e. the third party application gets all payment details</a:t>
            </a:r>
            <a:endParaRPr lang="en-US" b="1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</a:rPr>
              <a:t>MessageSubmitService</a:t>
            </a:r>
            <a:r>
              <a:rPr lang="en-US" b="1" dirty="0">
                <a:solidFill>
                  <a:schemeClr val="accent2"/>
                </a:solidFill>
              </a:rPr>
              <a:t> - </a:t>
            </a:r>
            <a:r>
              <a:rPr lang="en-US" b="1" dirty="0"/>
              <a:t>Takes a manual action on a specific payment, such as Submit or </a:t>
            </a:r>
            <a:r>
              <a:rPr lang="en-US" b="1" dirty="0" smtClean="0"/>
              <a:t>Cancel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/>
              <a:t>Requests are processed immediately and response is given back.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/>
              <a:t>Additionally it returns processing status as successful/failure.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b="1" dirty="0" smtClean="0"/>
              <a:t>These services are exposed as Web Services over SOAP and they are based a Service-Oriented Architecture (SOA). This enables 3</a:t>
            </a:r>
            <a:r>
              <a:rPr lang="en-US" b="1" baseline="30000" dirty="0" smtClean="0"/>
              <a:t>rd</a:t>
            </a:r>
            <a:r>
              <a:rPr lang="en-US" b="1" dirty="0" smtClean="0"/>
              <a:t> party applications to interact with GPP.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Messageloadservice</a:t>
            </a:r>
            <a:r>
              <a:rPr lang="en-US" dirty="0" smtClean="0"/>
              <a:t>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953147"/>
            <a:ext cx="4324350" cy="49339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933459" y="1424545"/>
            <a:ext cx="2681057" cy="4682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User and Role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76006" y="2661191"/>
            <a:ext cx="2681057" cy="4765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Payment to Load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44941" y="3740829"/>
            <a:ext cx="2681057" cy="4904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Fields to Load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41686" y="1659118"/>
            <a:ext cx="2991773" cy="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287916" y="2895736"/>
            <a:ext cx="2317070" cy="1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948239" y="3968318"/>
            <a:ext cx="2096702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999" r="25192"/>
          <a:stretch/>
        </p:blipFill>
        <p:spPr>
          <a:xfrm>
            <a:off x="515987" y="932366"/>
            <a:ext cx="5863068" cy="534167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Messageloadservice</a:t>
            </a:r>
            <a:r>
              <a:rPr lang="en-US" dirty="0" smtClean="0"/>
              <a:t>- response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08273" y="5296755"/>
            <a:ext cx="2681057" cy="5084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Response 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44031" y="5550995"/>
            <a:ext cx="56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737794" y="2167392"/>
            <a:ext cx="2476870" cy="532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Payment Fields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6379055" y="2433722"/>
            <a:ext cx="1358739" cy="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59935" y="4519953"/>
            <a:ext cx="2343759" cy="485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Extension Fields</a:t>
            </a:r>
          </a:p>
        </p:txBody>
      </p:sp>
      <p:cxnSp>
        <p:nvCxnSpPr>
          <p:cNvPr id="18" name="Straight Arrow Connector 17"/>
          <p:cNvCxnSpPr>
            <a:stCxn id="17" idx="1"/>
            <a:endCxn id="19" idx="1"/>
          </p:cNvCxnSpPr>
          <p:nvPr/>
        </p:nvCxnSpPr>
        <p:spPr>
          <a:xfrm flipH="1">
            <a:off x="5039321" y="4762722"/>
            <a:ext cx="62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915654" y="4267422"/>
            <a:ext cx="123667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queuelistservice</a:t>
            </a:r>
            <a:r>
              <a:rPr lang="en-US" dirty="0" smtClean="0"/>
              <a:t> 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903" y="5237010"/>
            <a:ext cx="2023579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List condition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7903" y="3163887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Response field list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7903" y="4378481"/>
            <a:ext cx="227062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Sorting/Paging Preferences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39151" y="1316498"/>
            <a:ext cx="3470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illustration shows how </a:t>
            </a:r>
            <a:r>
              <a:rPr lang="en-US" dirty="0" smtClean="0"/>
              <a:t>payment list can be retrieved using </a:t>
            </a:r>
            <a:r>
              <a:rPr lang="en-US" b="1" dirty="0" smtClean="0">
                <a:solidFill>
                  <a:schemeClr val="accent2"/>
                </a:solidFill>
              </a:rPr>
              <a:t>server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047903" y="1440287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message header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5" y="1031043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queuelistservice</a:t>
            </a:r>
            <a:r>
              <a:rPr lang="en-US" dirty="0" smtClean="0"/>
              <a:t> - Response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903" y="5237010"/>
            <a:ext cx="2023579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List condition</a:t>
            </a:r>
            <a:endParaRPr lang="he-IL" dirty="0" err="1"/>
          </a:p>
        </p:txBody>
      </p:sp>
      <p:sp>
        <p:nvSpPr>
          <p:cNvPr id="19" name="TextBox 18"/>
          <p:cNvSpPr txBox="1"/>
          <p:nvPr/>
        </p:nvSpPr>
        <p:spPr>
          <a:xfrm>
            <a:off x="5047903" y="3163887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Response field list</a:t>
            </a:r>
            <a:endParaRPr lang="he-IL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5047903" y="4378481"/>
            <a:ext cx="2888734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Sorting/Paging Preferences</a:t>
            </a:r>
            <a:endParaRPr lang="he-IL" dirty="0" err="1"/>
          </a:p>
        </p:txBody>
      </p:sp>
      <p:sp>
        <p:nvSpPr>
          <p:cNvPr id="22" name="TextBox 21"/>
          <p:cNvSpPr txBox="1"/>
          <p:nvPr/>
        </p:nvSpPr>
        <p:spPr>
          <a:xfrm>
            <a:off x="5047903" y="1440287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message header</a:t>
            </a:r>
            <a:endParaRPr lang="he-IL" dirty="0" err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5" y="1031043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1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1913475e-a030-45ec-9e8a-a2630205b38f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ae7057e-292f-4fd1-bead-5494e4c66c6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11478</TotalTime>
  <Words>527</Words>
  <Application>Microsoft Office PowerPoint</Application>
  <PresentationFormat>Widescreen</PresentationFormat>
  <Paragraphs>121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Finastra_PowerPoint_Template_LIGHT</vt:lpstr>
      <vt:lpstr>SOA SERVICES – Action on payments</vt:lpstr>
      <vt:lpstr>AGENDA</vt:lpstr>
      <vt:lpstr>PowerPoint Presentation</vt:lpstr>
      <vt:lpstr>FNDT Message in Payment Flow</vt:lpstr>
      <vt:lpstr>Services</vt:lpstr>
      <vt:lpstr>Messageloadservice- example</vt:lpstr>
      <vt:lpstr>Messageloadservice- response</vt:lpstr>
      <vt:lpstr>queuelistservice - example</vt:lpstr>
      <vt:lpstr>queuelistservice - Response</vt:lpstr>
      <vt:lpstr>Messagesubmitservice - example</vt:lpstr>
      <vt:lpstr>Messagesubmitservice - example</vt:lpstr>
      <vt:lpstr>Messagesubmitservice - response</vt:lpstr>
      <vt:lpstr>Possible actions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107</cp:revision>
  <cp:lastPrinted>2017-06-06T14:07:14Z</cp:lastPrinted>
  <dcterms:created xsi:type="dcterms:W3CDTF">2017-06-27T19:04:38Z</dcterms:created>
  <dcterms:modified xsi:type="dcterms:W3CDTF">2019-03-24T14:44:08Z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