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56" r:id="rId5"/>
    <p:sldId id="294" r:id="rId6"/>
    <p:sldId id="295" r:id="rId7"/>
    <p:sldId id="296" r:id="rId8"/>
    <p:sldId id="289" r:id="rId9"/>
    <p:sldId id="297" r:id="rId10"/>
    <p:sldId id="298" r:id="rId11"/>
    <p:sldId id="303" r:id="rId12"/>
    <p:sldId id="30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3" autoAdjust="0"/>
    <p:restoredTop sz="93441" autoAdjust="0"/>
  </p:normalViewPr>
  <p:slideViewPr>
    <p:cSldViewPr snapToGrid="0" showGuides="1">
      <p:cViewPr varScale="1">
        <p:scale>
          <a:sx n="80" d="100"/>
          <a:sy n="80" d="100"/>
        </p:scale>
        <p:origin x="720" y="96"/>
      </p:cViewPr>
      <p:guideLst>
        <p:guide pos="3840"/>
        <p:guide orient="horz" pos="2160"/>
      </p:guideLst>
    </p:cSldViewPr>
  </p:slideViewPr>
  <p:outlineViewPr>
    <p:cViewPr>
      <p:scale>
        <a:sx n="33" d="100"/>
        <a:sy n="33" d="100"/>
      </p:scale>
      <p:origin x="0" y="-206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0" d="100"/>
          <a:sy n="80"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3DE84-D7B3-4797-B14D-77424657396D}" type="datetimeFigureOut">
              <a:rPr lang="en-GB" smtClean="0"/>
              <a:t>20/03/2019</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697186-519D-4532-81F6-43370D5C5173}" type="slidenum">
              <a:rPr lang="en-GB" smtClean="0"/>
              <a:t>‹#›</a:t>
            </a:fld>
            <a:endParaRPr lang="en-GB" dirty="0"/>
          </a:p>
        </p:txBody>
      </p:sp>
    </p:spTree>
    <p:extLst>
      <p:ext uri="{BB962C8B-B14F-4D97-AF65-F5344CB8AC3E}">
        <p14:creationId xmlns:p14="http://schemas.microsoft.com/office/powerpoint/2010/main" val="3833959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597EC-6BB0-461C-B045-D257C6C8821E}" type="datetimeFigureOut">
              <a:rPr lang="en-GB" smtClean="0"/>
              <a:t>20/03/2019</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BB14C-7D58-4C6F-8674-35D4E28D7AD6}" type="slidenum">
              <a:rPr lang="en-GB" smtClean="0"/>
              <a:t>‹#›</a:t>
            </a:fld>
            <a:endParaRPr lang="en-GB" dirty="0"/>
          </a:p>
        </p:txBody>
      </p:sp>
    </p:spTree>
    <p:extLst>
      <p:ext uri="{BB962C8B-B14F-4D97-AF65-F5344CB8AC3E}">
        <p14:creationId xmlns:p14="http://schemas.microsoft.com/office/powerpoint/2010/main" val="98655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5</a:t>
            </a:fld>
            <a:endParaRPr lang="en-GB" dirty="0"/>
          </a:p>
        </p:txBody>
      </p:sp>
    </p:spTree>
    <p:extLst>
      <p:ext uri="{BB962C8B-B14F-4D97-AF65-F5344CB8AC3E}">
        <p14:creationId xmlns:p14="http://schemas.microsoft.com/office/powerpoint/2010/main" val="3356414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BB14C-7D58-4C6F-8674-35D4E28D7AD6}"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74599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BB14C-7D58-4C6F-8674-35D4E28D7AD6}"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279779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9439" y="65"/>
            <a:ext cx="9802179" cy="6857869"/>
          </a:xfrm>
          <a:prstGeom prst="rect">
            <a:avLst/>
          </a:prstGeom>
        </p:spPr>
      </p:pic>
      <p:sp>
        <p:nvSpPr>
          <p:cNvPr id="2" name="Title 1"/>
          <p:cNvSpPr>
            <a:spLocks noGrp="1"/>
          </p:cNvSpPr>
          <p:nvPr>
            <p:ph type="ctrTitle"/>
          </p:nvPr>
        </p:nvSpPr>
        <p:spPr>
          <a:xfrm>
            <a:off x="623887" y="1808163"/>
            <a:ext cx="9143999" cy="1511299"/>
          </a:xfrm>
        </p:spPr>
        <p:txBody>
          <a:bodyPr anchor="b" anchorCtr="0"/>
          <a:lstStyle>
            <a:lvl1pPr algn="l">
              <a:defRPr sz="4000"/>
            </a:lvl1pPr>
          </a:lstStyle>
          <a:p>
            <a:r>
              <a:rPr lang="en-US" smtClean="0"/>
              <a:t>Click to edit Master title style</a:t>
            </a:r>
            <a:endParaRPr lang="en-GB" dirty="0"/>
          </a:p>
        </p:txBody>
      </p:sp>
      <p:sp>
        <p:nvSpPr>
          <p:cNvPr id="3" name="Subtitle 2"/>
          <p:cNvSpPr>
            <a:spLocks noGrp="1"/>
          </p:cNvSpPr>
          <p:nvPr>
            <p:ph type="subTitle" idx="1"/>
          </p:nvPr>
        </p:nvSpPr>
        <p:spPr>
          <a:xfrm>
            <a:off x="623887" y="3379338"/>
            <a:ext cx="9143999" cy="706887"/>
          </a:xfrm>
        </p:spPr>
        <p:txBody>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7" name="TextBox 6"/>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endParaRPr lang="en-GB" sz="800" b="1" dirty="0">
              <a:solidFill>
                <a:schemeClr val="tx2"/>
              </a:solidFill>
            </a:endParaRPr>
          </a:p>
        </p:txBody>
      </p:sp>
      <p:sp>
        <p:nvSpPr>
          <p:cNvPr id="10" name="Text Placeholder 9"/>
          <p:cNvSpPr>
            <a:spLocks noGrp="1"/>
          </p:cNvSpPr>
          <p:nvPr>
            <p:ph type="body" sz="quarter" idx="10"/>
          </p:nvPr>
        </p:nvSpPr>
        <p:spPr>
          <a:xfrm>
            <a:off x="623888" y="4246294"/>
            <a:ext cx="5364162" cy="981922"/>
          </a:xfrm>
        </p:spPr>
        <p:txBody>
          <a:bodyPr/>
          <a:lstStyle>
            <a:lvl1pPr>
              <a:spcBef>
                <a:spcPts val="0"/>
              </a:spcBef>
              <a:defRPr sz="2000" b="1"/>
            </a:lvl1pPr>
            <a:lvl2pPr marL="0" indent="0">
              <a:spcBef>
                <a:spcPts val="1200"/>
              </a:spcBef>
              <a:buNone/>
              <a:defRPr sz="1800">
                <a:solidFill>
                  <a:schemeClr val="accent1"/>
                </a:solidFill>
              </a:defRPr>
            </a:lvl2pPr>
            <a:lvl3pPr>
              <a:defRPr sz="1600"/>
            </a:lvl3pPr>
            <a:lvl4pPr>
              <a:defRPr sz="1400"/>
            </a:lvl4pPr>
            <a:lvl5pPr>
              <a:defRPr sz="1400"/>
            </a:lvl5pPr>
          </a:lstStyle>
          <a:p>
            <a:pPr lvl="0"/>
            <a:r>
              <a:rPr lang="en-US" smtClean="0"/>
              <a:t>Click to edit Master text styles</a:t>
            </a:r>
          </a:p>
          <a:p>
            <a:pPr lvl="1"/>
            <a:r>
              <a:rPr lang="en-US" smtClean="0"/>
              <a:t>Second level</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669" y="432335"/>
            <a:ext cx="1699764" cy="834095"/>
          </a:xfrm>
          <a:prstGeom prst="rect">
            <a:avLst/>
          </a:prstGeom>
        </p:spPr>
      </p:pic>
    </p:spTree>
    <p:extLst>
      <p:ext uri="{BB962C8B-B14F-4D97-AF65-F5344CB8AC3E}">
        <p14:creationId xmlns:p14="http://schemas.microsoft.com/office/powerpoint/2010/main" val="381877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6478" y="2862064"/>
            <a:ext cx="2985522" cy="3995936"/>
          </a:xfrm>
          <a:prstGeom prst="rect">
            <a:avLst/>
          </a:prstGeom>
        </p:spPr>
      </p:pic>
      <p:sp>
        <p:nvSpPr>
          <p:cNvPr id="2" name="Title 1"/>
          <p:cNvSpPr>
            <a:spLocks noGrp="1"/>
          </p:cNvSpPr>
          <p:nvPr>
            <p:ph type="title"/>
          </p:nvPr>
        </p:nvSpPr>
        <p:spPr/>
        <p:txBody>
          <a:bodyPr/>
          <a:lstStyle>
            <a:lvl1pPr>
              <a:defRPr sz="2400"/>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411163" indent="-411163">
              <a:spcBef>
                <a:spcPts val="1500"/>
              </a:spcBef>
              <a:buSzPct val="150000"/>
              <a:buFontTx/>
              <a:buBlip>
                <a:blip r:embed="rId3"/>
              </a:buBlip>
              <a:defRPr sz="2000"/>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22E7AA2F-F619-4723-B6E7-545F24B9918D}" type="datetime4">
              <a:rPr lang="en-GB" smtClean="0"/>
              <a:t>20 March 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vert="horz" lIns="0" tIns="0" rIns="0" bIns="0" rtlCol="0" anchor="t" anchorCtr="0">
            <a:noAutofit/>
          </a:bodyPr>
          <a:lstStyle>
            <a:lvl1pPr>
              <a:defRPr lang="en-GB" sz="2000" b="1" dirty="0"/>
            </a:lvl1pPr>
          </a:lstStyle>
          <a:p>
            <a:pPr lvl="0"/>
            <a:r>
              <a:rPr lang="en-US" smtClean="0"/>
              <a:t>Click to edit Master text styles</a:t>
            </a:r>
          </a:p>
        </p:txBody>
      </p:sp>
    </p:spTree>
    <p:extLst>
      <p:ext uri="{BB962C8B-B14F-4D97-AF65-F5344CB8AC3E}">
        <p14:creationId xmlns:p14="http://schemas.microsoft.com/office/powerpoint/2010/main" val="40628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2A4201E0-34F3-46A7-AE44-D99163B13904}" type="datetime4">
              <a:rPr lang="en-GB" smtClean="0"/>
              <a:t>20 March 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318"/>
            <a:ext cx="9692420" cy="781056"/>
          </a:xfrm>
        </p:spPr>
        <p:txBody>
          <a:bodyPr/>
          <a:lstStyle>
            <a:lvl1pPr>
              <a:defRPr sz="2000" b="1"/>
            </a:lvl1pPr>
          </a:lstStyle>
          <a:p>
            <a:pPr lvl="0"/>
            <a:r>
              <a:rPr lang="en-US" smtClean="0"/>
              <a:t>Click to edit Master text styles</a:t>
            </a:r>
          </a:p>
        </p:txBody>
      </p:sp>
    </p:spTree>
    <p:extLst>
      <p:ext uri="{BB962C8B-B14F-4D97-AF65-F5344CB8AC3E}">
        <p14:creationId xmlns:p14="http://schemas.microsoft.com/office/powerpoint/2010/main" val="297486241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45086" y="5289801"/>
            <a:ext cx="4946914" cy="1568199"/>
          </a:xfrm>
          <a:prstGeom prst="rect">
            <a:avLst/>
          </a:prstGeom>
        </p:spPr>
      </p:pic>
      <p:sp>
        <p:nvSpPr>
          <p:cNvPr id="9" name="Text Placeholder 8"/>
          <p:cNvSpPr>
            <a:spLocks noGrp="1"/>
          </p:cNvSpPr>
          <p:nvPr>
            <p:ph type="body" sz="quarter" idx="13" hasCustomPrompt="1"/>
          </p:nvPr>
        </p:nvSpPr>
        <p:spPr>
          <a:xfrm>
            <a:off x="1298636" y="1348153"/>
            <a:ext cx="1123494" cy="878865"/>
          </a:xfrm>
          <a:noFill/>
        </p:spPr>
        <p:txBody>
          <a:bodyPr wrap="square" lIns="0" tIns="0" rIns="0" bIns="0" rtlCol="0">
            <a:noAutofit/>
          </a:bodyPr>
          <a:lstStyle>
            <a:lvl1pPr>
              <a:defRPr lang="en-GB" sz="16600" b="1" dirty="0">
                <a:solidFill>
                  <a:schemeClr val="accent1"/>
                </a:solidFill>
              </a:defRPr>
            </a:lvl1pPr>
          </a:lstStyle>
          <a:p>
            <a:pPr lvl="0"/>
            <a:r>
              <a:rPr lang="en-US" dirty="0" smtClean="0"/>
              <a:t>“</a:t>
            </a:r>
            <a:endParaRPr lang="en-GB" dirty="0"/>
          </a:p>
        </p:txBody>
      </p:sp>
      <p:sp>
        <p:nvSpPr>
          <p:cNvPr id="3" name="Content Placeholder 2"/>
          <p:cNvSpPr>
            <a:spLocks noGrp="1"/>
          </p:cNvSpPr>
          <p:nvPr>
            <p:ph idx="1"/>
          </p:nvPr>
        </p:nvSpPr>
        <p:spPr>
          <a:xfrm>
            <a:off x="1409808" y="2486746"/>
            <a:ext cx="8561983" cy="3857700"/>
          </a:xfrm>
        </p:spPr>
        <p:txBody>
          <a:bodyPr/>
          <a:lstStyle>
            <a:lvl1pPr>
              <a:defRPr sz="3600" b="1"/>
            </a:lvl1pPr>
            <a:lvl2pPr marL="0" indent="0">
              <a:spcBef>
                <a:spcPts val="1800"/>
              </a:spcBef>
              <a:buNone/>
              <a:defRPr sz="1600" b="0"/>
            </a:lvl2pPr>
          </a:lstStyle>
          <a:p>
            <a:pPr lvl="0"/>
            <a:r>
              <a:rPr lang="en-US" smtClean="0"/>
              <a:t>Click to edit Master text styles</a:t>
            </a:r>
          </a:p>
          <a:p>
            <a:pPr lvl="1"/>
            <a:r>
              <a:rPr lang="en-US" smtClean="0"/>
              <a:t>Second level</a:t>
            </a:r>
          </a:p>
        </p:txBody>
      </p:sp>
      <p:sp>
        <p:nvSpPr>
          <p:cNvPr id="4" name="Date Placeholder 3"/>
          <p:cNvSpPr>
            <a:spLocks noGrp="1"/>
          </p:cNvSpPr>
          <p:nvPr>
            <p:ph type="dt" sz="half" idx="10"/>
          </p:nvPr>
        </p:nvSpPr>
        <p:spPr/>
        <p:txBody>
          <a:bodyPr/>
          <a:lstStyle/>
          <a:p>
            <a:fld id="{4FAE0867-24A8-448F-B507-CC8586AA6B96}" type="datetime4">
              <a:rPr lang="en-GB" smtClean="0"/>
              <a:t>20 March 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Tree>
    <p:extLst>
      <p:ext uri="{BB962C8B-B14F-4D97-AF65-F5344CB8AC3E}">
        <p14:creationId xmlns:p14="http://schemas.microsoft.com/office/powerpoint/2010/main" val="349487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623887" y="1792800"/>
            <a:ext cx="5364163" cy="4563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54BE1DED-F17D-40BA-964F-A1C8DEDCEF61}" type="datetime4">
              <a:rPr lang="en-GB" smtClean="0"/>
              <a:t>20 March 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a:lstStyle>
            <a:lvl1pPr>
              <a:defRPr sz="2000" b="1"/>
            </a:lvl1pPr>
          </a:lstStyle>
          <a:p>
            <a:pPr lvl="0"/>
            <a:r>
              <a:rPr lang="en-US" smtClean="0"/>
              <a:t>Click to edit Master text styles</a:t>
            </a:r>
          </a:p>
        </p:txBody>
      </p:sp>
      <p:sp>
        <p:nvSpPr>
          <p:cNvPr id="10" name="Content Placeholder 9"/>
          <p:cNvSpPr>
            <a:spLocks noGrp="1"/>
          </p:cNvSpPr>
          <p:nvPr>
            <p:ph sz="quarter" idx="14"/>
          </p:nvPr>
        </p:nvSpPr>
        <p:spPr>
          <a:xfrm>
            <a:off x="6203950" y="1792800"/>
            <a:ext cx="5364163" cy="4588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1269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1617453" cy="6858000"/>
          </a:xfrm>
          <a:prstGeom prst="rect">
            <a:avLst/>
          </a:prstGeom>
        </p:spPr>
      </p:pic>
      <p:sp>
        <p:nvSpPr>
          <p:cNvPr id="2" name="Title 1"/>
          <p:cNvSpPr>
            <a:spLocks noGrp="1"/>
          </p:cNvSpPr>
          <p:nvPr>
            <p:ph type="title"/>
          </p:nvPr>
        </p:nvSpPr>
        <p:spPr>
          <a:xfrm>
            <a:off x="623888" y="1807200"/>
            <a:ext cx="7529512" cy="1512000"/>
          </a:xfrm>
        </p:spPr>
        <p:txBody>
          <a:bodyPr anchor="b"/>
          <a:lstStyle>
            <a:lvl1pPr>
              <a:defRPr sz="4000">
                <a:solidFill>
                  <a:schemeClr val="tx2"/>
                </a:solidFill>
              </a:defRPr>
            </a:lvl1pPr>
          </a:lstStyle>
          <a:p>
            <a:r>
              <a:rPr lang="en-US" smtClean="0"/>
              <a:t>Click to edit Master title style</a:t>
            </a:r>
            <a:endParaRPr lang="en-GB" dirty="0"/>
          </a:p>
        </p:txBody>
      </p:sp>
      <p:sp>
        <p:nvSpPr>
          <p:cNvPr id="3" name="Text Placeholder 2"/>
          <p:cNvSpPr>
            <a:spLocks noGrp="1"/>
          </p:cNvSpPr>
          <p:nvPr>
            <p:ph type="body" idx="1"/>
          </p:nvPr>
        </p:nvSpPr>
        <p:spPr>
          <a:xfrm>
            <a:off x="623888" y="3380400"/>
            <a:ext cx="7529512" cy="1500187"/>
          </a:xfrm>
        </p:spPr>
        <p:txBody>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D9FBC6CA-9941-44FF-B65D-C7A23CB5A4BE}" type="datetime4">
              <a:rPr lang="en-GB" smtClean="0"/>
              <a:pPr/>
              <a:t>20 March 2019</a:t>
            </a:fld>
            <a:endParaRPr lang="en-GB"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
        <p:nvSpPr>
          <p:cNvPr id="11" name="TextBox 10"/>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bg1"/>
                </a:solidFill>
              </a:rPr>
              <a:t>Finastra</a:t>
            </a:r>
            <a:r>
              <a:rPr lang="en-GB" sz="800" dirty="0" smtClean="0">
                <a:solidFill>
                  <a:schemeClr val="bg1"/>
                </a:solidFill>
              </a:rPr>
              <a:t>	|</a:t>
            </a:r>
            <a:endParaRPr lang="en-GB" sz="800" dirty="0">
              <a:solidFill>
                <a:schemeClr val="bg1"/>
              </a:solidFill>
            </a:endParaRPr>
          </a:p>
        </p:txBody>
      </p:sp>
    </p:spTree>
    <p:extLst>
      <p:ext uri="{BB962C8B-B14F-4D97-AF65-F5344CB8AC3E}">
        <p14:creationId xmlns:p14="http://schemas.microsoft.com/office/powerpoint/2010/main" val="32231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473304B-F8FC-4BC7-8FE8-C50BC87E1FAB}" type="datetime4">
              <a:rPr lang="en-GB" smtClean="0"/>
              <a:t>20 March 2019</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318822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7C3DF-C1B2-4C30-9BDA-F5EE790E7213}" type="datetime4">
              <a:rPr lang="en-GB" smtClean="0"/>
              <a:t>20 March 2019</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134965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17364" y="0"/>
            <a:ext cx="7374636" cy="6858000"/>
          </a:xfrm>
          <a:prstGeom prst="rect">
            <a:avLst/>
          </a:prstGeom>
        </p:spPr>
      </p:pic>
      <p:sp>
        <p:nvSpPr>
          <p:cNvPr id="2" name="Title 1"/>
          <p:cNvSpPr>
            <a:spLocks noGrp="1"/>
          </p:cNvSpPr>
          <p:nvPr>
            <p:ph type="ctrTitle" hasCustomPrompt="1"/>
          </p:nvPr>
        </p:nvSpPr>
        <p:spPr>
          <a:xfrm>
            <a:off x="600441" y="1807200"/>
            <a:ext cx="4252913" cy="1512000"/>
          </a:xfrm>
        </p:spPr>
        <p:txBody>
          <a:bodyPr anchor="b" anchorCtr="0"/>
          <a:lstStyle>
            <a:lvl1pPr algn="l">
              <a:defRPr sz="5400" cap="none" baseline="0"/>
            </a:lvl1pPr>
          </a:lstStyle>
          <a:p>
            <a:r>
              <a:rPr lang="en-US" dirty="0" smtClean="0"/>
              <a:t>Thank you</a:t>
            </a:r>
            <a:endParaRPr lang="en-GB" dirty="0"/>
          </a:p>
        </p:txBody>
      </p:sp>
      <p:sp>
        <p:nvSpPr>
          <p:cNvPr id="3" name="Subtitle 2"/>
          <p:cNvSpPr>
            <a:spLocks noGrp="1"/>
          </p:cNvSpPr>
          <p:nvPr>
            <p:ph type="subTitle" idx="1"/>
          </p:nvPr>
        </p:nvSpPr>
        <p:spPr>
          <a:xfrm>
            <a:off x="623887" y="3541519"/>
            <a:ext cx="4252913" cy="706993"/>
          </a:xfrm>
        </p:spPr>
        <p:txBody>
          <a:bodyPr/>
          <a:lstStyle>
            <a:lvl1pPr marL="0" indent="0" algn="l">
              <a:spcBef>
                <a:spcPts val="0"/>
              </a:spcBef>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6" name="Date Placeholder 5"/>
          <p:cNvSpPr>
            <a:spLocks noGrp="1"/>
          </p:cNvSpPr>
          <p:nvPr>
            <p:ph type="dt" sz="half" idx="10"/>
          </p:nvPr>
        </p:nvSpPr>
        <p:spPr/>
        <p:txBody>
          <a:bodyPr/>
          <a:lstStyle/>
          <a:p>
            <a:fld id="{7A1E630C-C3F3-4A66-A20B-F3CE4CC3331D}" type="datetime4">
              <a:rPr lang="en-GB" smtClean="0"/>
              <a:t>20 March 2019</a:t>
            </a:fld>
            <a:endParaRPr lang="en-GB" dirty="0"/>
          </a:p>
        </p:txBody>
      </p:sp>
      <p:sp>
        <p:nvSpPr>
          <p:cNvPr id="13" name="TextBox 12"/>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sp>
        <p:nvSpPr>
          <p:cNvPr id="7" name="Text Placeholder 6"/>
          <p:cNvSpPr>
            <a:spLocks noGrp="1"/>
          </p:cNvSpPr>
          <p:nvPr>
            <p:ph type="body" sz="quarter" idx="11"/>
          </p:nvPr>
        </p:nvSpPr>
        <p:spPr>
          <a:xfrm>
            <a:off x="623888" y="4248512"/>
            <a:ext cx="4252912" cy="351480"/>
          </a:xfrm>
        </p:spPr>
        <p:txBody>
          <a:bodyPr/>
          <a:lstStyle>
            <a:lvl1pPr>
              <a:defRPr>
                <a:solidFill>
                  <a:schemeClr val="accent1"/>
                </a:solidFill>
              </a:defRPr>
            </a:lvl1pPr>
          </a:lstStyle>
          <a:p>
            <a:pPr lvl="0"/>
            <a:r>
              <a:rPr lang="en-US" smtClean="0"/>
              <a:t>Click to edit Master text styles</a:t>
            </a:r>
          </a:p>
        </p:txBody>
      </p:sp>
      <p:grpSp>
        <p:nvGrpSpPr>
          <p:cNvPr id="20" name="Group 19"/>
          <p:cNvGrpSpPr/>
          <p:nvPr userDrawn="1"/>
        </p:nvGrpSpPr>
        <p:grpSpPr>
          <a:xfrm>
            <a:off x="623888" y="4955505"/>
            <a:ext cx="2781390" cy="1426245"/>
            <a:chOff x="623888" y="4955505"/>
            <a:chExt cx="2781390" cy="1426245"/>
          </a:xfrm>
        </p:grpSpPr>
        <p:sp>
          <p:nvSpPr>
            <p:cNvPr id="5" name="TextBox 4"/>
            <p:cNvSpPr txBox="1"/>
            <p:nvPr userDrawn="1"/>
          </p:nvSpPr>
          <p:spPr>
            <a:xfrm>
              <a:off x="978056" y="4973216"/>
              <a:ext cx="2427222" cy="1408534"/>
            </a:xfrm>
            <a:prstGeom prst="rect">
              <a:avLst/>
            </a:prstGeom>
            <a:noFill/>
          </p:spPr>
          <p:txBody>
            <a:bodyPr wrap="square" lIns="0" tIns="0" rIns="0" bIns="0" rtlCol="0">
              <a:noAutofit/>
            </a:bodyPr>
            <a:lstStyle/>
            <a:p>
              <a:pPr>
                <a:spcBef>
                  <a:spcPts val="1500"/>
                </a:spcBef>
              </a:pPr>
              <a:r>
                <a:rPr lang="en-GB" sz="1400" dirty="0" smtClean="0">
                  <a:solidFill>
                    <a:schemeClr val="tx2"/>
                  </a:solidFill>
                </a:rPr>
                <a:t>@</a:t>
              </a:r>
              <a:r>
                <a:rPr lang="en-GB" sz="1400" dirty="0" err="1" smtClean="0">
                  <a:solidFill>
                    <a:schemeClr val="tx2"/>
                  </a:solidFill>
                </a:rPr>
                <a:t>FinastraFS</a:t>
              </a:r>
              <a:endParaRPr lang="en-GB" sz="1400" dirty="0" smtClean="0">
                <a:solidFill>
                  <a:schemeClr val="tx2"/>
                </a:solidFill>
              </a:endParaRPr>
            </a:p>
            <a:p>
              <a:pPr>
                <a:spcBef>
                  <a:spcPts val="1500"/>
                </a:spcBef>
              </a:pPr>
              <a:r>
                <a:rPr lang="en-GB" sz="1400" dirty="0" err="1" smtClean="0">
                  <a:solidFill>
                    <a:schemeClr val="tx2"/>
                  </a:solidFill>
                </a:rPr>
                <a:t>Finastra</a:t>
              </a:r>
              <a:r>
                <a:rPr lang="en-GB" sz="1400" baseline="0" dirty="0" smtClean="0">
                  <a:solidFill>
                    <a:schemeClr val="tx2"/>
                  </a:solidFill>
                </a:rPr>
                <a:t> LinkedIn</a:t>
              </a:r>
            </a:p>
            <a:p>
              <a:pPr>
                <a:spcBef>
                  <a:spcPts val="1500"/>
                </a:spcBef>
              </a:pPr>
              <a:r>
                <a:rPr lang="en-GB" sz="1400" baseline="0" dirty="0" err="1" smtClean="0">
                  <a:solidFill>
                    <a:schemeClr val="tx2"/>
                  </a:solidFill>
                </a:rPr>
                <a:t>Finastra</a:t>
              </a:r>
              <a:r>
                <a:rPr lang="en-GB" sz="1400" baseline="0" dirty="0" smtClean="0">
                  <a:solidFill>
                    <a:schemeClr val="tx2"/>
                  </a:solidFill>
                </a:rPr>
                <a:t> YouTube</a:t>
              </a:r>
              <a:endParaRPr lang="en-GB" sz="1400" dirty="0" smtClean="0">
                <a:solidFill>
                  <a:schemeClr val="tx2"/>
                </a:solidFill>
              </a:endParaRPr>
            </a:p>
          </p:txBody>
        </p:sp>
        <p:grpSp>
          <p:nvGrpSpPr>
            <p:cNvPr id="18" name="Group 17"/>
            <p:cNvGrpSpPr/>
            <p:nvPr userDrawn="1"/>
          </p:nvGrpSpPr>
          <p:grpSpPr>
            <a:xfrm>
              <a:off x="623888" y="4955505"/>
              <a:ext cx="289249" cy="289249"/>
              <a:chOff x="623888" y="4955505"/>
              <a:chExt cx="289249" cy="289249"/>
            </a:xfrm>
          </p:grpSpPr>
          <p:sp>
            <p:nvSpPr>
              <p:cNvPr id="8" name="Oval 7"/>
              <p:cNvSpPr/>
              <p:nvPr userDrawn="1"/>
            </p:nvSpPr>
            <p:spPr>
              <a:xfrm>
                <a:off x="623888" y="4955505"/>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a:stretch>
                <a:fillRect/>
              </a:stretch>
            </p:blipFill>
            <p:spPr>
              <a:xfrm>
                <a:off x="658864" y="5021597"/>
                <a:ext cx="224057" cy="157063"/>
              </a:xfrm>
              <a:prstGeom prst="rect">
                <a:avLst/>
              </a:prstGeom>
            </p:spPr>
          </p:pic>
        </p:grpSp>
        <p:grpSp>
          <p:nvGrpSpPr>
            <p:cNvPr id="19" name="Group 18"/>
            <p:cNvGrpSpPr/>
            <p:nvPr userDrawn="1"/>
          </p:nvGrpSpPr>
          <p:grpSpPr>
            <a:xfrm>
              <a:off x="623888" y="5352082"/>
              <a:ext cx="289249" cy="289249"/>
              <a:chOff x="623888" y="5352082"/>
              <a:chExt cx="289249" cy="289249"/>
            </a:xfrm>
          </p:grpSpPr>
          <p:sp>
            <p:nvSpPr>
              <p:cNvPr id="11" name="Oval 10"/>
              <p:cNvSpPr/>
              <p:nvPr userDrawn="1"/>
            </p:nvSpPr>
            <p:spPr>
              <a:xfrm>
                <a:off x="623888" y="535208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p:cNvPicPr>
                <a:picLocks noChangeAspect="1"/>
              </p:cNvPicPr>
              <p:nvPr userDrawn="1"/>
            </p:nvPicPr>
            <p:blipFill>
              <a:blip r:embed="rId4"/>
              <a:stretch>
                <a:fillRect/>
              </a:stretch>
            </p:blipFill>
            <p:spPr>
              <a:xfrm>
                <a:off x="694964" y="5405276"/>
                <a:ext cx="155034" cy="155034"/>
              </a:xfrm>
              <a:prstGeom prst="rect">
                <a:avLst/>
              </a:prstGeom>
            </p:spPr>
          </p:pic>
        </p:grpSp>
        <p:grpSp>
          <p:nvGrpSpPr>
            <p:cNvPr id="17" name="Group 16"/>
            <p:cNvGrpSpPr/>
            <p:nvPr userDrawn="1"/>
          </p:nvGrpSpPr>
          <p:grpSpPr>
            <a:xfrm>
              <a:off x="623888" y="5752692"/>
              <a:ext cx="289249" cy="289249"/>
              <a:chOff x="623888" y="5752692"/>
              <a:chExt cx="289249" cy="289249"/>
            </a:xfrm>
          </p:grpSpPr>
          <p:sp>
            <p:nvSpPr>
              <p:cNvPr id="15" name="Oval 14"/>
              <p:cNvSpPr/>
              <p:nvPr userDrawn="1"/>
            </p:nvSpPr>
            <p:spPr>
              <a:xfrm>
                <a:off x="623888" y="575269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85500" y="5793581"/>
                <a:ext cx="167706" cy="194467"/>
              </a:xfrm>
              <a:prstGeom prst="rect">
                <a:avLst/>
              </a:prstGeom>
            </p:spPr>
          </p:pic>
        </p:grpSp>
      </p:grpSp>
    </p:spTree>
    <p:extLst>
      <p:ext uri="{BB962C8B-B14F-4D97-AF65-F5344CB8AC3E}">
        <p14:creationId xmlns:p14="http://schemas.microsoft.com/office/powerpoint/2010/main" val="153968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888" y="175846"/>
            <a:ext cx="9692420" cy="668216"/>
          </a:xfrm>
          <a:prstGeom prst="rect">
            <a:avLst/>
          </a:prstGeom>
        </p:spPr>
        <p:txBody>
          <a:bodyPr vert="horz" lIns="0" tIns="0" rIns="0" bIns="0" rtlCol="0" anchor="b"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623887" y="1793631"/>
            <a:ext cx="9692421" cy="4562720"/>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1412631" y="6393421"/>
            <a:ext cx="1400908" cy="365125"/>
          </a:xfrm>
          <a:prstGeom prst="rect">
            <a:avLst/>
          </a:prstGeom>
        </p:spPr>
        <p:txBody>
          <a:bodyPr vert="horz" lIns="0" tIns="0" rIns="0" bIns="0" rtlCol="0" anchor="ctr" anchorCtr="0"/>
          <a:lstStyle>
            <a:lvl1pPr algn="l">
              <a:defRPr sz="800">
                <a:solidFill>
                  <a:schemeClr val="tx2"/>
                </a:solidFill>
              </a:defRPr>
            </a:lvl1pPr>
          </a:lstStyle>
          <a:p>
            <a:fld id="{D22C19FE-D082-4640-BFED-203C0E583774}" type="datetime4">
              <a:rPr lang="en-GB" smtClean="0"/>
              <a:t>20 March 2019</a:t>
            </a:fld>
            <a:endParaRPr lang="en-GB" dirty="0"/>
          </a:p>
        </p:txBody>
      </p:sp>
      <p:sp>
        <p:nvSpPr>
          <p:cNvPr id="5" name="Footer Placeholder 4"/>
          <p:cNvSpPr>
            <a:spLocks noGrp="1"/>
          </p:cNvSpPr>
          <p:nvPr>
            <p:ph type="ftr" sz="quarter" idx="3"/>
          </p:nvPr>
        </p:nvSpPr>
        <p:spPr>
          <a:xfrm>
            <a:off x="4038600" y="6393421"/>
            <a:ext cx="4114800" cy="365125"/>
          </a:xfrm>
          <a:prstGeom prst="rect">
            <a:avLst/>
          </a:prstGeom>
        </p:spPr>
        <p:txBody>
          <a:bodyPr vert="horz" lIns="0" tIns="0" rIns="0" bIns="0" rtlCol="0" anchor="ctr" anchorCtr="0"/>
          <a:lstStyle>
            <a:lvl1pPr algn="ctr">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070431" y="6393421"/>
            <a:ext cx="497682" cy="365125"/>
          </a:xfrm>
          <a:prstGeom prst="rect">
            <a:avLst/>
          </a:prstGeom>
        </p:spPr>
        <p:txBody>
          <a:bodyPr vert="horz" lIns="0" tIns="0" rIns="0" bIns="0" rtlCol="0" anchor="ctr" anchorCtr="0"/>
          <a:lstStyle>
            <a:lvl1pPr algn="r">
              <a:defRPr sz="800">
                <a:solidFill>
                  <a:schemeClr val="tx2"/>
                </a:solidFill>
              </a:defRPr>
            </a:lvl1pPr>
          </a:lstStyle>
          <a:p>
            <a:fld id="{04095909-DC86-4C28-AD6E-431C997D4893}" type="slidenum">
              <a:rPr lang="en-GB" smtClean="0"/>
              <a:pPr/>
              <a:t>‹#›</a:t>
            </a:fld>
            <a:endParaRPr lang="en-GB" dirty="0"/>
          </a:p>
        </p:txBody>
      </p:sp>
      <p:sp>
        <p:nvSpPr>
          <p:cNvPr id="8" name="TextBox 7"/>
          <p:cNvSpPr txBox="1"/>
          <p:nvPr/>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30293" y="388144"/>
            <a:ext cx="1191884" cy="584871"/>
          </a:xfrm>
          <a:prstGeom prst="rect">
            <a:avLst/>
          </a:prstGeom>
        </p:spPr>
      </p:pic>
    </p:spTree>
    <p:extLst>
      <p:ext uri="{BB962C8B-B14F-4D97-AF65-F5344CB8AC3E}">
        <p14:creationId xmlns:p14="http://schemas.microsoft.com/office/powerpoint/2010/main" val="166582118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2" r:id="rId4"/>
    <p:sldLayoutId id="2147483661" r:id="rId5"/>
    <p:sldLayoutId id="2147483651" r:id="rId6"/>
    <p:sldLayoutId id="2147483654" r:id="rId7"/>
    <p:sldLayoutId id="2147483655" r:id="rId8"/>
    <p:sldLayoutId id="2147483665" r:id="rId9"/>
  </p:sldLayoutIdLst>
  <p:hf hdr="0" ftr="0"/>
  <p:txStyles>
    <p:titleStyle>
      <a:lvl1pPr algn="l" defTabSz="914400" rtl="0" eaLnBrk="1" latinLnBrk="0" hangingPunct="1">
        <a:lnSpc>
          <a:spcPct val="80000"/>
        </a:lnSpc>
        <a:spcBef>
          <a:spcPct val="0"/>
        </a:spcBef>
        <a:buNone/>
        <a:defRPr sz="2400" b="1" kern="1200" cap="all"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2"/>
          </a:solidFill>
          <a:latin typeface="+mn-lt"/>
          <a:ea typeface="+mn-ea"/>
          <a:cs typeface="+mn-cs"/>
        </a:defRPr>
      </a:lvl1pPr>
      <a:lvl2pPr marL="165100" indent="-165100" algn="l" defTabSz="914400" rtl="0" eaLnBrk="1" latinLnBrk="0" hangingPunct="1">
        <a:lnSpc>
          <a:spcPct val="90000"/>
        </a:lnSpc>
        <a:spcBef>
          <a:spcPts val="600"/>
        </a:spcBef>
        <a:buClr>
          <a:schemeClr val="tx2"/>
        </a:buClr>
        <a:buFont typeface="Arial" panose="020B0604020202020204" pitchFamily="34" charset="0"/>
        <a:buChar char="•"/>
        <a:defRPr sz="160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72" userDrawn="1">
          <p15:clr>
            <a:srgbClr val="F26B43"/>
          </p15:clr>
        </p15:guide>
        <p15:guide id="2" pos="393" userDrawn="1">
          <p15:clr>
            <a:srgbClr val="F26B43"/>
          </p15:clr>
        </p15:guide>
        <p15:guide id="3" pos="7287" userDrawn="1">
          <p15:clr>
            <a:srgbClr val="F26B43"/>
          </p15:clr>
        </p15:guide>
        <p15:guide id="4" orient="horz" pos="4020" userDrawn="1">
          <p15:clr>
            <a:srgbClr val="F26B43"/>
          </p15:clr>
        </p15:guide>
        <p15:guide id="5" orient="horz" pos="1139" userDrawn="1">
          <p15:clr>
            <a:srgbClr val="F26B43"/>
          </p15:clr>
        </p15:guide>
        <p15:guide id="6" orient="horz" pos="482" userDrawn="1">
          <p15:clr>
            <a:srgbClr val="F26B43"/>
          </p15:clr>
        </p15:guide>
        <p15:guide id="7" pos="39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Advising</a:t>
            </a:r>
            <a:endParaRPr lang="en-GB" dirty="0"/>
          </a:p>
        </p:txBody>
      </p:sp>
      <p:sp>
        <p:nvSpPr>
          <p:cNvPr id="5" name="Subtitle 4"/>
          <p:cNvSpPr>
            <a:spLocks noGrp="1"/>
          </p:cNvSpPr>
          <p:nvPr>
            <p:ph type="subTitle" idx="1"/>
          </p:nvPr>
        </p:nvSpPr>
        <p:spPr/>
        <p:txBody>
          <a:bodyPr/>
          <a:lstStyle/>
          <a:p>
            <a:r>
              <a:rPr lang="en-US" dirty="0"/>
              <a:t>Technical - Overview</a:t>
            </a:r>
            <a:endParaRPr lang="en-GB" dirty="0"/>
          </a:p>
        </p:txBody>
      </p:sp>
      <p:sp>
        <p:nvSpPr>
          <p:cNvPr id="6" name="Text Placeholder 5"/>
          <p:cNvSpPr>
            <a:spLocks noGrp="1"/>
          </p:cNvSpPr>
          <p:nvPr>
            <p:ph type="body" sz="quarter" idx="10"/>
          </p:nvPr>
        </p:nvSpPr>
        <p:spPr/>
        <p:txBody>
          <a:bodyPr/>
          <a:lstStyle/>
          <a:p>
            <a:r>
              <a:rPr lang="en-GB" b="0" dirty="0" smtClean="0"/>
              <a:t>Integration Team</a:t>
            </a:r>
          </a:p>
          <a:p>
            <a:pPr lvl="1"/>
            <a:r>
              <a:rPr lang="en-GB" dirty="0" smtClean="0"/>
              <a:t>2019</a:t>
            </a:r>
            <a:endParaRPr lang="en-GB" dirty="0"/>
          </a:p>
        </p:txBody>
      </p:sp>
    </p:spTree>
    <p:extLst>
      <p:ext uri="{BB962C8B-B14F-4D97-AF65-F5344CB8AC3E}">
        <p14:creationId xmlns:p14="http://schemas.microsoft.com/office/powerpoint/2010/main" val="82992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a:xfrm>
            <a:off x="623888" y="1612936"/>
            <a:ext cx="9692421" cy="3465091"/>
          </a:xfrm>
        </p:spPr>
        <p:txBody>
          <a:bodyPr/>
          <a:lstStyle/>
          <a:p>
            <a:pPr lvl="0"/>
            <a:r>
              <a:rPr lang="en-US" dirty="0"/>
              <a:t>Overview</a:t>
            </a:r>
          </a:p>
          <a:p>
            <a:pPr lvl="0"/>
            <a:r>
              <a:rPr lang="en-US" dirty="0" smtClean="0"/>
              <a:t>Workflow</a:t>
            </a:r>
          </a:p>
          <a:p>
            <a:pPr lvl="0"/>
            <a:r>
              <a:rPr lang="en-US" dirty="0" smtClean="0"/>
              <a:t>Request/Response</a:t>
            </a:r>
          </a:p>
          <a:p>
            <a:pPr lvl="0"/>
            <a:r>
              <a:rPr lang="en-US" dirty="0" smtClean="0"/>
              <a:t>Manual handling</a:t>
            </a:r>
          </a:p>
          <a:p>
            <a:pPr lvl="0"/>
            <a:r>
              <a:rPr lang="en-US" dirty="0" smtClean="0"/>
              <a:t>Business and system </a:t>
            </a:r>
            <a:r>
              <a:rPr lang="en-US" dirty="0" smtClean="0"/>
              <a:t>configuration</a:t>
            </a:r>
            <a:endParaRPr lang="en-US" dirty="0" smtClean="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096F0BA-ECEE-44D1-ABE9-40C67B221300}" type="datetime4">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 March 2019</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95909-DC86-4C28-AD6E-431C997D4893}" type="slidenum">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Tree>
    <p:extLst>
      <p:ext uri="{BB962C8B-B14F-4D97-AF65-F5344CB8AC3E}">
        <p14:creationId xmlns:p14="http://schemas.microsoft.com/office/powerpoint/2010/main" val="241592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1298636" y="538255"/>
            <a:ext cx="1123494" cy="878865"/>
          </a:xfrm>
        </p:spPr>
        <p:txBody>
          <a:bodyPr/>
          <a:lstStyle/>
          <a:p>
            <a:r>
              <a:rPr lang="en-GB" dirty="0" smtClean="0"/>
              <a:t>“</a:t>
            </a:r>
            <a:endParaRPr lang="en-GB" dirty="0"/>
          </a:p>
        </p:txBody>
      </p:sp>
      <p:sp>
        <p:nvSpPr>
          <p:cNvPr id="2" name="Content Placeholder 1"/>
          <p:cNvSpPr>
            <a:spLocks noGrp="1"/>
          </p:cNvSpPr>
          <p:nvPr>
            <p:ph idx="1"/>
          </p:nvPr>
        </p:nvSpPr>
        <p:spPr>
          <a:xfrm>
            <a:off x="1412631" y="1737809"/>
            <a:ext cx="8198568" cy="3857700"/>
          </a:xfrm>
        </p:spPr>
        <p:txBody>
          <a:bodyPr/>
          <a:lstStyle/>
          <a:p>
            <a:r>
              <a:rPr lang="en-US" dirty="0">
                <a:solidFill>
                  <a:srgbClr val="000000"/>
                </a:solidFill>
                <a:latin typeface="Arial" panose="020B0604020202020204" pitchFamily="34" charset="0"/>
                <a:ea typeface="Calibri" panose="020F0502020204030204" pitchFamily="34" charset="0"/>
                <a:cs typeface="Tahoma" panose="020B0604030504040204" pitchFamily="34" charset="0"/>
              </a:rPr>
              <a:t>The GPP Advices Interface enables a financial institution to generate and transmit advice messages during the transaction processing workflow</a:t>
            </a:r>
            <a:r>
              <a:rPr lang="en-US" dirty="0" smtClean="0">
                <a:solidFill>
                  <a:srgbClr val="000000"/>
                </a:solidFill>
                <a:latin typeface="Arial" panose="020B0604020202020204" pitchFamily="34" charset="0"/>
                <a:ea typeface="Calibri" panose="020F0502020204030204" pitchFamily="34" charset="0"/>
                <a:cs typeface="Tahoma" panose="020B0604030504040204" pitchFamily="34" charset="0"/>
              </a:rPr>
              <a:t>.</a:t>
            </a:r>
            <a:r>
              <a:rPr lang="en-GB" dirty="0" smtClean="0">
                <a:solidFill>
                  <a:schemeClr val="accent1"/>
                </a:solidFill>
              </a:rPr>
              <a:t>”</a:t>
            </a:r>
            <a:endParaRPr lang="en-GB" dirty="0" smtClean="0">
              <a:solidFill>
                <a:schemeClr val="accent1"/>
              </a:solidFill>
            </a:endParaRPr>
          </a:p>
          <a:p>
            <a:pPr lvl="1"/>
            <a:r>
              <a:rPr lang="en-GB" dirty="0"/>
              <a:t>GPP Interfaces – </a:t>
            </a:r>
            <a:r>
              <a:rPr lang="en-GB" dirty="0" smtClean="0"/>
              <a:t>Business Guide System Integration</a:t>
            </a:r>
            <a:endParaRPr lang="en-GB"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14A5046-EA5E-455B-A3BC-352818629394}" type="datetime4">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 March 2019</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95909-DC86-4C28-AD6E-431C997D4893}" type="slidenum">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Tree>
    <p:extLst>
      <p:ext uri="{BB962C8B-B14F-4D97-AF65-F5344CB8AC3E}">
        <p14:creationId xmlns:p14="http://schemas.microsoft.com/office/powerpoint/2010/main" val="1637843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workflows</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4BE1DED-F17D-40BA-964F-A1C8DEDCEF61}" type="datetime4">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 March 2019</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95909-DC86-4C28-AD6E-431C997D4893}" type="slidenum">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8" name="Rectangle 2"/>
          <p:cNvSpPr>
            <a:spLocks noChangeArrowheads="1"/>
          </p:cNvSpPr>
          <p:nvPr/>
        </p:nvSpPr>
        <p:spPr bwMode="auto">
          <a:xfrm flipV="1">
            <a:off x="5364790" y="-1491451"/>
            <a:ext cx="8130311" cy="46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1" name="Rectangle 8"/>
          <p:cNvSpPr>
            <a:spLocks noChangeArrowheads="1"/>
          </p:cNvSpPr>
          <p:nvPr/>
        </p:nvSpPr>
        <p:spPr bwMode="auto">
          <a:xfrm>
            <a:off x="623888" y="1888220"/>
            <a:ext cx="9915775" cy="2062103"/>
          </a:xfrm>
          <a:prstGeom prst="rect">
            <a:avLst/>
          </a:prstGeom>
          <a:ln w="15875" cap="sq" cmpd="sng">
            <a:noFill/>
            <a:bevel/>
          </a:ln>
        </p:spPr>
        <p:txBody>
          <a:bodyPr wrap="square">
            <a:spAutoFit/>
          </a:bodyPr>
          <a:lstStyle/>
          <a:p>
            <a:r>
              <a:rPr lang="en-US" altLang="en-US" sz="1600" dirty="0"/>
              <a:t>GPP generates Advices Interface messages (see Advices Interface Message Types) as determined by the value in the Advising Profile field of the relevant Advising Type Selection rule. The field can contain one of the following</a:t>
            </a:r>
            <a:r>
              <a:rPr lang="en-US" altLang="en-US" sz="1600" dirty="0" smtClean="0"/>
              <a:t>:</a:t>
            </a:r>
          </a:p>
          <a:p>
            <a:endParaRPr lang="en-US" altLang="en-US" sz="1600" dirty="0"/>
          </a:p>
          <a:p>
            <a:pPr marL="285750" indent="-285750">
              <a:buFont typeface="Arial" panose="020B0604020202020204" pitchFamily="34" charset="0"/>
              <a:buChar char="•"/>
            </a:pPr>
            <a:r>
              <a:rPr lang="en-US" altLang="en-US" sz="1600" b="1" dirty="0"/>
              <a:t>Acknowledgement</a:t>
            </a:r>
            <a:r>
              <a:rPr lang="en-US" altLang="en-US" sz="1600" dirty="0"/>
              <a:t>: GPP generates an Acknowledgement (ACK) message, such as a pain.002 or pacs.002, in the required format with all relevant message attributes and information.</a:t>
            </a:r>
          </a:p>
          <a:p>
            <a:pPr marL="285750" indent="-285750">
              <a:buFont typeface="Arial" panose="020B0604020202020204" pitchFamily="34" charset="0"/>
              <a:buChar char="•"/>
            </a:pPr>
            <a:r>
              <a:rPr lang="en-US" altLang="en-US" sz="1600" b="1" dirty="0"/>
              <a:t>Event Notification</a:t>
            </a:r>
            <a:r>
              <a:rPr lang="en-US" altLang="en-US" sz="1600" dirty="0"/>
              <a:t>: GPP generates an Event Notification message in the defined XML format with all relevant message attributes and information.</a:t>
            </a:r>
          </a:p>
        </p:txBody>
      </p:sp>
    </p:spTree>
    <p:extLst>
      <p:ext uri="{BB962C8B-B14F-4D97-AF65-F5344CB8AC3E}">
        <p14:creationId xmlns:p14="http://schemas.microsoft.com/office/powerpoint/2010/main" val="788807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Pain.002 interfaces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20 March 2019</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5</a:t>
            </a:fld>
            <a:endParaRPr lang="en-GB" dirty="0"/>
          </a:p>
        </p:txBody>
      </p:sp>
      <p:sp>
        <p:nvSpPr>
          <p:cNvPr id="7" name="Rectangle 6"/>
          <p:cNvSpPr/>
          <p:nvPr/>
        </p:nvSpPr>
        <p:spPr>
          <a:xfrm>
            <a:off x="623888" y="1123721"/>
            <a:ext cx="9120187" cy="341632"/>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dirty="0" smtClean="0"/>
              <a:t>pain.002, pacs.002  </a:t>
            </a:r>
            <a:r>
              <a:rPr lang="en-US" dirty="0" smtClean="0"/>
              <a:t>Acknowledgment </a:t>
            </a:r>
            <a:r>
              <a:rPr lang="en-US" dirty="0" smtClean="0"/>
              <a:t>Level</a:t>
            </a:r>
            <a:endParaRPr lang="en-US" dirty="0" smtClean="0">
              <a:solidFill>
                <a:schemeClr val="tx2"/>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649500474"/>
              </p:ext>
            </p:extLst>
          </p:nvPr>
        </p:nvGraphicFramePr>
        <p:xfrm>
          <a:off x="1412630" y="1784734"/>
          <a:ext cx="8524584" cy="4362677"/>
        </p:xfrm>
        <a:graphic>
          <a:graphicData uri="http://schemas.openxmlformats.org/drawingml/2006/table">
            <a:tbl>
              <a:tblPr firstRow="1" firstCol="1" lastRow="1" lastCol="1" bandRow="1" bandCol="1">
                <a:tableStyleId>{5C22544A-7EE6-4342-B048-85BDC9FD1C3A}</a:tableStyleId>
              </a:tblPr>
              <a:tblGrid>
                <a:gridCol w="2551816">
                  <a:extLst>
                    <a:ext uri="{9D8B030D-6E8A-4147-A177-3AD203B41FA5}">
                      <a16:colId xmlns:a16="http://schemas.microsoft.com/office/drawing/2014/main" val="20000"/>
                    </a:ext>
                  </a:extLst>
                </a:gridCol>
                <a:gridCol w="5972768">
                  <a:extLst>
                    <a:ext uri="{9D8B030D-6E8A-4147-A177-3AD203B41FA5}">
                      <a16:colId xmlns:a16="http://schemas.microsoft.com/office/drawing/2014/main" val="20001"/>
                    </a:ext>
                  </a:extLst>
                </a:gridCol>
              </a:tblGrid>
              <a:tr h="838149">
                <a:tc>
                  <a:txBody>
                    <a:bodyPr/>
                    <a:lstStyle/>
                    <a:p>
                      <a:pPr algn="ctr">
                        <a:spcBef>
                          <a:spcPts val="480"/>
                        </a:spcBef>
                        <a:spcAft>
                          <a:spcPts val="480"/>
                        </a:spcAft>
                      </a:pPr>
                      <a:r>
                        <a:rPr lang="en-US" sz="1800" dirty="0">
                          <a:solidFill>
                            <a:schemeClr val="tx1"/>
                          </a:solidFill>
                          <a:effectLst/>
                        </a:rPr>
                        <a:t>Acknowledgment Level</a:t>
                      </a:r>
                      <a:endParaRPr lang="en-GB" sz="1800" dirty="0">
                        <a:solidFill>
                          <a:schemeClr val="tx1"/>
                        </a:solidFill>
                        <a:effectLst/>
                        <a:latin typeface="Arial" panose="020B0604020202020204" pitchFamily="34" charset="0"/>
                        <a:ea typeface="Calibri" panose="020F0502020204030204" pitchFamily="34" charset="0"/>
                        <a:cs typeface="Tahoma" panose="020B0604030504040204" pitchFamily="34" charset="0"/>
                      </a:endParaRPr>
                    </a:p>
                  </a:txBody>
                  <a:tcPr marL="73025" marR="73025" marT="0" marB="0" anchor="ctr">
                    <a:solidFill>
                      <a:schemeClr val="accent1">
                        <a:lumMod val="20000"/>
                        <a:lumOff val="80000"/>
                      </a:schemeClr>
                    </a:solidFill>
                  </a:tcPr>
                </a:tc>
                <a:tc>
                  <a:txBody>
                    <a:bodyPr/>
                    <a:lstStyle/>
                    <a:p>
                      <a:pPr algn="ctr">
                        <a:spcBef>
                          <a:spcPts val="480"/>
                        </a:spcBef>
                        <a:spcAft>
                          <a:spcPts val="480"/>
                        </a:spcAft>
                      </a:pPr>
                      <a:r>
                        <a:rPr lang="en-US" sz="1800" dirty="0" smtClean="0">
                          <a:solidFill>
                            <a:schemeClr val="tx1"/>
                          </a:solidFill>
                          <a:effectLst/>
                        </a:rPr>
                        <a:t>Discerption</a:t>
                      </a:r>
                      <a:endParaRPr lang="en-GB" sz="1800" dirty="0">
                        <a:solidFill>
                          <a:schemeClr val="tx1"/>
                        </a:solidFill>
                        <a:effectLst/>
                        <a:latin typeface="Arial" panose="020B0604020202020204" pitchFamily="34" charset="0"/>
                        <a:ea typeface="Calibri" panose="020F0502020204030204" pitchFamily="34" charset="0"/>
                        <a:cs typeface="Tahoma" panose="020B0604030504040204" pitchFamily="34" charset="0"/>
                      </a:endParaRPr>
                    </a:p>
                  </a:txBody>
                  <a:tcPr marL="73025" marR="73025" marT="0" marB="0" anchor="ctr">
                    <a:solidFill>
                      <a:schemeClr val="accent1">
                        <a:lumMod val="20000"/>
                        <a:lumOff val="80000"/>
                      </a:schemeClr>
                    </a:solidFill>
                  </a:tcPr>
                </a:tc>
                <a:extLst>
                  <a:ext uri="{0D108BD9-81ED-4DB2-BD59-A6C34878D82A}">
                    <a16:rowId xmlns:a16="http://schemas.microsoft.com/office/drawing/2014/main" val="10000"/>
                  </a:ext>
                </a:extLst>
              </a:tr>
              <a:tr h="881132">
                <a:tc>
                  <a:txBody>
                    <a:bodyPr/>
                    <a:lstStyle/>
                    <a:p>
                      <a:pPr>
                        <a:spcBef>
                          <a:spcPts val="300"/>
                        </a:spcBef>
                        <a:spcAft>
                          <a:spcPts val="200"/>
                        </a:spcAft>
                      </a:pPr>
                      <a:r>
                        <a:rPr lang="en-US" sz="1800" b="0" dirty="0">
                          <a:solidFill>
                            <a:schemeClr val="tx1"/>
                          </a:solidFill>
                          <a:effectLst/>
                        </a:rPr>
                        <a:t>File level</a:t>
                      </a:r>
                      <a:endParaRPr lang="en-GB" sz="1800" b="0" dirty="0">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nchor="ctr">
                    <a:solidFill>
                      <a:schemeClr val="accent1">
                        <a:lumMod val="20000"/>
                        <a:lumOff val="80000"/>
                      </a:schemeClr>
                    </a:solidFill>
                  </a:tcPr>
                </a:tc>
                <a:tc>
                  <a:txBody>
                    <a:bodyPr/>
                    <a:lstStyle/>
                    <a:p>
                      <a:pPr>
                        <a:spcBef>
                          <a:spcPts val="300"/>
                        </a:spcBef>
                        <a:spcAft>
                          <a:spcPts val="200"/>
                        </a:spcAft>
                      </a:pPr>
                      <a:r>
                        <a:rPr lang="en-US" sz="1800" b="0" kern="1200" dirty="0" smtClean="0">
                          <a:solidFill>
                            <a:schemeClr val="tx1"/>
                          </a:solidFill>
                          <a:effectLst/>
                          <a:latin typeface="+mn-lt"/>
                          <a:ea typeface="+mn-ea"/>
                          <a:cs typeface="+mn-cs"/>
                        </a:rPr>
                        <a:t>GPP Generates a file level ACK/NAK to indicate whether the file was accepted or rejected before pre-processing</a:t>
                      </a:r>
                      <a:endParaRPr lang="en-GB" sz="1800" b="0" kern="1200" dirty="0">
                        <a:solidFill>
                          <a:schemeClr val="tx1"/>
                        </a:solidFill>
                        <a:effectLst/>
                        <a:latin typeface="+mn-lt"/>
                        <a:ea typeface="+mn-ea"/>
                        <a:cs typeface="+mn-cs"/>
                      </a:endParaRPr>
                    </a:p>
                  </a:txBody>
                  <a:tcPr marL="73025" marR="73025" marT="0" marB="0" anchor="ctr">
                    <a:solidFill>
                      <a:schemeClr val="accent1">
                        <a:lumMod val="20000"/>
                        <a:lumOff val="80000"/>
                      </a:schemeClr>
                    </a:solidFill>
                  </a:tcPr>
                </a:tc>
                <a:extLst>
                  <a:ext uri="{0D108BD9-81ED-4DB2-BD59-A6C34878D82A}">
                    <a16:rowId xmlns:a16="http://schemas.microsoft.com/office/drawing/2014/main" val="10001"/>
                  </a:ext>
                </a:extLst>
              </a:tr>
              <a:tr h="881132">
                <a:tc>
                  <a:txBody>
                    <a:bodyPr/>
                    <a:lstStyle/>
                    <a:p>
                      <a:pPr>
                        <a:spcBef>
                          <a:spcPts val="300"/>
                        </a:spcBef>
                        <a:spcAft>
                          <a:spcPts val="200"/>
                        </a:spcAft>
                      </a:pPr>
                      <a:r>
                        <a:rPr lang="en-US" sz="1800" b="0" dirty="0">
                          <a:solidFill>
                            <a:schemeClr val="tx1"/>
                          </a:solidFill>
                          <a:effectLst/>
                        </a:rPr>
                        <a:t>Transaction level - Store</a:t>
                      </a:r>
                      <a:endParaRPr lang="en-GB" sz="1800" b="0" dirty="0">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nchor="ctr">
                    <a:solidFill>
                      <a:schemeClr val="accent1">
                        <a:lumMod val="20000"/>
                        <a:lumOff val="80000"/>
                      </a:schemeClr>
                    </a:solidFill>
                  </a:tcPr>
                </a:tc>
                <a:tc>
                  <a:txBody>
                    <a:bodyPr/>
                    <a:lstStyle/>
                    <a:p>
                      <a:pPr>
                        <a:spcBef>
                          <a:spcPts val="480"/>
                        </a:spcBef>
                        <a:spcAft>
                          <a:spcPts val="480"/>
                        </a:spcAft>
                      </a:pPr>
                      <a:r>
                        <a:rPr lang="en-US" sz="1800" b="0" kern="1200" dirty="0">
                          <a:solidFill>
                            <a:schemeClr val="tx1"/>
                          </a:solidFill>
                          <a:effectLst/>
                          <a:latin typeface="+mn-lt"/>
                          <a:ea typeface="+mn-ea"/>
                          <a:cs typeface="+mn-cs"/>
                        </a:rPr>
                        <a:t>GPP stores the </a:t>
                      </a:r>
                      <a:r>
                        <a:rPr lang="en-US" sz="1800" b="0" kern="1200" dirty="0" smtClean="0">
                          <a:solidFill>
                            <a:schemeClr val="tx1"/>
                          </a:solidFill>
                          <a:effectLst/>
                          <a:latin typeface="+mn-lt"/>
                          <a:ea typeface="+mn-ea"/>
                          <a:cs typeface="+mn-cs"/>
                        </a:rPr>
                        <a:t>pain.002 / pacs.002 </a:t>
                      </a:r>
                      <a:r>
                        <a:rPr lang="en-US" sz="1800" b="0" kern="1200" dirty="0">
                          <a:solidFill>
                            <a:schemeClr val="tx1"/>
                          </a:solidFill>
                          <a:effectLst/>
                          <a:latin typeface="+mn-lt"/>
                          <a:ea typeface="+mn-ea"/>
                          <a:cs typeface="+mn-cs"/>
                        </a:rPr>
                        <a:t>request for each processed transaction to be later used by the EOB (End Of Batch) report</a:t>
                      </a:r>
                      <a:endParaRPr lang="en-GB" sz="1800" b="0" kern="1200" dirty="0">
                        <a:solidFill>
                          <a:schemeClr val="tx1"/>
                        </a:solidFill>
                        <a:effectLst/>
                        <a:latin typeface="+mn-lt"/>
                        <a:ea typeface="+mn-ea"/>
                        <a:cs typeface="+mn-cs"/>
                      </a:endParaRPr>
                    </a:p>
                  </a:txBody>
                  <a:tcPr marL="73025" marR="73025" marT="0" marB="0" anchor="ctr">
                    <a:solidFill>
                      <a:schemeClr val="accent1">
                        <a:lumMod val="20000"/>
                        <a:lumOff val="80000"/>
                      </a:schemeClr>
                    </a:solidFill>
                  </a:tcPr>
                </a:tc>
                <a:extLst>
                  <a:ext uri="{0D108BD9-81ED-4DB2-BD59-A6C34878D82A}">
                    <a16:rowId xmlns:a16="http://schemas.microsoft.com/office/drawing/2014/main" val="10002"/>
                  </a:ext>
                </a:extLst>
              </a:tr>
              <a:tr h="881132">
                <a:tc>
                  <a:txBody>
                    <a:bodyPr/>
                    <a:lstStyle/>
                    <a:p>
                      <a:pPr>
                        <a:spcBef>
                          <a:spcPts val="300"/>
                        </a:spcBef>
                        <a:spcAft>
                          <a:spcPts val="200"/>
                        </a:spcAft>
                      </a:pPr>
                      <a:r>
                        <a:rPr lang="en-US" sz="1800" b="0" dirty="0">
                          <a:solidFill>
                            <a:schemeClr val="tx1"/>
                          </a:solidFill>
                          <a:effectLst/>
                        </a:rPr>
                        <a:t>End Of Batch</a:t>
                      </a:r>
                      <a:endParaRPr lang="en-GB" sz="1800" b="0" dirty="0">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nchor="ctr">
                    <a:solidFill>
                      <a:schemeClr val="accent1">
                        <a:lumMod val="20000"/>
                        <a:lumOff val="80000"/>
                      </a:schemeClr>
                    </a:solidFill>
                  </a:tcPr>
                </a:tc>
                <a:tc>
                  <a:txBody>
                    <a:bodyPr/>
                    <a:lstStyle/>
                    <a:p>
                      <a:pPr algn="l">
                        <a:spcBef>
                          <a:spcPts val="300"/>
                        </a:spcBef>
                        <a:spcAft>
                          <a:spcPts val="200"/>
                        </a:spcAft>
                      </a:pPr>
                      <a:r>
                        <a:rPr lang="en-US" sz="1800" b="0" kern="1200" dirty="0" smtClean="0">
                          <a:solidFill>
                            <a:schemeClr val="tx1"/>
                          </a:solidFill>
                          <a:effectLst/>
                          <a:latin typeface="+mn-lt"/>
                          <a:ea typeface="+mn-ea"/>
                          <a:cs typeface="+mn-cs"/>
                        </a:rPr>
                        <a:t>GPP generates an EOB report to the customer about the status of transactions within a file received.</a:t>
                      </a:r>
                      <a:endParaRPr lang="en-GB" sz="1800" b="0" kern="1200" dirty="0">
                        <a:solidFill>
                          <a:schemeClr val="tx1"/>
                        </a:solidFill>
                        <a:effectLst/>
                        <a:latin typeface="+mn-lt"/>
                        <a:ea typeface="+mn-ea"/>
                        <a:cs typeface="+mn-cs"/>
                      </a:endParaRPr>
                    </a:p>
                  </a:txBody>
                  <a:tcPr marL="73025" marR="73025" marT="0" marB="0" anchor="ctr">
                    <a:solidFill>
                      <a:schemeClr val="accent1">
                        <a:lumMod val="20000"/>
                        <a:lumOff val="80000"/>
                      </a:schemeClr>
                    </a:solidFill>
                  </a:tcPr>
                </a:tc>
                <a:extLst>
                  <a:ext uri="{0D108BD9-81ED-4DB2-BD59-A6C34878D82A}">
                    <a16:rowId xmlns:a16="http://schemas.microsoft.com/office/drawing/2014/main" val="10003"/>
                  </a:ext>
                </a:extLst>
              </a:tr>
              <a:tr h="881132">
                <a:tc>
                  <a:txBody>
                    <a:bodyPr/>
                    <a:lstStyle/>
                    <a:p>
                      <a:pPr>
                        <a:spcBef>
                          <a:spcPts val="300"/>
                        </a:spcBef>
                        <a:spcAft>
                          <a:spcPts val="200"/>
                        </a:spcAft>
                      </a:pPr>
                      <a:r>
                        <a:rPr lang="en-US" sz="1800" b="0" dirty="0">
                          <a:solidFill>
                            <a:schemeClr val="tx1"/>
                          </a:solidFill>
                          <a:effectLst/>
                        </a:rPr>
                        <a:t>Transaction level</a:t>
                      </a:r>
                      <a:endParaRPr lang="en-GB" sz="1800" b="0" dirty="0">
                        <a:solidFill>
                          <a:schemeClr val="tx1"/>
                        </a:solidFill>
                        <a:effectLst/>
                        <a:latin typeface="Arial" panose="020B0604020202020204" pitchFamily="34" charset="0"/>
                        <a:ea typeface="Times New Roman" panose="02020603050405020304" pitchFamily="18" charset="0"/>
                        <a:cs typeface="Tahoma" panose="020B0604030504040204" pitchFamily="34" charset="0"/>
                      </a:endParaRPr>
                    </a:p>
                  </a:txBody>
                  <a:tcPr marL="73025" marR="73025" marT="0" marB="0" anchor="ctr">
                    <a:solidFill>
                      <a:schemeClr val="accent1">
                        <a:lumMod val="20000"/>
                        <a:lumOff val="80000"/>
                      </a:schemeClr>
                    </a:solidFill>
                  </a:tcPr>
                </a:tc>
                <a:tc>
                  <a:txBody>
                    <a:bodyPr/>
                    <a:lstStyle/>
                    <a:p>
                      <a:pPr>
                        <a:spcBef>
                          <a:spcPts val="480"/>
                        </a:spcBef>
                        <a:spcAft>
                          <a:spcPts val="480"/>
                        </a:spcAft>
                      </a:pPr>
                      <a:r>
                        <a:rPr lang="en-US" sz="1800" b="0" kern="1200" dirty="0">
                          <a:solidFill>
                            <a:schemeClr val="tx1"/>
                          </a:solidFill>
                          <a:effectLst/>
                          <a:latin typeface="+mn-lt"/>
                          <a:ea typeface="+mn-ea"/>
                          <a:cs typeface="+mn-cs"/>
                        </a:rPr>
                        <a:t>GPP generates a transaction level ACK/NAK to indicate the customer about a change of a transaction status after the pre-processing</a:t>
                      </a:r>
                      <a:endParaRPr lang="en-GB" sz="1800" b="0" kern="1200" dirty="0">
                        <a:solidFill>
                          <a:schemeClr val="tx1"/>
                        </a:solidFill>
                        <a:effectLst/>
                        <a:latin typeface="+mn-lt"/>
                        <a:ea typeface="+mn-ea"/>
                        <a:cs typeface="+mn-cs"/>
                      </a:endParaRPr>
                    </a:p>
                  </a:txBody>
                  <a:tcPr marL="73025" marR="73025" marT="0" marB="0" anchor="ctr">
                    <a:solidFill>
                      <a:schemeClr val="accent1">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20442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SEND REQUEST flow</a:t>
            </a:r>
            <a:endParaRPr lang="en-GB"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3F1638-3586-4527-A760-38AC15BFC248}" type="datetime4">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 March 2019</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95909-DC86-4C28-AD6E-431C997D4893}" type="slidenum">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9" name="TextBox 8"/>
          <p:cNvSpPr txBox="1"/>
          <p:nvPr/>
        </p:nvSpPr>
        <p:spPr>
          <a:xfrm>
            <a:off x="2157408" y="2158281"/>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dirty="0"/>
              <a:t>Receive Payment Instruction</a:t>
            </a:r>
            <a:endParaRPr lang="he-IL" dirty="0" err="1"/>
          </a:p>
        </p:txBody>
      </p:sp>
      <p:sp>
        <p:nvSpPr>
          <p:cNvPr id="13" name="Flowchart: Predefined Process 12"/>
          <p:cNvSpPr/>
          <p:nvPr/>
        </p:nvSpPr>
        <p:spPr>
          <a:xfrm>
            <a:off x="4553388" y="2158281"/>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Payment Initiation</a:t>
            </a:r>
            <a:endParaRPr lang="he-IL" sz="1200" dirty="0">
              <a:solidFill>
                <a:srgbClr val="E5E5E5">
                  <a:lumMod val="75000"/>
                </a:srgbClr>
              </a:solidFill>
              <a:latin typeface="Arial"/>
            </a:endParaRPr>
          </a:p>
        </p:txBody>
      </p:sp>
      <p:cxnSp>
        <p:nvCxnSpPr>
          <p:cNvPr id="15" name="Straight Arrow Connector 14"/>
          <p:cNvCxnSpPr>
            <a:stCxn id="9" idx="3"/>
            <a:endCxn id="13" idx="1"/>
          </p:cNvCxnSpPr>
          <p:nvPr/>
        </p:nvCxnSpPr>
        <p:spPr>
          <a:xfrm>
            <a:off x="4099329" y="2577774"/>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57408" y="3317842"/>
            <a:ext cx="433790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Compliance </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18" name="Straight Arrow Connector 17"/>
          <p:cNvCxnSpPr>
            <a:stCxn id="13" idx="2"/>
          </p:cNvCxnSpPr>
          <p:nvPr/>
        </p:nvCxnSpPr>
        <p:spPr>
          <a:xfrm flipH="1">
            <a:off x="5524347" y="2997266"/>
            <a:ext cx="2" cy="320576"/>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2158281"/>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Debit Side Processing</a:t>
            </a:r>
            <a:endParaRPr lang="he-IL" sz="1200" dirty="0">
              <a:solidFill>
                <a:srgbClr val="E5E5E5">
                  <a:lumMod val="75000"/>
                </a:srgbClr>
              </a:solidFill>
              <a:latin typeface="Arial"/>
            </a:endParaRPr>
          </a:p>
        </p:txBody>
      </p:sp>
      <p:sp>
        <p:nvSpPr>
          <p:cNvPr id="21" name="Flowchart: Predefined Process 20"/>
          <p:cNvSpPr/>
          <p:nvPr/>
        </p:nvSpPr>
        <p:spPr>
          <a:xfrm>
            <a:off x="9345348" y="2158281"/>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rgbClr val="E5E5E5">
                    <a:lumMod val="75000"/>
                  </a:srgbClr>
                </a:solidFill>
                <a:latin typeface="Arial"/>
              </a:rPr>
              <a:t>Credit Side Processing</a:t>
            </a:r>
            <a:endParaRPr lang="he-IL" sz="1200" dirty="0">
              <a:solidFill>
                <a:srgbClr val="E5E5E5">
                  <a:lumMod val="75000"/>
                </a:srgbClr>
              </a:solidFill>
              <a:latin typeface="Arial"/>
            </a:endParaRPr>
          </a:p>
        </p:txBody>
      </p:sp>
      <p:sp>
        <p:nvSpPr>
          <p:cNvPr id="22" name="TextBox 21"/>
          <p:cNvSpPr txBox="1"/>
          <p:nvPr/>
        </p:nvSpPr>
        <p:spPr>
          <a:xfrm>
            <a:off x="6949366" y="1299395"/>
            <a:ext cx="4337902"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srgbClr val="E5E5E5">
                    <a:lumMod val="75000"/>
                  </a:srgbClr>
                </a:solidFill>
                <a:effectLst/>
                <a:uLnTx/>
                <a:uFillTx/>
                <a:latin typeface="Arial"/>
              </a:defRPr>
            </a:lvl1pPr>
          </a:lstStyle>
          <a:p>
            <a:r>
              <a:rPr lang="en-US"/>
              <a:t>Account Lookup</a:t>
            </a:r>
            <a:endParaRPr lang="he-IL" dirty="0" err="1"/>
          </a:p>
        </p:txBody>
      </p:sp>
      <p:cxnSp>
        <p:nvCxnSpPr>
          <p:cNvPr id="23" name="Straight Arrow Connector 22"/>
          <p:cNvCxnSpPr>
            <a:stCxn id="21" idx="0"/>
          </p:cNvCxnSpPr>
          <p:nvPr/>
        </p:nvCxnSpPr>
        <p:spPr>
          <a:xfrm flipH="1" flipV="1">
            <a:off x="10309292" y="1573820"/>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300824" y="3826099"/>
            <a:ext cx="1194484"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FX Engine</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25" name="Straight Arrow Connector 24"/>
          <p:cNvCxnSpPr/>
          <p:nvPr/>
        </p:nvCxnSpPr>
        <p:spPr>
          <a:xfrm flipV="1">
            <a:off x="5968405" y="4137183"/>
            <a:ext cx="0" cy="33072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128366" y="3637471"/>
            <a:ext cx="0" cy="830440"/>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577774"/>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577774"/>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4482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MOP Selection Value Date and Cut Offs</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cxnSp>
        <p:nvCxnSpPr>
          <p:cNvPr id="43" name="Elbow Connector 42"/>
          <p:cNvCxnSpPr>
            <a:stCxn id="21" idx="3"/>
            <a:endCxn id="41" idx="3"/>
          </p:cNvCxnSpPr>
          <p:nvPr/>
        </p:nvCxnSpPr>
        <p:spPr>
          <a:xfrm flipH="1">
            <a:off x="11287268" y="2577774"/>
            <a:ext cx="1" cy="2289987"/>
          </a:xfrm>
          <a:prstGeom prst="bentConnector3">
            <a:avLst>
              <a:gd name="adj1" fmla="val -22860000000"/>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432120" y="2615779"/>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a:ea typeface="+mn-ea"/>
                <a:cs typeface="+mn-cs"/>
              </a:rPr>
              <a:t>Internet Banking,  Branch-OTC, SWIFT, Local Clearing</a:t>
            </a:r>
            <a:endParaRPr kumimoji="0" lang="he-IL" sz="1200" b="0" i="0" u="none" strike="noStrike" kern="1200" cap="none" spc="0" normalizeH="0" baseline="0" noProof="0" dirty="0">
              <a:ln>
                <a:noFill/>
              </a:ln>
              <a:solidFill>
                <a:prstClr val="white"/>
              </a:solidFill>
              <a:effectLst/>
              <a:uLnTx/>
              <a:uFillTx/>
              <a:latin typeface="Arial"/>
              <a:ea typeface="+mn-ea"/>
              <a:cs typeface="Arial" panose="020B0604020202020204" pitchFamily="34" charset="0"/>
            </a:endParaRPr>
          </a:p>
        </p:txBody>
      </p:sp>
      <p:sp>
        <p:nvSpPr>
          <p:cNvPr id="51" name="Flowchart: Predefined Process 50"/>
          <p:cNvSpPr/>
          <p:nvPr/>
        </p:nvSpPr>
        <p:spPr>
          <a:xfrm>
            <a:off x="6949368" y="4448267"/>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Fees Processing</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cxnSp>
        <p:nvCxnSpPr>
          <p:cNvPr id="52" name="Straight Arrow Connector 51"/>
          <p:cNvCxnSpPr>
            <a:stCxn id="41" idx="1"/>
            <a:endCxn id="51" idx="3"/>
          </p:cNvCxnSpPr>
          <p:nvPr/>
        </p:nvCxnSpPr>
        <p:spPr>
          <a:xfrm flipH="1" flipV="1">
            <a:off x="8891289" y="4867760"/>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6495309" y="4867760"/>
            <a:ext cx="45405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448267"/>
            <a:ext cx="4337900"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Payment execution</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sp>
        <p:nvSpPr>
          <p:cNvPr id="59" name="Flowchart: Document 58"/>
          <p:cNvSpPr/>
          <p:nvPr/>
        </p:nvSpPr>
        <p:spPr>
          <a:xfrm>
            <a:off x="402278" y="4323419"/>
            <a:ext cx="1271229" cy="107465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SWIFT, Local Clearing</a:t>
            </a:r>
            <a:endParaRPr kumimoji="0" lang="he-IL" sz="1200" b="0" i="0" u="none" strike="noStrike" kern="1200" cap="none" spc="0" normalizeH="0" baseline="0" noProof="0" dirty="0">
              <a:ln>
                <a:noFill/>
              </a:ln>
              <a:solidFill>
                <a:srgbClr val="E5E5E5">
                  <a:lumMod val="75000"/>
                </a:srgbClr>
              </a:solidFill>
              <a:effectLst/>
              <a:uLnTx/>
              <a:uFillTx/>
              <a:latin typeface="Arial"/>
              <a:ea typeface="+mn-ea"/>
              <a:cs typeface="Arial" panose="020B0604020202020204" pitchFamily="34" charset="0"/>
            </a:endParaRPr>
          </a:p>
        </p:txBody>
      </p:sp>
      <p:cxnSp>
        <p:nvCxnSpPr>
          <p:cNvPr id="61" name="Straight Arrow Connector 60"/>
          <p:cNvCxnSpPr>
            <a:stCxn id="57" idx="1"/>
            <a:endCxn id="59" idx="3"/>
          </p:cNvCxnSpPr>
          <p:nvPr/>
        </p:nvCxnSpPr>
        <p:spPr>
          <a:xfrm flipH="1" flipV="1">
            <a:off x="1673507" y="4860747"/>
            <a:ext cx="483901" cy="7013"/>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857210"/>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Balance Inquiry</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66" name="Straight Arrow Connector 65"/>
          <p:cNvCxnSpPr>
            <a:endCxn id="65" idx="0"/>
          </p:cNvCxnSpPr>
          <p:nvPr/>
        </p:nvCxnSpPr>
        <p:spPr>
          <a:xfrm>
            <a:off x="5524349" y="5287252"/>
            <a:ext cx="0" cy="56995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867363"/>
            <a:ext cx="1941921"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Accounting System</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68" name="Straight Arrow Connector 67"/>
          <p:cNvCxnSpPr>
            <a:endCxn id="67" idx="0"/>
          </p:cNvCxnSpPr>
          <p:nvPr/>
        </p:nvCxnSpPr>
        <p:spPr>
          <a:xfrm flipH="1">
            <a:off x="3128369" y="5287252"/>
            <a:ext cx="1" cy="580111"/>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0"/>
          </p:cNvCxnSpPr>
          <p:nvPr/>
        </p:nvCxnSpPr>
        <p:spPr>
          <a:xfrm flipH="1" flipV="1">
            <a:off x="7913312" y="1573820"/>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949366" y="5862287"/>
            <a:ext cx="1941922"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marR="0" lvl="0" indent="0" algn="ctr" fontAlgn="auto">
              <a:lnSpc>
                <a:spcPct val="100000"/>
              </a:lnSpc>
              <a:spcBef>
                <a:spcPts val="0"/>
              </a:spcBef>
              <a:spcAft>
                <a:spcPts val="0"/>
              </a:spcAft>
              <a:buClrTx/>
              <a:buSzTx/>
              <a:buFontTx/>
              <a:buNone/>
              <a:tabLst/>
              <a:defRPr kumimoji="0" sz="1200" b="0" i="0" u="none" strike="noStrike" cap="none" spc="0" normalizeH="0" baseline="0">
                <a:ln>
                  <a:noFill/>
                </a:ln>
                <a:solidFill>
                  <a:prstClr val="white"/>
                </a:solidFill>
                <a:effectLst/>
                <a:uLnTx/>
                <a:uFillTx/>
                <a:latin typeface="Arial"/>
              </a:defRPr>
            </a:lvl1pPr>
          </a:lstStyle>
          <a:p>
            <a:r>
              <a:rPr lang="en-US" dirty="0"/>
              <a:t>Advising System</a:t>
            </a:r>
            <a:endParaRPr lang="he-IL" dirty="0" err="1"/>
          </a:p>
        </p:txBody>
      </p:sp>
      <p:cxnSp>
        <p:nvCxnSpPr>
          <p:cNvPr id="40" name="Straight Arrow Connector 39"/>
          <p:cNvCxnSpPr>
            <a:stCxn id="39" idx="3"/>
          </p:cNvCxnSpPr>
          <p:nvPr/>
        </p:nvCxnSpPr>
        <p:spPr>
          <a:xfrm flipV="1">
            <a:off x="8891288" y="6008937"/>
            <a:ext cx="454059" cy="8892"/>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9345347" y="5498061"/>
            <a:ext cx="1941921" cy="702153"/>
          </a:xfrm>
          <a:prstGeom prst="rect">
            <a:avLst/>
          </a:prstGeom>
          <a:solidFill>
            <a:schemeClr val="accent1">
              <a:lumMod val="20000"/>
              <a:lumOff val="80000"/>
            </a:schemeClr>
          </a:solidFill>
          <a:ln>
            <a:solidFill>
              <a:schemeClr val="accent2"/>
            </a:solidFill>
          </a:ln>
        </p:spPr>
        <p:txBody>
          <a:bodyPr wrap="square" lIns="0" tIns="0" rIns="0" bIns="0" rtlCol="1" anchor="ctr">
            <a:noAutofit/>
          </a:bodyPr>
          <a:lstStyle>
            <a:defPPr>
              <a:defRPr lang="en-US"/>
            </a:defPPr>
            <a:lvl1pPr algn="ctr">
              <a:defRPr sz="1200">
                <a:solidFill>
                  <a:prstClr val="black"/>
                </a:solidFill>
                <a:latin typeface="Arial"/>
              </a:defRPr>
            </a:lvl1pPr>
          </a:lstStyle>
          <a:p>
            <a:r>
              <a:rPr lang="en-US" dirty="0"/>
              <a:t>Available at every complete or intermediate status</a:t>
            </a:r>
          </a:p>
        </p:txBody>
      </p:sp>
      <p:sp>
        <p:nvSpPr>
          <p:cNvPr id="37" name="TextBox 36"/>
          <p:cNvSpPr txBox="1"/>
          <p:nvPr/>
        </p:nvSpPr>
        <p:spPr>
          <a:xfrm>
            <a:off x="5300824" y="1314945"/>
            <a:ext cx="1194484"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E5E5E5">
                    <a:lumMod val="75000"/>
                  </a:srgbClr>
                </a:solidFill>
                <a:effectLst/>
                <a:uLnTx/>
                <a:uFillTx/>
                <a:latin typeface="Arial"/>
                <a:ea typeface="+mn-ea"/>
                <a:cs typeface="+mn-cs"/>
              </a:rPr>
              <a:t>Fraud</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42" name="Straight Arrow Connector 41"/>
          <p:cNvCxnSpPr/>
          <p:nvPr/>
        </p:nvCxnSpPr>
        <p:spPr>
          <a:xfrm flipH="1" flipV="1">
            <a:off x="6229839" y="1601440"/>
            <a:ext cx="7017" cy="584461"/>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618833" y="3816794"/>
            <a:ext cx="1451454" cy="311084"/>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5E5E5">
                    <a:lumMod val="75000"/>
                  </a:srgbClr>
                </a:solidFill>
                <a:effectLst/>
                <a:uLnTx/>
                <a:uFillTx/>
                <a:latin typeface="Arial"/>
                <a:ea typeface="+mn-ea"/>
                <a:cs typeface="+mn-cs"/>
              </a:rPr>
              <a:t>Addressing Inquiry</a:t>
            </a:r>
            <a:endParaRPr kumimoji="0" lang="he-IL" sz="1200" b="0" i="0" u="none" strike="noStrike" kern="1200" cap="none" spc="0" normalizeH="0" baseline="0" noProof="0" dirty="0" err="1">
              <a:ln>
                <a:noFill/>
              </a:ln>
              <a:solidFill>
                <a:srgbClr val="E5E5E5">
                  <a:lumMod val="75000"/>
                </a:srgbClr>
              </a:solidFill>
              <a:effectLst/>
              <a:uLnTx/>
              <a:uFillTx/>
              <a:latin typeface="Arial"/>
              <a:ea typeface="+mn-ea"/>
              <a:cs typeface="Arial" panose="020B0604020202020204" pitchFamily="34" charset="0"/>
            </a:endParaRPr>
          </a:p>
        </p:txBody>
      </p:sp>
      <p:cxnSp>
        <p:nvCxnSpPr>
          <p:cNvPr id="46" name="Straight Arrow Connector 45"/>
          <p:cNvCxnSpPr/>
          <p:nvPr/>
        </p:nvCxnSpPr>
        <p:spPr>
          <a:xfrm flipV="1">
            <a:off x="4345919" y="4117539"/>
            <a:ext cx="0" cy="330728"/>
          </a:xfrm>
          <a:prstGeom prst="straightConnector1">
            <a:avLst/>
          </a:prstGeom>
          <a:ln w="41275" cmpd="sng">
            <a:solidFill>
              <a:schemeClr val="accent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32119" y="2158281"/>
            <a:ext cx="1271229" cy="311084"/>
          </a:xfrm>
          <a:prstGeom prst="rect">
            <a:avLst/>
          </a:prstGeom>
          <a:solidFill>
            <a:schemeClr val="accent2"/>
          </a:solidFill>
          <a:ln>
            <a:solidFill>
              <a:schemeClr val="accent1"/>
            </a:solidFill>
          </a:ln>
        </p:spPr>
        <p:txBody>
          <a:bodyPr wrap="square" lIns="0" tIns="0" rIns="0" bIns="0" rtlCol="1" anchor="ctr">
            <a:noAutofit/>
          </a:bodyPr>
          <a:lstStyle>
            <a:defPPr>
              <a:defRPr lang="en-US"/>
            </a:defPPr>
            <a:lvl1pPr algn="ctr">
              <a:defRPr sz="12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a:ea typeface="+mn-ea"/>
                <a:cs typeface="+mn-cs"/>
              </a:rPr>
              <a:t>Feeder</a:t>
            </a:r>
            <a:endParaRPr kumimoji="0" lang="he-IL" sz="1200" b="0" i="0" u="none" strike="noStrike" kern="1200" cap="none" spc="0" normalizeH="0" baseline="0" noProof="0" dirty="0" err="1">
              <a:ln>
                <a:noFill/>
              </a:ln>
              <a:solidFill>
                <a:prstClr val="white"/>
              </a:solidFill>
              <a:effectLst/>
              <a:uLnTx/>
              <a:uFillTx/>
              <a:latin typeface="Arial"/>
              <a:ea typeface="+mn-ea"/>
              <a:cs typeface="Arial" panose="020B0604020202020204" pitchFamily="34" charset="0"/>
            </a:endParaRPr>
          </a:p>
        </p:txBody>
      </p:sp>
      <p:cxnSp>
        <p:nvCxnSpPr>
          <p:cNvPr id="10" name="Elbow Connector 9"/>
          <p:cNvCxnSpPr>
            <a:stCxn id="47" idx="3"/>
            <a:endCxn id="9" idx="1"/>
          </p:cNvCxnSpPr>
          <p:nvPr/>
        </p:nvCxnSpPr>
        <p:spPr>
          <a:xfrm flipV="1">
            <a:off x="1703349" y="2577774"/>
            <a:ext cx="454059" cy="575333"/>
          </a:xfrm>
          <a:prstGeom prst="bentConnector3">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5" idx="3"/>
            <a:endCxn id="9" idx="1"/>
          </p:cNvCxnSpPr>
          <p:nvPr/>
        </p:nvCxnSpPr>
        <p:spPr>
          <a:xfrm>
            <a:off x="1703348" y="2313823"/>
            <a:ext cx="454060" cy="263951"/>
          </a:xfrm>
          <a:prstGeom prst="bentConnector3">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4826415" y="2320722"/>
            <a:ext cx="4337900" cy="2893100"/>
          </a:xfrm>
          <a:prstGeom prst="rect">
            <a:avLst/>
          </a:prstGeom>
          <a:solidFill>
            <a:schemeClr val="accent1">
              <a:lumMod val="20000"/>
              <a:lumOff val="80000"/>
            </a:schemeClr>
          </a:solidFill>
          <a:ln w="28575" cap="sq" cmpd="sng">
            <a:solidFill>
              <a:schemeClr val="accent2"/>
            </a:solidFill>
            <a:bevel/>
          </a:ln>
        </p:spPr>
        <p:txBody>
          <a:bodyPr wrap="square">
            <a:spAutoFit/>
          </a:bodyPr>
          <a:lstStyle/>
          <a:p>
            <a:r>
              <a:rPr lang="en-US" dirty="0"/>
              <a:t>Notification/advice-related services and activities include: </a:t>
            </a:r>
            <a:endParaRPr lang="en-US" dirty="0" smtClean="0"/>
          </a:p>
          <a:p>
            <a:endParaRPr lang="en-US" dirty="0"/>
          </a:p>
          <a:p>
            <a:pPr marL="285750" indent="-285750">
              <a:buFont typeface="Arial" panose="020B0604020202020204" pitchFamily="34" charset="0"/>
              <a:buChar char="•"/>
            </a:pPr>
            <a:r>
              <a:rPr lang="en-US" sz="1600" dirty="0" smtClean="0"/>
              <a:t>Selecting </a:t>
            </a:r>
            <a:r>
              <a:rPr lang="en-US" sz="1600" dirty="0"/>
              <a:t>advice types that are candidates for generation using the Advising type selection rule </a:t>
            </a:r>
            <a:endParaRPr lang="en-US" sz="1600" dirty="0" smtClean="0"/>
          </a:p>
          <a:p>
            <a:pPr marL="285750" indent="-285750">
              <a:buFont typeface="Arial" panose="020B0604020202020204" pitchFamily="34" charset="0"/>
              <a:buChar char="•"/>
            </a:pPr>
            <a:r>
              <a:rPr lang="en-US" sz="1600" dirty="0"/>
              <a:t>Determining whether advices are required for the debit account/party, credit account/party, and fee account </a:t>
            </a:r>
          </a:p>
          <a:p>
            <a:pPr marL="285750" indent="-285750">
              <a:buFont typeface="Arial" panose="020B0604020202020204" pitchFamily="34" charset="0"/>
              <a:buChar char="•"/>
            </a:pPr>
            <a:r>
              <a:rPr lang="en-US" sz="1600" dirty="0" smtClean="0"/>
              <a:t>Generating</a:t>
            </a:r>
            <a:r>
              <a:rPr lang="en-US" sz="1600" dirty="0"/>
              <a:t>, sending and registering interface advices</a:t>
            </a:r>
          </a:p>
        </p:txBody>
      </p:sp>
    </p:spTree>
    <p:extLst>
      <p:ext uri="{BB962C8B-B14F-4D97-AF65-F5344CB8AC3E}">
        <p14:creationId xmlns:p14="http://schemas.microsoft.com/office/powerpoint/2010/main" val="1642050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Advices request</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4BE1DED-F17D-40BA-964F-A1C8DEDCEF61}" type="datetime4">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 March 2019</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95909-DC86-4C28-AD6E-431C997D4893}" type="slidenum">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8" name="Rectangle 2"/>
          <p:cNvSpPr>
            <a:spLocks noChangeArrowheads="1"/>
          </p:cNvSpPr>
          <p:nvPr/>
        </p:nvSpPr>
        <p:spPr bwMode="auto">
          <a:xfrm>
            <a:off x="4092606" y="541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1" name="Rectangle 10"/>
          <p:cNvSpPr/>
          <p:nvPr/>
        </p:nvSpPr>
        <p:spPr>
          <a:xfrm>
            <a:off x="535110" y="2453690"/>
            <a:ext cx="3557496" cy="2308324"/>
          </a:xfrm>
          <a:prstGeom prst="rect">
            <a:avLst/>
          </a:prstGeom>
          <a:ln w="15875" cap="sq" cmpd="sng">
            <a:noFill/>
            <a:bevel/>
          </a:ln>
        </p:spPr>
        <p:txBody>
          <a:bodyPr wrap="square">
            <a:spAutoFit/>
          </a:bodyPr>
          <a:lstStyle/>
          <a:p>
            <a:pPr lvl="0"/>
            <a:r>
              <a:rPr lang="en-US" sz="1600" dirty="0">
                <a:solidFill>
                  <a:srgbClr val="000000"/>
                </a:solidFill>
                <a:latin typeface="Arial" panose="020B0604020202020204" pitchFamily="34" charset="0"/>
                <a:ea typeface="Calibri" panose="020F0502020204030204" pitchFamily="34" charset="0"/>
                <a:cs typeface="Tahoma" panose="020B0604030504040204" pitchFamily="34" charset="0"/>
              </a:rPr>
              <a:t>The following sections from the full </a:t>
            </a:r>
            <a:r>
              <a:rPr lang="en-US" sz="1600" dirty="0" err="1">
                <a:solidFill>
                  <a:srgbClr val="000000"/>
                </a:solidFill>
                <a:latin typeface="Arial" panose="020B0604020202020204" pitchFamily="34" charset="0"/>
                <a:ea typeface="Calibri" panose="020F0502020204030204" pitchFamily="34" charset="0"/>
                <a:cs typeface="Tahoma" panose="020B0604030504040204" pitchFamily="34" charset="0"/>
              </a:rPr>
              <a:t>Fndt</a:t>
            </a:r>
            <a:r>
              <a:rPr lang="en-US" sz="1600" dirty="0">
                <a:solidFill>
                  <a:srgbClr val="000000"/>
                </a:solidFill>
                <a:latin typeface="Arial" panose="020B0604020202020204" pitchFamily="34" charset="0"/>
                <a:ea typeface="Calibri" panose="020F0502020204030204" pitchFamily="34" charset="0"/>
                <a:cs typeface="Tahoma" panose="020B0604030504040204" pitchFamily="34" charset="0"/>
              </a:rPr>
              <a:t> (Funds Transfer) Message structure are the minimal scope to be included when it is used as a Transaction Information Notification (additional sections can be configured (in XML_FORMAT_TYPE_RELATIONS), if required)</a:t>
            </a:r>
            <a:endParaRPr kumimoji="0" lang="en-US" sz="1600" b="0" i="0" u="none" strike="noStrike" kern="1200" cap="none" spc="0" normalizeH="0" baseline="0" noProof="0" dirty="0">
              <a:ln>
                <a:noFill/>
              </a:ln>
              <a:solidFill>
                <a:prstClr val="black"/>
              </a:solidFill>
              <a:effectLst/>
              <a:uLnTx/>
              <a:uFillTx/>
              <a:latin typeface="Arial"/>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361503219"/>
              </p:ext>
            </p:extLst>
          </p:nvPr>
        </p:nvGraphicFramePr>
        <p:xfrm>
          <a:off x="4379494" y="907231"/>
          <a:ext cx="7031745" cy="5788713"/>
        </p:xfrm>
        <a:graphic>
          <a:graphicData uri="http://schemas.openxmlformats.org/drawingml/2006/table">
            <a:tbl>
              <a:tblPr firstRow="1" firstCol="1" bandRow="1"/>
              <a:tblGrid>
                <a:gridCol w="763647">
                  <a:extLst>
                    <a:ext uri="{9D8B030D-6E8A-4147-A177-3AD203B41FA5}">
                      <a16:colId xmlns:a16="http://schemas.microsoft.com/office/drawing/2014/main" val="4058713645"/>
                    </a:ext>
                  </a:extLst>
                </a:gridCol>
                <a:gridCol w="746771">
                  <a:extLst>
                    <a:ext uri="{9D8B030D-6E8A-4147-A177-3AD203B41FA5}">
                      <a16:colId xmlns:a16="http://schemas.microsoft.com/office/drawing/2014/main" val="1431746535"/>
                    </a:ext>
                  </a:extLst>
                </a:gridCol>
                <a:gridCol w="748178">
                  <a:extLst>
                    <a:ext uri="{9D8B030D-6E8A-4147-A177-3AD203B41FA5}">
                      <a16:colId xmlns:a16="http://schemas.microsoft.com/office/drawing/2014/main" val="437728315"/>
                    </a:ext>
                  </a:extLst>
                </a:gridCol>
                <a:gridCol w="883187">
                  <a:extLst>
                    <a:ext uri="{9D8B030D-6E8A-4147-A177-3AD203B41FA5}">
                      <a16:colId xmlns:a16="http://schemas.microsoft.com/office/drawing/2014/main" val="3413338066"/>
                    </a:ext>
                  </a:extLst>
                </a:gridCol>
                <a:gridCol w="1494950">
                  <a:extLst>
                    <a:ext uri="{9D8B030D-6E8A-4147-A177-3AD203B41FA5}">
                      <a16:colId xmlns:a16="http://schemas.microsoft.com/office/drawing/2014/main" val="1813110726"/>
                    </a:ext>
                  </a:extLst>
                </a:gridCol>
                <a:gridCol w="2395012">
                  <a:extLst>
                    <a:ext uri="{9D8B030D-6E8A-4147-A177-3AD203B41FA5}">
                      <a16:colId xmlns:a16="http://schemas.microsoft.com/office/drawing/2014/main" val="3404385531"/>
                    </a:ext>
                  </a:extLst>
                </a:gridCol>
              </a:tblGrid>
              <a:tr h="168345">
                <a:tc>
                  <a:txBody>
                    <a:bodyPr/>
                    <a:lstStyle/>
                    <a:p>
                      <a:pPr marL="0" marR="0">
                        <a:spcBef>
                          <a:spcPts val="480"/>
                        </a:spcBef>
                        <a:spcAft>
                          <a:spcPts val="480"/>
                        </a:spcAft>
                      </a:pPr>
                      <a:r>
                        <a:rPr lang="en-US" sz="700" b="1">
                          <a:solidFill>
                            <a:srgbClr val="FFFFFF"/>
                          </a:solidFill>
                          <a:effectLst/>
                          <a:latin typeface="Arial" panose="020B0604020202020204" pitchFamily="34" charset="0"/>
                          <a:ea typeface="Calibri" panose="020F0502020204030204" pitchFamily="34" charset="0"/>
                          <a:cs typeface="Tahoma" panose="020B0604030504040204" pitchFamily="34" charset="0"/>
                        </a:rPr>
                        <a:t>Level 1</a:t>
                      </a:r>
                    </a:p>
                  </a:txBody>
                  <a:tcPr marL="51642" marR="51642" marT="0" marB="0">
                    <a:lnL>
                      <a:noFill/>
                    </a:lnL>
                    <a:lnR w="12700" cap="flat" cmpd="sng" algn="ctr">
                      <a:solidFill>
                        <a:srgbClr val="414141"/>
                      </a:solidFill>
                      <a:prstDash val="solid"/>
                      <a:round/>
                      <a:headEnd type="none" w="med" len="med"/>
                      <a:tailEnd type="none" w="med" len="med"/>
                    </a:lnR>
                    <a:lnT>
                      <a:noFill/>
                    </a:lnT>
                    <a:lnB w="12700" cap="flat" cmpd="sng" algn="ctr">
                      <a:solidFill>
                        <a:srgbClr val="414141"/>
                      </a:solidFill>
                      <a:prstDash val="solid"/>
                      <a:round/>
                      <a:headEnd type="none" w="med" len="med"/>
                      <a:tailEnd type="none" w="med" len="med"/>
                    </a:lnB>
                    <a:solidFill>
                      <a:srgbClr val="6948D9"/>
                    </a:solidFill>
                  </a:tcPr>
                </a:tc>
                <a:tc>
                  <a:txBody>
                    <a:bodyPr/>
                    <a:lstStyle/>
                    <a:p>
                      <a:pPr marL="0" marR="0">
                        <a:spcBef>
                          <a:spcPts val="480"/>
                        </a:spcBef>
                        <a:spcAft>
                          <a:spcPts val="480"/>
                        </a:spcAft>
                      </a:pPr>
                      <a:r>
                        <a:rPr lang="en-US" sz="700" b="1">
                          <a:solidFill>
                            <a:srgbClr val="FFFFFF"/>
                          </a:solidFill>
                          <a:effectLst/>
                          <a:latin typeface="Arial" panose="020B0604020202020204" pitchFamily="34" charset="0"/>
                          <a:ea typeface="Calibri" panose="020F0502020204030204" pitchFamily="34" charset="0"/>
                          <a:cs typeface="Tahoma" panose="020B0604030504040204" pitchFamily="34" charset="0"/>
                        </a:rPr>
                        <a:t>Level 2</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a:noFill/>
                    </a:lnT>
                    <a:lnB w="12700" cap="flat" cmpd="sng" algn="ctr">
                      <a:solidFill>
                        <a:srgbClr val="414141"/>
                      </a:solidFill>
                      <a:prstDash val="solid"/>
                      <a:round/>
                      <a:headEnd type="none" w="med" len="med"/>
                      <a:tailEnd type="none" w="med" len="med"/>
                    </a:lnB>
                    <a:solidFill>
                      <a:srgbClr val="6948D9"/>
                    </a:solidFill>
                  </a:tcPr>
                </a:tc>
                <a:tc>
                  <a:txBody>
                    <a:bodyPr/>
                    <a:lstStyle/>
                    <a:p>
                      <a:pPr marL="0" marR="0">
                        <a:spcBef>
                          <a:spcPts val="480"/>
                        </a:spcBef>
                        <a:spcAft>
                          <a:spcPts val="480"/>
                        </a:spcAft>
                      </a:pPr>
                      <a:r>
                        <a:rPr lang="en-US" sz="700" b="1">
                          <a:solidFill>
                            <a:srgbClr val="FFFFFF"/>
                          </a:solidFill>
                          <a:effectLst/>
                          <a:latin typeface="Arial" panose="020B0604020202020204" pitchFamily="34" charset="0"/>
                          <a:ea typeface="Calibri" panose="020F0502020204030204" pitchFamily="34" charset="0"/>
                          <a:cs typeface="Tahoma" panose="020B0604030504040204" pitchFamily="34" charset="0"/>
                        </a:rPr>
                        <a:t>Level 3</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a:noFill/>
                    </a:lnT>
                    <a:lnB w="12700" cap="flat" cmpd="sng" algn="ctr">
                      <a:solidFill>
                        <a:srgbClr val="414141"/>
                      </a:solidFill>
                      <a:prstDash val="solid"/>
                      <a:round/>
                      <a:headEnd type="none" w="med" len="med"/>
                      <a:tailEnd type="none" w="med" len="med"/>
                    </a:lnB>
                    <a:solidFill>
                      <a:srgbClr val="6948D9"/>
                    </a:solidFill>
                  </a:tcPr>
                </a:tc>
                <a:tc>
                  <a:txBody>
                    <a:bodyPr/>
                    <a:lstStyle/>
                    <a:p>
                      <a:pPr marL="0" marR="0">
                        <a:spcBef>
                          <a:spcPts val="480"/>
                        </a:spcBef>
                        <a:spcAft>
                          <a:spcPts val="480"/>
                        </a:spcAft>
                      </a:pPr>
                      <a:r>
                        <a:rPr lang="en-US" sz="700" b="1">
                          <a:solidFill>
                            <a:srgbClr val="FFFFFF"/>
                          </a:solidFill>
                          <a:effectLst/>
                          <a:latin typeface="Arial" panose="020B0604020202020204" pitchFamily="34" charset="0"/>
                          <a:ea typeface="Calibri" panose="020F0502020204030204" pitchFamily="34" charset="0"/>
                          <a:cs typeface="Tahoma" panose="020B0604030504040204" pitchFamily="34" charset="0"/>
                        </a:rPr>
                        <a:t>Level 4</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a:noFill/>
                    </a:lnT>
                    <a:lnB w="12700" cap="flat" cmpd="sng" algn="ctr">
                      <a:solidFill>
                        <a:srgbClr val="414141"/>
                      </a:solidFill>
                      <a:prstDash val="solid"/>
                      <a:round/>
                      <a:headEnd type="none" w="med" len="med"/>
                      <a:tailEnd type="none" w="med" len="med"/>
                    </a:lnB>
                    <a:solidFill>
                      <a:srgbClr val="6948D9"/>
                    </a:solidFill>
                  </a:tcPr>
                </a:tc>
                <a:tc>
                  <a:txBody>
                    <a:bodyPr/>
                    <a:lstStyle/>
                    <a:p>
                      <a:pPr marL="0" marR="0">
                        <a:spcBef>
                          <a:spcPts val="480"/>
                        </a:spcBef>
                        <a:spcAft>
                          <a:spcPts val="480"/>
                        </a:spcAft>
                      </a:pPr>
                      <a:r>
                        <a:rPr lang="en-US" sz="700" b="1">
                          <a:solidFill>
                            <a:srgbClr val="FFFFFF"/>
                          </a:solidFill>
                          <a:effectLst/>
                          <a:latin typeface="Arial" panose="020B0604020202020204" pitchFamily="34" charset="0"/>
                          <a:ea typeface="Calibri" panose="020F0502020204030204" pitchFamily="34" charset="0"/>
                          <a:cs typeface="Tahoma" panose="020B0604030504040204" pitchFamily="34" charset="0"/>
                        </a:rPr>
                        <a:t>Level 5</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a:noFill/>
                    </a:lnT>
                    <a:lnB w="12700" cap="flat" cmpd="sng" algn="ctr">
                      <a:solidFill>
                        <a:srgbClr val="414141"/>
                      </a:solidFill>
                      <a:prstDash val="solid"/>
                      <a:round/>
                      <a:headEnd type="none" w="med" len="med"/>
                      <a:tailEnd type="none" w="med" len="med"/>
                    </a:lnB>
                    <a:solidFill>
                      <a:srgbClr val="6948D9"/>
                    </a:solidFill>
                  </a:tcPr>
                </a:tc>
                <a:tc>
                  <a:txBody>
                    <a:bodyPr/>
                    <a:lstStyle/>
                    <a:p>
                      <a:pPr marL="0" marR="0">
                        <a:spcBef>
                          <a:spcPts val="480"/>
                        </a:spcBef>
                        <a:spcAft>
                          <a:spcPts val="480"/>
                        </a:spcAft>
                      </a:pPr>
                      <a:r>
                        <a:rPr lang="en-US" sz="700" b="1">
                          <a:solidFill>
                            <a:srgbClr val="FFFFFF"/>
                          </a:solidFill>
                          <a:effectLst/>
                          <a:latin typeface="Arial" panose="020B0604020202020204" pitchFamily="34" charset="0"/>
                          <a:ea typeface="Calibri" panose="020F0502020204030204" pitchFamily="34" charset="0"/>
                          <a:cs typeface="Tahoma" panose="020B0604030504040204" pitchFamily="34" charset="0"/>
                        </a:rPr>
                        <a:t>Description</a:t>
                      </a:r>
                      <a:endParaRPr lang="en-US" sz="700">
                        <a:solidFill>
                          <a:srgbClr val="FFFFFF"/>
                        </a:solidFill>
                        <a:effectLst/>
                        <a:latin typeface="Arial" panose="020B0604020202020204" pitchFamily="34" charset="0"/>
                        <a:ea typeface="Calibri" panose="020F0502020204030204" pitchFamily="34" charset="0"/>
                        <a:cs typeface="Tahoma" panose="020B0604030504040204" pitchFamily="34" charset="0"/>
                      </a:endParaRPr>
                    </a:p>
                  </a:txBody>
                  <a:tcPr marL="51642" marR="51642" marT="0" marB="0">
                    <a:lnL w="12700" cap="flat" cmpd="sng" algn="ctr">
                      <a:solidFill>
                        <a:srgbClr val="414141"/>
                      </a:solidFill>
                      <a:prstDash val="solid"/>
                      <a:round/>
                      <a:headEnd type="none" w="med" len="med"/>
                      <a:tailEnd type="none" w="med" len="med"/>
                    </a:lnL>
                    <a:lnR>
                      <a:noFill/>
                    </a:lnR>
                    <a:lnT>
                      <a:noFill/>
                    </a:lnT>
                    <a:lnB w="12700" cap="flat" cmpd="sng" algn="ctr">
                      <a:solidFill>
                        <a:srgbClr val="414141"/>
                      </a:solidFill>
                      <a:prstDash val="solid"/>
                      <a:round/>
                      <a:headEnd type="none" w="med" len="med"/>
                      <a:tailEnd type="none" w="med" len="med"/>
                    </a:lnB>
                    <a:solidFill>
                      <a:srgbClr val="6948D9"/>
                    </a:solidFill>
                  </a:tcPr>
                </a:tc>
                <a:extLst>
                  <a:ext uri="{0D108BD9-81ED-4DB2-BD59-A6C34878D82A}">
                    <a16:rowId xmlns:a16="http://schemas.microsoft.com/office/drawing/2014/main" val="3726153081"/>
                  </a:ext>
                </a:extLst>
              </a:tr>
              <a:tr h="168345">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FndtMsg</a:t>
                      </a:r>
                    </a:p>
                  </a:txBody>
                  <a:tcPr marL="51642" marR="51642"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700" b="1">
                        <a:effectLst/>
                        <a:latin typeface="Arial" panose="020B0604020202020204" pitchFamily="34" charset="0"/>
                        <a:cs typeface="Times New Roman" panose="02020603050405020304" pitchFamily="18" charset="0"/>
                      </a:endParaRP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700" b="1">
                        <a:effectLst/>
                        <a:latin typeface="Arial" panose="020B0604020202020204" pitchFamily="34" charset="0"/>
                        <a:cs typeface="Times New Roman" panose="02020603050405020304" pitchFamily="18" charset="0"/>
                      </a:endParaRP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700" b="1">
                        <a:effectLst/>
                        <a:latin typeface="Arial" panose="020B0604020202020204" pitchFamily="34" charset="0"/>
                        <a:cs typeface="Times New Roman" panose="02020603050405020304" pitchFamily="18" charset="0"/>
                      </a:endParaRP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 </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700">
                        <a:effectLst/>
                        <a:latin typeface="Arial" panose="020B0604020202020204" pitchFamily="34" charset="0"/>
                        <a:cs typeface="Times New Roman" panose="02020603050405020304" pitchFamily="18" charset="0"/>
                      </a:endParaRPr>
                    </a:p>
                  </a:txBody>
                  <a:tcPr marL="51642" marR="51642"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608890963"/>
                  </a:ext>
                </a:extLst>
              </a:tr>
              <a:tr h="168345">
                <a:tc>
                  <a:txBody>
                    <a:bodyPr/>
                    <a:lstStyle/>
                    <a:p>
                      <a:endParaRPr lang="en-US" sz="700" b="1">
                        <a:effectLst/>
                        <a:latin typeface="Arial" panose="020B0604020202020204" pitchFamily="34" charset="0"/>
                        <a:cs typeface="Times New Roman" panose="02020603050405020304" pitchFamily="18" charset="0"/>
                      </a:endParaRPr>
                    </a:p>
                  </a:txBody>
                  <a:tcPr marL="51642" marR="51642"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Header</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700" b="1">
                        <a:effectLst/>
                        <a:latin typeface="Arial" panose="020B0604020202020204" pitchFamily="34" charset="0"/>
                        <a:cs typeface="Times New Roman" panose="02020603050405020304" pitchFamily="18" charset="0"/>
                      </a:endParaRP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700" b="1">
                        <a:effectLst/>
                        <a:latin typeface="Arial" panose="020B0604020202020204" pitchFamily="34" charset="0"/>
                        <a:cs typeface="Times New Roman" panose="02020603050405020304" pitchFamily="18" charset="0"/>
                      </a:endParaRP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 </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a:effectLst/>
                          <a:latin typeface="Arial" panose="020B0604020202020204" pitchFamily="34" charset="0"/>
                          <a:ea typeface="Times New Roman" panose="02020603050405020304" pitchFamily="18" charset="0"/>
                          <a:cs typeface="Tahoma" panose="020B0604030504040204" pitchFamily="34" charset="0"/>
                        </a:rPr>
                        <a:t>General identifying attributes</a:t>
                      </a:r>
                    </a:p>
                  </a:txBody>
                  <a:tcPr marL="51642" marR="51642"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1990756662"/>
                  </a:ext>
                </a:extLst>
              </a:tr>
              <a:tr h="168345">
                <a:tc>
                  <a:txBody>
                    <a:bodyPr/>
                    <a:lstStyle/>
                    <a:p>
                      <a:endParaRPr lang="en-US" sz="700" b="1">
                        <a:effectLst/>
                        <a:latin typeface="Arial" panose="020B0604020202020204" pitchFamily="34" charset="0"/>
                        <a:cs typeface="Times New Roman" panose="02020603050405020304" pitchFamily="18" charset="0"/>
                      </a:endParaRPr>
                    </a:p>
                  </a:txBody>
                  <a:tcPr marL="51642" marR="51642"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Msg</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700" b="1">
                        <a:effectLst/>
                        <a:latin typeface="Arial" panose="020B0604020202020204" pitchFamily="34" charset="0"/>
                        <a:cs typeface="Times New Roman" panose="02020603050405020304" pitchFamily="18" charset="0"/>
                      </a:endParaRP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700" b="1">
                        <a:effectLst/>
                        <a:latin typeface="Arial" panose="020B0604020202020204" pitchFamily="34" charset="0"/>
                        <a:cs typeface="Times New Roman" panose="02020603050405020304" pitchFamily="18" charset="0"/>
                      </a:endParaRP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 </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a:effectLst/>
                          <a:latin typeface="Arial" panose="020B0604020202020204" pitchFamily="34" charset="0"/>
                          <a:ea typeface="Times New Roman" panose="02020603050405020304" pitchFamily="18" charset="0"/>
                          <a:cs typeface="Tahoma" panose="020B0604030504040204" pitchFamily="34" charset="0"/>
                        </a:rPr>
                        <a:t>Transaction message and extension</a:t>
                      </a:r>
                    </a:p>
                  </a:txBody>
                  <a:tcPr marL="51642" marR="51642"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857492176"/>
                  </a:ext>
                </a:extLst>
              </a:tr>
              <a:tr h="745887">
                <a:tc>
                  <a:txBody>
                    <a:bodyPr/>
                    <a:lstStyle/>
                    <a:p>
                      <a:endParaRPr lang="en-US" sz="700" b="1">
                        <a:effectLst/>
                        <a:latin typeface="Arial" panose="020B0604020202020204" pitchFamily="34" charset="0"/>
                        <a:cs typeface="Times New Roman" panose="02020603050405020304" pitchFamily="18" charset="0"/>
                      </a:endParaRPr>
                    </a:p>
                  </a:txBody>
                  <a:tcPr marL="51642" marR="51642"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700" b="1">
                        <a:effectLst/>
                        <a:latin typeface="Arial" panose="020B0604020202020204" pitchFamily="34" charset="0"/>
                        <a:cs typeface="Times New Roman" panose="02020603050405020304" pitchFamily="18" charset="0"/>
                      </a:endParaRP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Pmnt</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700" b="1">
                        <a:effectLst/>
                        <a:latin typeface="Arial" panose="020B0604020202020204" pitchFamily="34" charset="0"/>
                        <a:cs typeface="Times New Roman" panose="02020603050405020304" pitchFamily="18" charset="0"/>
                      </a:endParaRP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 </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a:effectLst/>
                          <a:latin typeface="Arial" panose="020B0604020202020204" pitchFamily="34" charset="0"/>
                          <a:ea typeface="Times New Roman" panose="02020603050405020304" pitchFamily="18" charset="0"/>
                          <a:cs typeface="Tahoma" panose="020B0604030504040204" pitchFamily="34" charset="0"/>
                        </a:rPr>
                        <a:t>&lt;Pmnt&gt; quotes the transaction. When used for Feeder interface, it is an ISO based pain, or a SWIFT message embedded within the GPP proprietary XML structure.</a:t>
                      </a:r>
                    </a:p>
                    <a:p>
                      <a:pPr marL="0" marR="0">
                        <a:spcBef>
                          <a:spcPts val="300"/>
                        </a:spcBef>
                        <a:spcAft>
                          <a:spcPts val="200"/>
                        </a:spcAft>
                      </a:pPr>
                      <a:r>
                        <a:rPr lang="en-US" sz="700">
                          <a:effectLst/>
                          <a:latin typeface="Arial" panose="020B0604020202020204" pitchFamily="34" charset="0"/>
                          <a:ea typeface="Times New Roman" panose="02020603050405020304" pitchFamily="18" charset="0"/>
                          <a:cs typeface="Tahoma" panose="020B0604030504040204" pitchFamily="34" charset="0"/>
                        </a:rPr>
                        <a:t>For more information, see GPP Technical Guide Fndt Message.</a:t>
                      </a:r>
                    </a:p>
                  </a:txBody>
                  <a:tcPr marL="51642" marR="51642"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3419406313"/>
                  </a:ext>
                </a:extLst>
              </a:tr>
              <a:tr h="168345">
                <a:tc>
                  <a:txBody>
                    <a:bodyPr/>
                    <a:lstStyle/>
                    <a:p>
                      <a:endParaRPr lang="en-US" sz="700" b="1">
                        <a:effectLst/>
                        <a:latin typeface="Arial" panose="020B0604020202020204" pitchFamily="34" charset="0"/>
                        <a:cs typeface="Times New Roman" panose="02020603050405020304" pitchFamily="18" charset="0"/>
                      </a:endParaRPr>
                    </a:p>
                  </a:txBody>
                  <a:tcPr marL="51642" marR="51642"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700" b="1">
                        <a:effectLst/>
                        <a:latin typeface="Arial" panose="020B0604020202020204" pitchFamily="34" charset="0"/>
                        <a:cs typeface="Times New Roman" panose="02020603050405020304" pitchFamily="18" charset="0"/>
                      </a:endParaRP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Extn* </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700" b="1">
                        <a:effectLst/>
                        <a:latin typeface="Arial" panose="020B0604020202020204" pitchFamily="34" charset="0"/>
                        <a:cs typeface="Times New Roman" panose="02020603050405020304" pitchFamily="18" charset="0"/>
                      </a:endParaRP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 </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700">
                        <a:effectLst/>
                        <a:latin typeface="Arial" panose="020B0604020202020204" pitchFamily="34" charset="0"/>
                        <a:cs typeface="Times New Roman" panose="02020603050405020304" pitchFamily="18" charset="0"/>
                      </a:endParaRPr>
                    </a:p>
                  </a:txBody>
                  <a:tcPr marL="51642" marR="51642"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3069739426"/>
                  </a:ext>
                </a:extLst>
              </a:tr>
              <a:tr h="269351">
                <a:tc>
                  <a:txBody>
                    <a:bodyPr/>
                    <a:lstStyle/>
                    <a:p>
                      <a:endParaRPr lang="en-US" sz="700" b="1">
                        <a:effectLst/>
                        <a:latin typeface="Arial" panose="020B0604020202020204" pitchFamily="34" charset="0"/>
                        <a:cs typeface="Times New Roman" panose="02020603050405020304" pitchFamily="18" charset="0"/>
                      </a:endParaRPr>
                    </a:p>
                  </a:txBody>
                  <a:tcPr marL="51642" marR="51642"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700" b="1">
                        <a:effectLst/>
                        <a:latin typeface="Arial" panose="020B0604020202020204" pitchFamily="34" charset="0"/>
                        <a:cs typeface="Times New Roman" panose="02020603050405020304" pitchFamily="18" charset="0"/>
                      </a:endParaRP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700" b="1">
                        <a:effectLst/>
                        <a:latin typeface="Arial" panose="020B0604020202020204" pitchFamily="34" charset="0"/>
                        <a:cs typeface="Times New Roman" panose="02020603050405020304" pitchFamily="18" charset="0"/>
                      </a:endParaRP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ProcessingPersistentInfo*</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600" b="1">
                          <a:effectLst/>
                          <a:latin typeface="Arial" panose="020B0604020202020204" pitchFamily="34" charset="0"/>
                          <a:ea typeface="Times New Roman" panose="02020603050405020304" pitchFamily="18" charset="0"/>
                          <a:cs typeface="Tahoma" panose="020B0604030504040204" pitchFamily="34" charset="0"/>
                        </a:rPr>
                        <a:t> </a:t>
                      </a:r>
                      <a:endParaRPr lang="en-US" sz="700" b="1">
                        <a:effectLst/>
                        <a:latin typeface="Arial" panose="020B0604020202020204" pitchFamily="34" charset="0"/>
                        <a:ea typeface="Times New Roman" panose="02020603050405020304" pitchFamily="18" charset="0"/>
                        <a:cs typeface="Tahoma" panose="020B0604030504040204" pitchFamily="34" charset="0"/>
                      </a:endParaRP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700">
                        <a:effectLst/>
                        <a:latin typeface="Arial" panose="020B0604020202020204" pitchFamily="34" charset="0"/>
                        <a:cs typeface="Times New Roman" panose="02020603050405020304" pitchFamily="18" charset="0"/>
                      </a:endParaRPr>
                    </a:p>
                  </a:txBody>
                  <a:tcPr marL="51642" marR="51642"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3802551065"/>
                  </a:ext>
                </a:extLst>
              </a:tr>
              <a:tr h="168345">
                <a:tc>
                  <a:txBody>
                    <a:bodyPr/>
                    <a:lstStyle/>
                    <a:p>
                      <a:endParaRPr lang="en-US" sz="700" b="1">
                        <a:effectLst/>
                        <a:latin typeface="Arial" panose="020B0604020202020204" pitchFamily="34" charset="0"/>
                        <a:cs typeface="Times New Roman" panose="02020603050405020304" pitchFamily="18" charset="0"/>
                      </a:endParaRPr>
                    </a:p>
                  </a:txBody>
                  <a:tcPr marL="51642" marR="51642"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700" b="1">
                        <a:effectLst/>
                        <a:latin typeface="Arial" panose="020B0604020202020204" pitchFamily="34" charset="0"/>
                        <a:cs typeface="Times New Roman" panose="02020603050405020304" pitchFamily="18" charset="0"/>
                      </a:endParaRP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700" b="1">
                        <a:effectLst/>
                        <a:latin typeface="Arial" panose="020B0604020202020204" pitchFamily="34" charset="0"/>
                        <a:cs typeface="Times New Roman" panose="02020603050405020304" pitchFamily="18" charset="0"/>
                      </a:endParaRP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700" b="1">
                        <a:effectLst/>
                        <a:latin typeface="Arial" panose="020B0604020202020204" pitchFamily="34" charset="0"/>
                        <a:cs typeface="Times New Roman" panose="02020603050405020304" pitchFamily="18" charset="0"/>
                      </a:endParaRP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Credit Side*</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700">
                        <a:effectLst/>
                        <a:latin typeface="Arial" panose="020B0604020202020204" pitchFamily="34" charset="0"/>
                        <a:cs typeface="Times New Roman" panose="02020603050405020304" pitchFamily="18" charset="0"/>
                      </a:endParaRPr>
                    </a:p>
                  </a:txBody>
                  <a:tcPr marL="51642" marR="51642"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3402767368"/>
                  </a:ext>
                </a:extLst>
              </a:tr>
              <a:tr h="168345">
                <a:tc>
                  <a:txBody>
                    <a:bodyPr/>
                    <a:lstStyle/>
                    <a:p>
                      <a:endParaRPr lang="en-US" sz="700" b="1">
                        <a:effectLst/>
                        <a:latin typeface="Arial" panose="020B0604020202020204" pitchFamily="34" charset="0"/>
                        <a:cs typeface="Times New Roman" panose="02020603050405020304" pitchFamily="18" charset="0"/>
                      </a:endParaRPr>
                    </a:p>
                  </a:txBody>
                  <a:tcPr marL="51642" marR="51642"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700" b="1">
                        <a:effectLst/>
                        <a:latin typeface="Arial" panose="020B0604020202020204" pitchFamily="34" charset="0"/>
                        <a:cs typeface="Times New Roman" panose="02020603050405020304" pitchFamily="18" charset="0"/>
                      </a:endParaRP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700" b="1">
                        <a:effectLst/>
                        <a:latin typeface="Arial" panose="020B0604020202020204" pitchFamily="34" charset="0"/>
                        <a:cs typeface="Times New Roman" panose="02020603050405020304" pitchFamily="18" charset="0"/>
                      </a:endParaRP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700" b="1">
                        <a:effectLst/>
                        <a:latin typeface="Arial" panose="020B0604020202020204" pitchFamily="34" charset="0"/>
                        <a:cs typeface="Times New Roman" panose="02020603050405020304" pitchFamily="18" charset="0"/>
                      </a:endParaRP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Debit Side*</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endParaRPr lang="en-US" sz="700">
                        <a:effectLst/>
                        <a:latin typeface="Arial" panose="020B0604020202020204" pitchFamily="34" charset="0"/>
                        <a:cs typeface="Times New Roman" panose="02020603050405020304" pitchFamily="18" charset="0"/>
                      </a:endParaRPr>
                    </a:p>
                  </a:txBody>
                  <a:tcPr marL="51642" marR="51642"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1067442217"/>
                  </a:ext>
                </a:extLst>
              </a:tr>
              <a:tr h="168345">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 </a:t>
                      </a:r>
                    </a:p>
                  </a:txBody>
                  <a:tcPr marL="51642" marR="51642"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 </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 </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MsgFees*</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 </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a:effectLst/>
                          <a:latin typeface="Arial" panose="020B0604020202020204" pitchFamily="34" charset="0"/>
                          <a:ea typeface="Times New Roman" panose="02020603050405020304" pitchFamily="18" charset="0"/>
                          <a:cs typeface="Tahoma" panose="020B0604030504040204" pitchFamily="34" charset="0"/>
                        </a:rPr>
                        <a:t>Message Fees - Multiple transaction fee details.</a:t>
                      </a:r>
                    </a:p>
                  </a:txBody>
                  <a:tcPr marL="51642" marR="51642"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1379934396"/>
                  </a:ext>
                </a:extLst>
              </a:tr>
              <a:tr h="404027">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 </a:t>
                      </a:r>
                    </a:p>
                  </a:txBody>
                  <a:tcPr marL="51642" marR="51642"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 </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 </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MsgRates</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 </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a:effectLst/>
                          <a:latin typeface="Arial" panose="020B0604020202020204" pitchFamily="34" charset="0"/>
                          <a:ea typeface="Times New Roman" panose="02020603050405020304" pitchFamily="18" charset="0"/>
                          <a:cs typeface="Tahoma" panose="020B0604030504040204" pitchFamily="34" charset="0"/>
                        </a:rPr>
                        <a:t>Message Rates - Multiple transaction contract/dealer rate details used for this transaction, if FX was involved in its processing.</a:t>
                      </a:r>
                    </a:p>
                  </a:txBody>
                  <a:tcPr marL="51642" marR="51642"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2472831840"/>
                  </a:ext>
                </a:extLst>
              </a:tr>
              <a:tr h="168345">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 </a:t>
                      </a:r>
                    </a:p>
                  </a:txBody>
                  <a:tcPr marL="51642" marR="51642"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 </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 </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ReferenceData* </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 </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a:effectLst/>
                          <a:latin typeface="Arial" panose="020B0604020202020204" pitchFamily="34" charset="0"/>
                          <a:ea typeface="Times New Roman" panose="02020603050405020304" pitchFamily="18" charset="0"/>
                          <a:cs typeface="Tahoma" panose="020B0604030504040204" pitchFamily="34" charset="0"/>
                        </a:rPr>
                        <a:t>Transaction related profile reference data. </a:t>
                      </a:r>
                    </a:p>
                  </a:txBody>
                  <a:tcPr marL="51642" marR="51642"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1632125841"/>
                  </a:ext>
                </a:extLst>
              </a:tr>
              <a:tr h="612579">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 </a:t>
                      </a:r>
                    </a:p>
                  </a:txBody>
                  <a:tcPr marL="51642" marR="51642"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 </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 </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 </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M_DBT_ACCOUNT*</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a:effectLst/>
                          <a:latin typeface="Arial" panose="020B0604020202020204" pitchFamily="34" charset="0"/>
                          <a:ea typeface="Times New Roman" panose="02020603050405020304" pitchFamily="18" charset="0"/>
                          <a:cs typeface="Tahoma" panose="020B0604030504040204" pitchFamily="34" charset="0"/>
                        </a:rPr>
                        <a:t>Debit Account Information populated for debit Account Lookup response. </a:t>
                      </a:r>
                    </a:p>
                    <a:p>
                      <a:pPr marL="0" marR="0">
                        <a:spcBef>
                          <a:spcPts val="300"/>
                        </a:spcBef>
                        <a:spcAft>
                          <a:spcPts val="200"/>
                        </a:spcAft>
                      </a:pPr>
                      <a:r>
                        <a:rPr lang="en-US" sz="700">
                          <a:effectLst/>
                          <a:latin typeface="Arial" panose="020B0604020202020204" pitchFamily="34" charset="0"/>
                          <a:ea typeface="Times New Roman" panose="02020603050405020304" pitchFamily="18" charset="0"/>
                          <a:cs typeface="Tahoma" panose="020B0604030504040204" pitchFamily="34" charset="0"/>
                        </a:rPr>
                        <a:t>This information also include Stop Flags/Posting Restrictions set on the debit account</a:t>
                      </a:r>
                    </a:p>
                  </a:txBody>
                  <a:tcPr marL="51642" marR="51642"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1667698182"/>
                  </a:ext>
                </a:extLst>
              </a:tr>
              <a:tr h="612579">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 </a:t>
                      </a:r>
                    </a:p>
                  </a:txBody>
                  <a:tcPr marL="51642" marR="51642"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 </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 </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 </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M_CDT_ACCOUNT*</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a:effectLst/>
                          <a:latin typeface="Arial" panose="020B0604020202020204" pitchFamily="34" charset="0"/>
                          <a:ea typeface="Times New Roman" panose="02020603050405020304" pitchFamily="18" charset="0"/>
                          <a:cs typeface="Tahoma" panose="020B0604030504040204" pitchFamily="34" charset="0"/>
                        </a:rPr>
                        <a:t>Credit Account Information populated for credit Account Lookup response </a:t>
                      </a:r>
                    </a:p>
                    <a:p>
                      <a:pPr marL="0" marR="0">
                        <a:spcBef>
                          <a:spcPts val="300"/>
                        </a:spcBef>
                        <a:spcAft>
                          <a:spcPts val="200"/>
                        </a:spcAft>
                      </a:pPr>
                      <a:r>
                        <a:rPr lang="en-US" sz="700">
                          <a:effectLst/>
                          <a:latin typeface="Arial" panose="020B0604020202020204" pitchFamily="34" charset="0"/>
                          <a:ea typeface="Times New Roman" panose="02020603050405020304" pitchFamily="18" charset="0"/>
                          <a:cs typeface="Tahoma" panose="020B0604030504040204" pitchFamily="34" charset="0"/>
                        </a:rPr>
                        <a:t>This information also include Stop Flags/Posting Restrictions set on the credit account</a:t>
                      </a:r>
                    </a:p>
                  </a:txBody>
                  <a:tcPr marL="51642" marR="51642"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1194174823"/>
                  </a:ext>
                </a:extLst>
              </a:tr>
              <a:tr h="612579">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 </a:t>
                      </a:r>
                    </a:p>
                  </a:txBody>
                  <a:tcPr marL="51642" marR="51642"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 </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 </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 </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M_DBT_CUST_PROFILE*</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a:effectLst/>
                          <a:latin typeface="Arial" panose="020B0604020202020204" pitchFamily="34" charset="0"/>
                          <a:ea typeface="Times New Roman" panose="02020603050405020304" pitchFamily="18" charset="0"/>
                          <a:cs typeface="Tahoma" panose="020B0604030504040204" pitchFamily="34" charset="0"/>
                        </a:rPr>
                        <a:t>Debit Party Profile Information populated for debit Account Lookup response </a:t>
                      </a:r>
                    </a:p>
                    <a:p>
                      <a:pPr marL="0" marR="0">
                        <a:spcBef>
                          <a:spcPts val="300"/>
                        </a:spcBef>
                        <a:spcAft>
                          <a:spcPts val="200"/>
                        </a:spcAft>
                      </a:pPr>
                      <a:r>
                        <a:rPr lang="en-US" sz="700">
                          <a:effectLst/>
                          <a:latin typeface="Arial" panose="020B0604020202020204" pitchFamily="34" charset="0"/>
                          <a:ea typeface="Times New Roman" panose="02020603050405020304" pitchFamily="18" charset="0"/>
                          <a:cs typeface="Tahoma" panose="020B0604030504040204" pitchFamily="34" charset="0"/>
                        </a:rPr>
                        <a:t>This information also include Stop Flags/Posting Restrictions set on the debit customer</a:t>
                      </a:r>
                    </a:p>
                  </a:txBody>
                  <a:tcPr marL="51642" marR="51642"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2304093659"/>
                  </a:ext>
                </a:extLst>
              </a:tr>
              <a:tr h="612579">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 </a:t>
                      </a:r>
                    </a:p>
                  </a:txBody>
                  <a:tcPr marL="51642" marR="51642"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 </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 </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 </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b="1">
                          <a:effectLst/>
                          <a:latin typeface="Arial" panose="020B0604020202020204" pitchFamily="34" charset="0"/>
                          <a:ea typeface="Times New Roman" panose="02020603050405020304" pitchFamily="18" charset="0"/>
                          <a:cs typeface="Tahoma" panose="020B0604030504040204" pitchFamily="34" charset="0"/>
                        </a:rPr>
                        <a:t>M_CDT_CUST_PROFILE*  </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a:effectLst/>
                          <a:latin typeface="Arial" panose="020B0604020202020204" pitchFamily="34" charset="0"/>
                          <a:ea typeface="Times New Roman" panose="02020603050405020304" pitchFamily="18" charset="0"/>
                          <a:cs typeface="Tahoma" panose="020B0604030504040204" pitchFamily="34" charset="0"/>
                        </a:rPr>
                        <a:t>Credit Party Profile Information populated for credit Account Lookup response </a:t>
                      </a:r>
                    </a:p>
                    <a:p>
                      <a:pPr marL="0" marR="0">
                        <a:spcBef>
                          <a:spcPts val="300"/>
                        </a:spcBef>
                        <a:spcAft>
                          <a:spcPts val="200"/>
                        </a:spcAft>
                      </a:pPr>
                      <a:r>
                        <a:rPr lang="en-US" sz="700">
                          <a:effectLst/>
                          <a:latin typeface="Arial" panose="020B0604020202020204" pitchFamily="34" charset="0"/>
                          <a:ea typeface="Times New Roman" panose="02020603050405020304" pitchFamily="18" charset="0"/>
                          <a:cs typeface="Tahoma" panose="020B0604030504040204" pitchFamily="34" charset="0"/>
                        </a:rPr>
                        <a:t>This information also include Stop Flags / Posting Restrictions set on the credit customer</a:t>
                      </a:r>
                    </a:p>
                  </a:txBody>
                  <a:tcPr marL="51642" marR="51642"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2125509920"/>
                  </a:ext>
                </a:extLst>
              </a:tr>
              <a:tr h="404027">
                <a:tc>
                  <a:txBody>
                    <a:bodyPr/>
                    <a:lstStyle/>
                    <a:p>
                      <a:pPr marL="0" marR="0">
                        <a:spcBef>
                          <a:spcPts val="300"/>
                        </a:spcBef>
                        <a:spcAft>
                          <a:spcPts val="200"/>
                        </a:spcAft>
                      </a:pPr>
                      <a:r>
                        <a:rPr lang="en-US" sz="700" b="1" dirty="0">
                          <a:effectLst/>
                          <a:latin typeface="Arial" panose="020B0604020202020204" pitchFamily="34" charset="0"/>
                          <a:ea typeface="Times New Roman" panose="02020603050405020304" pitchFamily="18" charset="0"/>
                          <a:cs typeface="Tahoma" panose="020B0604030504040204" pitchFamily="34" charset="0"/>
                        </a:rPr>
                        <a:t> </a:t>
                      </a:r>
                    </a:p>
                  </a:txBody>
                  <a:tcPr marL="51642" marR="51642" marT="0" marB="0">
                    <a:lnL>
                      <a:noFill/>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b="1" dirty="0">
                          <a:effectLst/>
                          <a:latin typeface="Arial" panose="020B0604020202020204" pitchFamily="34" charset="0"/>
                          <a:ea typeface="Times New Roman" panose="02020603050405020304" pitchFamily="18" charset="0"/>
                          <a:cs typeface="Tahoma" panose="020B0604030504040204" pitchFamily="34" charset="0"/>
                        </a:rPr>
                        <a:t> </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b="1" dirty="0">
                          <a:effectLst/>
                          <a:latin typeface="Arial" panose="020B0604020202020204" pitchFamily="34" charset="0"/>
                          <a:ea typeface="Times New Roman" panose="02020603050405020304" pitchFamily="18" charset="0"/>
                          <a:cs typeface="Tahoma" panose="020B0604030504040204" pitchFamily="34" charset="0"/>
                        </a:rPr>
                        <a:t> </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b="1" dirty="0">
                          <a:effectLst/>
                          <a:latin typeface="Arial" panose="020B0604020202020204" pitchFamily="34" charset="0"/>
                          <a:ea typeface="Times New Roman" panose="02020603050405020304" pitchFamily="18" charset="0"/>
                          <a:cs typeface="Tahoma" panose="020B0604030504040204" pitchFamily="34" charset="0"/>
                        </a:rPr>
                        <a:t> </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b="1" dirty="0">
                          <a:effectLst/>
                          <a:latin typeface="Arial" panose="020B0604020202020204" pitchFamily="34" charset="0"/>
                          <a:ea typeface="Times New Roman" panose="02020603050405020304" pitchFamily="18" charset="0"/>
                          <a:cs typeface="Tahoma" panose="020B0604030504040204" pitchFamily="34" charset="0"/>
                        </a:rPr>
                        <a:t>M_CONTACT_INFO</a:t>
                      </a:r>
                    </a:p>
                  </a:txBody>
                  <a:tcPr marL="51642" marR="51642" marT="0" marB="0">
                    <a:lnL w="12700" cap="flat" cmpd="sng" algn="ctr">
                      <a:solidFill>
                        <a:srgbClr val="414141"/>
                      </a:solidFill>
                      <a:prstDash val="solid"/>
                      <a:round/>
                      <a:headEnd type="none" w="med" len="med"/>
                      <a:tailEnd type="none" w="med" len="med"/>
                    </a:lnL>
                    <a:lnR w="12700" cap="flat" cmpd="sng" algn="ctr">
                      <a:solidFill>
                        <a:srgbClr val="414141"/>
                      </a:solidFill>
                      <a:prstDash val="solid"/>
                      <a:round/>
                      <a:headEnd type="none" w="med" len="med"/>
                      <a:tailEnd type="none" w="med" len="med"/>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tc>
                  <a:txBody>
                    <a:bodyPr/>
                    <a:lstStyle/>
                    <a:p>
                      <a:pPr marL="0" marR="0">
                        <a:spcBef>
                          <a:spcPts val="300"/>
                        </a:spcBef>
                        <a:spcAft>
                          <a:spcPts val="200"/>
                        </a:spcAft>
                      </a:pPr>
                      <a:r>
                        <a:rPr lang="en-US" sz="700" dirty="0">
                          <a:effectLst/>
                          <a:latin typeface="Arial" panose="020B0604020202020204" pitchFamily="34" charset="0"/>
                          <a:ea typeface="Times New Roman" panose="02020603050405020304" pitchFamily="18" charset="0"/>
                          <a:cs typeface="Tahoma" panose="020B0604030504040204" pitchFamily="34" charset="0"/>
                        </a:rPr>
                        <a:t>Contact Profile Information populated for either of credit or debit Account Lookup response (can be either a contact for these accounts or their customers)</a:t>
                      </a:r>
                    </a:p>
                  </a:txBody>
                  <a:tcPr marL="51642" marR="51642" marT="0" marB="0">
                    <a:lnL w="12700" cap="flat" cmpd="sng" algn="ctr">
                      <a:solidFill>
                        <a:srgbClr val="414141"/>
                      </a:solidFill>
                      <a:prstDash val="solid"/>
                      <a:round/>
                      <a:headEnd type="none" w="med" len="med"/>
                      <a:tailEnd type="none" w="med" len="med"/>
                    </a:lnL>
                    <a:lnR>
                      <a:noFill/>
                    </a:lnR>
                    <a:lnT w="12700" cap="flat" cmpd="sng" algn="ctr">
                      <a:solidFill>
                        <a:srgbClr val="414141"/>
                      </a:solidFill>
                      <a:prstDash val="solid"/>
                      <a:round/>
                      <a:headEnd type="none" w="med" len="med"/>
                      <a:tailEnd type="none" w="med" len="med"/>
                    </a:lnT>
                    <a:lnB w="12700" cap="flat" cmpd="sng" algn="ctr">
                      <a:solidFill>
                        <a:srgbClr val="414141"/>
                      </a:solidFill>
                      <a:prstDash val="solid"/>
                      <a:round/>
                      <a:headEnd type="none" w="med" len="med"/>
                      <a:tailEnd type="none" w="med" len="med"/>
                    </a:lnB>
                  </a:tcPr>
                </a:tc>
                <a:extLst>
                  <a:ext uri="{0D108BD9-81ED-4DB2-BD59-A6C34878D82A}">
                    <a16:rowId xmlns:a16="http://schemas.microsoft.com/office/drawing/2014/main" val="2156059560"/>
                  </a:ext>
                </a:extLst>
              </a:tr>
            </a:tbl>
          </a:graphicData>
        </a:graphic>
      </p:graphicFrame>
    </p:spTree>
    <p:extLst>
      <p:ext uri="{BB962C8B-B14F-4D97-AF65-F5344CB8AC3E}">
        <p14:creationId xmlns:p14="http://schemas.microsoft.com/office/powerpoint/2010/main" val="3946484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4BE1DED-F17D-40BA-964F-A1C8DEDCEF61}" type="datetime4">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 March 2019</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095909-DC86-4C28-AD6E-431C997D4893}" type="slidenum">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8" name="Rectangle 2"/>
          <p:cNvSpPr>
            <a:spLocks noChangeArrowheads="1"/>
          </p:cNvSpPr>
          <p:nvPr/>
        </p:nvSpPr>
        <p:spPr bwMode="auto">
          <a:xfrm>
            <a:off x="4092606" y="541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7" name="Rectangle 6"/>
          <p:cNvSpPr/>
          <p:nvPr/>
        </p:nvSpPr>
        <p:spPr>
          <a:xfrm>
            <a:off x="623888" y="1044190"/>
            <a:ext cx="9120187" cy="5149102"/>
          </a:xfrm>
          <a:prstGeom prst="rect">
            <a:avLst/>
          </a:prstGeom>
          <a:ln w="15875" cap="sq" cmpd="sng">
            <a:noFill/>
            <a:bevel/>
          </a:ln>
        </p:spPr>
        <p:txBody>
          <a:bodyPr wrap="square">
            <a:spAutoFit/>
          </a:bodyPr>
          <a:lstStyle/>
          <a:p>
            <a:pPr marL="411163" marR="0" lvl="0" indent="-411163" algn="l" defTabSz="914400" rtl="0" eaLnBrk="1" fontAlgn="auto" latinLnBrk="0" hangingPunct="1">
              <a:lnSpc>
                <a:spcPct val="90000"/>
              </a:lnSpc>
              <a:spcBef>
                <a:spcPts val="1500"/>
              </a:spcBef>
              <a:spcAft>
                <a:spcPts val="0"/>
              </a:spcAft>
              <a:buClrTx/>
              <a:buSzPct val="150000"/>
              <a:buFontTx/>
              <a:buBlip>
                <a:blip r:embed="rId2"/>
              </a:buBlip>
              <a:tabLst/>
              <a:defRPr/>
            </a:pPr>
            <a:r>
              <a:rPr kumimoji="0" lang="en-US" sz="1800" b="1" i="0" u="none" strike="noStrike" kern="1200" cap="none" spc="0" normalizeH="0" baseline="0" noProof="0" dirty="0" smtClean="0">
                <a:ln>
                  <a:noFill/>
                </a:ln>
                <a:solidFill>
                  <a:prstClr val="black"/>
                </a:solidFill>
                <a:effectLst/>
                <a:uLnTx/>
                <a:uFillTx/>
                <a:latin typeface="Arial"/>
                <a:ea typeface="+mn-ea"/>
                <a:cs typeface="+mn-cs"/>
              </a:rPr>
              <a:t>Business setup</a:t>
            </a:r>
            <a:endParaRPr kumimoji="0" lang="en-US" sz="1800" b="0" i="0" u="none" strike="noStrike" kern="1200" cap="none" spc="0" normalizeH="0" baseline="0" noProof="0" dirty="0" smtClean="0">
              <a:ln>
                <a:noFill/>
              </a:ln>
              <a:solidFill>
                <a:prstClr val="black"/>
              </a:solidFill>
              <a:effectLst/>
              <a:uLnTx/>
              <a:uFillTx/>
              <a:latin typeface="Arial"/>
              <a:ea typeface="+mn-ea"/>
              <a:cs typeface="+mn-cs"/>
            </a:endParaRPr>
          </a:p>
          <a:p>
            <a:pPr marL="868363" lvl="1" indent="-411163">
              <a:lnSpc>
                <a:spcPct val="90000"/>
              </a:lnSpc>
              <a:spcBef>
                <a:spcPts val="1500"/>
              </a:spcBef>
              <a:buSzPct val="150000"/>
              <a:buBlip>
                <a:blip r:embed="rId2"/>
              </a:buBlip>
            </a:pPr>
            <a:r>
              <a:rPr lang="en-US" sz="1400" b="1" dirty="0" smtClean="0">
                <a:solidFill>
                  <a:srgbClr val="000000"/>
                </a:solidFill>
                <a:latin typeface="Arial" panose="020B0604020202020204" pitchFamily="34" charset="0"/>
                <a:ea typeface="Calibri" panose="020F0502020204030204" pitchFamily="34" charset="0"/>
                <a:cs typeface="Tahoma" panose="020B0604030504040204" pitchFamily="34" charset="0"/>
              </a:rPr>
              <a:t>ADVC_VEHICLE</a:t>
            </a:r>
            <a:r>
              <a:rPr kumimoji="0" lang="en-US" sz="1400" b="1" i="0" u="none" strike="noStrike" kern="1200" cap="none" spc="0" normalizeH="0" baseline="0" noProof="0" dirty="0" smtClean="0">
                <a:ln>
                  <a:noFill/>
                </a:ln>
                <a:solidFill>
                  <a:prstClr val="black"/>
                </a:solidFill>
                <a:effectLst/>
                <a:uLnTx/>
                <a:uFillTx/>
                <a:latin typeface="Arial"/>
                <a:ea typeface="+mn-ea"/>
                <a:cs typeface="+mn-cs"/>
              </a:rPr>
              <a:t> (system parameter</a:t>
            </a:r>
            <a:r>
              <a:rPr kumimoji="0" lang="en-US" sz="1800" b="1" i="0" u="none" strike="noStrike" kern="1200" cap="none" spc="0" normalizeH="0" baseline="0" noProof="0" dirty="0" smtClean="0">
                <a:ln>
                  <a:noFill/>
                </a:ln>
                <a:solidFill>
                  <a:prstClr val="black"/>
                </a:solidFill>
                <a:effectLst/>
                <a:uLnTx/>
                <a:uFillTx/>
                <a:latin typeface="Arial"/>
                <a:ea typeface="+mn-ea"/>
                <a:cs typeface="+mn-cs"/>
              </a:rPr>
              <a:t>) </a:t>
            </a:r>
            <a:r>
              <a:rPr lang="en-US" sz="1400" dirty="0">
                <a:solidFill>
                  <a:srgbClr val="000000"/>
                </a:solidFill>
                <a:latin typeface="Arial" panose="020B0604020202020204" pitchFamily="34" charset="0"/>
                <a:ea typeface="Calibri" panose="020F0502020204030204" pitchFamily="34" charset="0"/>
                <a:cs typeface="Tahoma" panose="020B0604030504040204" pitchFamily="34" charset="0"/>
              </a:rPr>
              <a:t>Determines whether GPP generates an interface or non-interface message for the </a:t>
            </a:r>
            <a:r>
              <a:rPr lang="en-US" sz="1400" dirty="0" smtClean="0">
                <a:solidFill>
                  <a:srgbClr val="000000"/>
                </a:solidFill>
                <a:latin typeface="Arial" panose="020B0604020202020204" pitchFamily="34" charset="0"/>
                <a:ea typeface="Calibri" panose="020F0502020204030204" pitchFamily="34" charset="0"/>
                <a:cs typeface="Tahoma" panose="020B0604030504040204" pitchFamily="34" charset="0"/>
              </a:rPr>
              <a:t>transaction</a:t>
            </a:r>
          </a:p>
          <a:p>
            <a:pPr marL="868363" lvl="1" indent="-411163">
              <a:lnSpc>
                <a:spcPct val="90000"/>
              </a:lnSpc>
              <a:spcBef>
                <a:spcPts val="1500"/>
              </a:spcBef>
              <a:buSzPct val="150000"/>
              <a:buBlip>
                <a:blip r:embed="rId2"/>
              </a:buBlip>
            </a:pPr>
            <a:r>
              <a:rPr lang="en-US" sz="1400" b="1" dirty="0" smtClean="0">
                <a:solidFill>
                  <a:srgbClr val="000000"/>
                </a:solidFill>
                <a:latin typeface="Arial" panose="020B0604020202020204" pitchFamily="34" charset="0"/>
                <a:ea typeface="Calibri" panose="020F0502020204030204" pitchFamily="34" charset="0"/>
                <a:cs typeface="Tahoma" panose="020B0604030504040204" pitchFamily="34" charset="0"/>
              </a:rPr>
              <a:t>SYSTEM_NOTIFICATION</a:t>
            </a:r>
            <a:r>
              <a:rPr lang="en-US" sz="1400" b="1" dirty="0">
                <a:solidFill>
                  <a:prstClr val="black"/>
                </a:solidFill>
              </a:rPr>
              <a:t> (system parameter</a:t>
            </a:r>
            <a:r>
              <a:rPr lang="en-US" b="1" dirty="0">
                <a:solidFill>
                  <a:prstClr val="black"/>
                </a:solidFill>
              </a:rPr>
              <a:t>) </a:t>
            </a:r>
            <a:r>
              <a:rPr lang="en-US" sz="1400" dirty="0">
                <a:solidFill>
                  <a:srgbClr val="000000"/>
                </a:solidFill>
                <a:latin typeface="Arial" panose="020B0604020202020204" pitchFamily="34" charset="0"/>
                <a:ea typeface="Calibri" panose="020F0502020204030204" pitchFamily="34" charset="0"/>
                <a:cs typeface="Tahoma" panose="020B0604030504040204" pitchFamily="34" charset="0"/>
              </a:rPr>
              <a:t>Determines whether GPP accesses the relevant Advices profile to populate fields, such as contact information, in the outgoing advice message </a:t>
            </a:r>
            <a:endParaRPr lang="en-US" sz="1400" dirty="0" smtClean="0">
              <a:solidFill>
                <a:srgbClr val="000000"/>
              </a:solidFill>
              <a:latin typeface="Arial" panose="020B0604020202020204" pitchFamily="34" charset="0"/>
              <a:ea typeface="Calibri" panose="020F0502020204030204" pitchFamily="34" charset="0"/>
              <a:cs typeface="Tahoma" panose="020B0604030504040204" pitchFamily="34" charset="0"/>
            </a:endParaRPr>
          </a:p>
          <a:p>
            <a:pPr marL="868363" lvl="1" indent="-411163">
              <a:lnSpc>
                <a:spcPct val="90000"/>
              </a:lnSpc>
              <a:spcBef>
                <a:spcPts val="1500"/>
              </a:spcBef>
              <a:buSzPct val="150000"/>
              <a:buBlip>
                <a:blip r:embed="rId2"/>
              </a:buBlip>
            </a:pPr>
            <a:r>
              <a:rPr lang="en-US" sz="1400" b="1" dirty="0">
                <a:solidFill>
                  <a:srgbClr val="000000"/>
                </a:solidFill>
                <a:latin typeface="Arial" panose="020B0604020202020204" pitchFamily="34" charset="0"/>
                <a:ea typeface="Calibri" panose="020F0502020204030204" pitchFamily="34" charset="0"/>
                <a:cs typeface="Tahoma" panose="020B0604030504040204" pitchFamily="34" charset="0"/>
              </a:rPr>
              <a:t>Advices</a:t>
            </a:r>
            <a:r>
              <a:rPr kumimoji="0" lang="en-US" sz="1400" b="1" i="0" u="none" strike="noStrike" kern="1200" cap="none" spc="0" normalizeH="0" baseline="0" noProof="0" dirty="0" smtClean="0">
                <a:ln>
                  <a:noFill/>
                </a:ln>
                <a:solidFill>
                  <a:prstClr val="black"/>
                </a:solidFill>
                <a:effectLst/>
                <a:uLnTx/>
                <a:uFillTx/>
                <a:latin typeface="Arial"/>
                <a:ea typeface="+mn-ea"/>
                <a:cs typeface="+mn-cs"/>
              </a:rPr>
              <a:t> (profile) </a:t>
            </a:r>
            <a:r>
              <a:rPr lang="en-US" sz="1400" dirty="0">
                <a:solidFill>
                  <a:srgbClr val="000000"/>
                </a:solidFill>
                <a:latin typeface="Arial" panose="020B0604020202020204" pitchFamily="34" charset="0"/>
                <a:ea typeface="Calibri" panose="020F0502020204030204" pitchFamily="34" charset="0"/>
                <a:cs typeface="Tahoma" panose="020B0604030504040204" pitchFamily="34" charset="0"/>
              </a:rPr>
              <a:t>enables a financial institution to define credit and debit advice messages. GPP generates and transmits these messages to notify a financial institution customer of various events that can occur during transaction processing</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ahoma" panose="020B0604030504040204" pitchFamily="34" charset="0"/>
            </a:endParaRPr>
          </a:p>
          <a:p>
            <a:pPr marL="868363" lvl="1" indent="-411163">
              <a:lnSpc>
                <a:spcPct val="90000"/>
              </a:lnSpc>
              <a:spcBef>
                <a:spcPts val="1500"/>
              </a:spcBef>
              <a:buSzPct val="150000"/>
              <a:buBlip>
                <a:blip r:embed="rId2"/>
              </a:buBlip>
            </a:pPr>
            <a:r>
              <a:rPr lang="en-US" sz="1400" b="1" dirty="0">
                <a:solidFill>
                  <a:srgbClr val="000000"/>
                </a:solidFill>
                <a:latin typeface="Arial" panose="020B0604020202020204" pitchFamily="34" charset="0"/>
                <a:ea typeface="Calibri" panose="020F0502020204030204" pitchFamily="34" charset="0"/>
                <a:cs typeface="Tahoma" panose="020B0604030504040204" pitchFamily="34" charset="0"/>
              </a:rPr>
              <a:t>Advising Type </a:t>
            </a:r>
            <a:r>
              <a:rPr lang="en-US" sz="1400" b="1" dirty="0" smtClean="0">
                <a:solidFill>
                  <a:srgbClr val="000000"/>
                </a:solidFill>
                <a:latin typeface="Arial" panose="020B0604020202020204" pitchFamily="34" charset="0"/>
                <a:ea typeface="Calibri" panose="020F0502020204030204" pitchFamily="34" charset="0"/>
                <a:cs typeface="Tahoma" panose="020B0604030504040204" pitchFamily="34" charset="0"/>
              </a:rPr>
              <a:t>Selection </a:t>
            </a:r>
            <a:r>
              <a:rPr kumimoji="0" lang="en-US" sz="1400" b="1" i="0" u="none" strike="noStrike" kern="1200" cap="none" spc="0" normalizeH="0" baseline="0" noProof="0" dirty="0" smtClean="0">
                <a:ln>
                  <a:noFill/>
                </a:ln>
                <a:solidFill>
                  <a:prstClr val="black"/>
                </a:solidFill>
                <a:effectLst/>
                <a:uLnTx/>
                <a:uFillTx/>
                <a:latin typeface="Arial"/>
                <a:ea typeface="+mn-ea"/>
                <a:cs typeface="+mn-cs"/>
              </a:rPr>
              <a:t>(rules</a:t>
            </a:r>
            <a:r>
              <a:rPr kumimoji="0" lang="en-US" sz="1400" b="1" i="0" u="none" strike="noStrike" kern="1200" cap="none" spc="0" normalizeH="0" baseline="0" noProof="0" dirty="0">
                <a:ln>
                  <a:noFill/>
                </a:ln>
                <a:solidFill>
                  <a:prstClr val="black"/>
                </a:solidFill>
                <a:effectLst/>
                <a:uLnTx/>
                <a:uFillTx/>
                <a:latin typeface="Arial"/>
                <a:ea typeface="+mn-ea"/>
                <a:cs typeface="+mn-cs"/>
              </a:rPr>
              <a:t>) </a:t>
            </a:r>
            <a:r>
              <a:rPr lang="en-US" sz="1400" dirty="0">
                <a:solidFill>
                  <a:srgbClr val="000000"/>
                </a:solidFill>
                <a:latin typeface="Arial" panose="020B0604020202020204" pitchFamily="34" charset="0"/>
                <a:ea typeface="Calibri" panose="020F0502020204030204" pitchFamily="34" charset="0"/>
                <a:cs typeface="Tahoma" panose="020B0604030504040204" pitchFamily="34" charset="0"/>
              </a:rPr>
              <a:t>invokes this type of rule to determine whether to generate an advice message at a specific point in the workflow.</a:t>
            </a:r>
            <a:endParaRPr kumimoji="0" lang="en-US" sz="1400" b="0" i="0" u="none" strike="noStrike" kern="1200" cap="none" spc="0" normalizeH="0" baseline="0" noProof="0" dirty="0">
              <a:ln>
                <a:noFill/>
              </a:ln>
              <a:solidFill>
                <a:prstClr val="black"/>
              </a:solidFill>
              <a:effectLst/>
              <a:uLnTx/>
              <a:uFillTx/>
              <a:latin typeface="Arial"/>
              <a:ea typeface="+mn-ea"/>
              <a:cs typeface="+mn-cs"/>
            </a:endParaRPr>
          </a:p>
          <a:p>
            <a:pPr marL="411163" marR="0" lvl="0" indent="-411163" algn="l" defTabSz="914400" rtl="0" eaLnBrk="1" fontAlgn="auto" latinLnBrk="0" hangingPunct="1">
              <a:lnSpc>
                <a:spcPct val="90000"/>
              </a:lnSpc>
              <a:spcBef>
                <a:spcPts val="1500"/>
              </a:spcBef>
              <a:spcAft>
                <a:spcPts val="0"/>
              </a:spcAft>
              <a:buClrTx/>
              <a:buSzPct val="150000"/>
              <a:buFontTx/>
              <a:buBlip>
                <a:blip r:embed="rId2"/>
              </a:buBlip>
              <a:tabLst/>
              <a:defRPr/>
            </a:pPr>
            <a:r>
              <a:rPr kumimoji="0" lang="en-US" sz="1800" b="1" i="0" u="none" strike="noStrike" kern="1200" cap="none" spc="0" normalizeH="0" baseline="0" noProof="0" dirty="0" smtClean="0">
                <a:ln>
                  <a:noFill/>
                </a:ln>
                <a:solidFill>
                  <a:prstClr val="black"/>
                </a:solidFill>
                <a:effectLst/>
                <a:uLnTx/>
                <a:uFillTx/>
                <a:latin typeface="Arial"/>
                <a:ea typeface="+mn-ea"/>
                <a:cs typeface="+mn-cs"/>
              </a:rPr>
              <a:t>System setup </a:t>
            </a:r>
            <a:r>
              <a:rPr kumimoji="0" lang="en-US" sz="1400" b="0" i="0" u="none" strike="noStrike" kern="1200" cap="none" spc="0" normalizeH="0" baseline="0" noProof="0" dirty="0" smtClean="0">
                <a:ln>
                  <a:noFill/>
                </a:ln>
                <a:solidFill>
                  <a:prstClr val="black"/>
                </a:solidFill>
                <a:effectLst/>
                <a:uLnTx/>
                <a:uFillTx/>
                <a:latin typeface="Arial"/>
                <a:ea typeface="+mn-ea"/>
                <a:cs typeface="+mn-cs"/>
              </a:rPr>
              <a:t> </a:t>
            </a:r>
          </a:p>
          <a:p>
            <a:pPr marL="868363" lvl="1" indent="-411163">
              <a:lnSpc>
                <a:spcPct val="90000"/>
              </a:lnSpc>
              <a:spcBef>
                <a:spcPts val="1500"/>
              </a:spcBef>
              <a:buSzPct val="150000"/>
              <a:buBlip>
                <a:blip r:embed="rId2"/>
              </a:buBlip>
            </a:pPr>
            <a:r>
              <a:rPr lang="en-US" sz="1400" b="1" dirty="0">
                <a:solidFill>
                  <a:srgbClr val="000000"/>
                </a:solidFill>
                <a:latin typeface="Arial" panose="020B0604020202020204" pitchFamily="34" charset="0"/>
                <a:ea typeface="Calibri" panose="020F0502020204030204" pitchFamily="34" charset="0"/>
                <a:cs typeface="Tahoma" panose="020B0604030504040204" pitchFamily="34" charset="0"/>
              </a:rPr>
              <a:t>Generate Transaction </a:t>
            </a:r>
            <a:r>
              <a:rPr lang="en-US" sz="1400" b="1" dirty="0">
                <a:solidFill>
                  <a:srgbClr val="000000"/>
                </a:solidFill>
                <a:latin typeface="Arial" panose="020B0604020202020204" pitchFamily="34" charset="0"/>
                <a:ea typeface="Calibri" panose="020F0502020204030204" pitchFamily="34" charset="0"/>
                <a:cs typeface="Tahoma" panose="020B0604030504040204" pitchFamily="34" charset="0"/>
              </a:rPr>
              <a:t>Selection </a:t>
            </a:r>
            <a:r>
              <a:rPr lang="en-US" sz="1400" b="1" dirty="0">
                <a:solidFill>
                  <a:prstClr val="black"/>
                </a:solidFill>
              </a:rPr>
              <a:t>(rules) </a:t>
            </a:r>
            <a:r>
              <a:rPr lang="en-US" sz="1400" dirty="0" smtClean="0">
                <a:solidFill>
                  <a:srgbClr val="000000"/>
                </a:solidFill>
                <a:latin typeface="Arial" panose="020B0604020202020204" pitchFamily="34" charset="0"/>
                <a:ea typeface="Calibri" panose="020F0502020204030204" pitchFamily="34" charset="0"/>
                <a:cs typeface="Tahoma" panose="020B0604030504040204" pitchFamily="34" charset="0"/>
              </a:rPr>
              <a:t>determine </a:t>
            </a:r>
            <a:r>
              <a:rPr lang="en-US" sz="1400" dirty="0">
                <a:solidFill>
                  <a:srgbClr val="000000"/>
                </a:solidFill>
                <a:latin typeface="Arial" panose="020B0604020202020204" pitchFamily="34" charset="0"/>
                <a:ea typeface="Calibri" panose="020F0502020204030204" pitchFamily="34" charset="0"/>
                <a:cs typeface="Tahoma" panose="020B0604030504040204" pitchFamily="34" charset="0"/>
              </a:rPr>
              <a:t>the relevant Generate Transaction profile for a </a:t>
            </a:r>
            <a:r>
              <a:rPr lang="en-US" sz="1400" dirty="0">
                <a:solidFill>
                  <a:srgbClr val="000000"/>
                </a:solidFill>
                <a:latin typeface="Arial" panose="020B0604020202020204" pitchFamily="34" charset="0"/>
                <a:ea typeface="Calibri" panose="020F0502020204030204" pitchFamily="34" charset="0"/>
                <a:cs typeface="Tahoma" panose="020B0604030504040204" pitchFamily="34" charset="0"/>
              </a:rPr>
              <a:t>transaction</a:t>
            </a:r>
          </a:p>
          <a:p>
            <a:pPr marL="868363" lvl="1" indent="-411163">
              <a:lnSpc>
                <a:spcPct val="90000"/>
              </a:lnSpc>
              <a:spcBef>
                <a:spcPts val="1500"/>
              </a:spcBef>
              <a:buSzPct val="150000"/>
              <a:buBlip>
                <a:blip r:embed="rId2"/>
              </a:buBlip>
            </a:pPr>
            <a:r>
              <a:rPr lang="en-US" sz="1400" b="1" dirty="0">
                <a:solidFill>
                  <a:srgbClr val="000000"/>
                </a:solidFill>
                <a:latin typeface="Arial" panose="020B0604020202020204" pitchFamily="34" charset="0"/>
                <a:ea typeface="Calibri" panose="020F0502020204030204" pitchFamily="34" charset="0"/>
                <a:cs typeface="Tahoma" panose="020B0604030504040204" pitchFamily="34" charset="0"/>
              </a:rPr>
              <a:t>Transaction Generation Mapping </a:t>
            </a:r>
            <a:r>
              <a:rPr lang="en-US" sz="1400" b="1" dirty="0">
                <a:solidFill>
                  <a:srgbClr val="000000"/>
                </a:solidFill>
                <a:latin typeface="Arial" panose="020B0604020202020204" pitchFamily="34" charset="0"/>
                <a:ea typeface="Calibri" panose="020F0502020204030204" pitchFamily="34" charset="0"/>
                <a:cs typeface="Tahoma" panose="020B0604030504040204" pitchFamily="34" charset="0"/>
              </a:rPr>
              <a:t>(</a:t>
            </a:r>
            <a:r>
              <a:rPr lang="en-US" sz="1400" b="1" dirty="0">
                <a:solidFill>
                  <a:srgbClr val="000000"/>
                </a:solidFill>
                <a:latin typeface="Arial" panose="020B0604020202020204" pitchFamily="34" charset="0"/>
                <a:ea typeface="Calibri" panose="020F0502020204030204" pitchFamily="34" charset="0"/>
                <a:cs typeface="Tahoma" panose="020B0604030504040204" pitchFamily="34" charset="0"/>
              </a:rPr>
              <a:t>rules) </a:t>
            </a:r>
            <a:r>
              <a:rPr lang="en-US" sz="1400" dirty="0">
                <a:solidFill>
                  <a:srgbClr val="000000"/>
                </a:solidFill>
                <a:latin typeface="Arial" panose="020B0604020202020204" pitchFamily="34" charset="0"/>
                <a:ea typeface="Calibri" panose="020F0502020204030204" pitchFamily="34" charset="0"/>
                <a:cs typeface="Tahoma" panose="020B0604030504040204" pitchFamily="34" charset="0"/>
              </a:rPr>
              <a:t>to populate advice message fields with specific transaction attributes and other </a:t>
            </a:r>
            <a:r>
              <a:rPr lang="en-US" sz="1400" dirty="0">
                <a:solidFill>
                  <a:srgbClr val="000000"/>
                </a:solidFill>
                <a:latin typeface="Arial" panose="020B0604020202020204" pitchFamily="34" charset="0"/>
                <a:ea typeface="Calibri" panose="020F0502020204030204" pitchFamily="34" charset="0"/>
                <a:cs typeface="Tahoma" panose="020B0604030504040204" pitchFamily="34" charset="0"/>
              </a:rPr>
              <a:t>information</a:t>
            </a:r>
          </a:p>
          <a:p>
            <a:pPr marL="868363" lvl="1" indent="-411163">
              <a:lnSpc>
                <a:spcPct val="90000"/>
              </a:lnSpc>
              <a:spcBef>
                <a:spcPts val="1500"/>
              </a:spcBef>
              <a:buSzPct val="150000"/>
              <a:buBlip>
                <a:blip r:embed="rId2"/>
              </a:buBlip>
            </a:pPr>
            <a:r>
              <a:rPr lang="en-US" sz="1400" b="1" dirty="0">
                <a:solidFill>
                  <a:srgbClr val="000000"/>
                </a:solidFill>
                <a:latin typeface="Arial" panose="020B0604020202020204" pitchFamily="34" charset="0"/>
                <a:ea typeface="Calibri" panose="020F0502020204030204" pitchFamily="34" charset="0"/>
                <a:cs typeface="Tahoma" panose="020B0604030504040204" pitchFamily="34" charset="0"/>
              </a:rPr>
              <a:t>Transaction Generation Mapping Selection </a:t>
            </a:r>
            <a:r>
              <a:rPr lang="en-US" sz="1400" b="1" dirty="0" smtClean="0">
                <a:solidFill>
                  <a:srgbClr val="000000"/>
                </a:solidFill>
                <a:latin typeface="Arial" panose="020B0604020202020204" pitchFamily="34" charset="0"/>
                <a:ea typeface="Calibri" panose="020F0502020204030204" pitchFamily="34" charset="0"/>
                <a:cs typeface="Tahoma" panose="020B0604030504040204" pitchFamily="34" charset="0"/>
              </a:rPr>
              <a:t>(rules) </a:t>
            </a:r>
            <a:r>
              <a:rPr lang="en-US" sz="1400" dirty="0">
                <a:solidFill>
                  <a:srgbClr val="000000"/>
                </a:solidFill>
                <a:latin typeface="Arial" panose="020B0604020202020204" pitchFamily="34" charset="0"/>
                <a:ea typeface="Calibri" panose="020F0502020204030204" pitchFamily="34" charset="0"/>
                <a:cs typeface="Tahoma" panose="020B0604030504040204" pitchFamily="34" charset="0"/>
              </a:rPr>
              <a:t>to determine the relevant message refinement rule for a specific </a:t>
            </a:r>
            <a:r>
              <a:rPr lang="en-US" sz="1400" dirty="0" smtClean="0">
                <a:solidFill>
                  <a:srgbClr val="000000"/>
                </a:solidFill>
                <a:latin typeface="Arial" panose="020B0604020202020204" pitchFamily="34" charset="0"/>
                <a:ea typeface="Calibri" panose="020F0502020204030204" pitchFamily="34" charset="0"/>
                <a:cs typeface="Tahoma" panose="020B0604030504040204" pitchFamily="34" charset="0"/>
              </a:rPr>
              <a:t>transaction</a:t>
            </a:r>
            <a:endParaRPr lang="en-US" sz="1400" dirty="0">
              <a:solidFill>
                <a:srgbClr val="000000"/>
              </a:solidFill>
              <a:latin typeface="Arial" panose="020B0604020202020204" pitchFamily="34" charset="0"/>
              <a:ea typeface="Calibri" panose="020F0502020204030204" pitchFamily="34" charset="0"/>
              <a:cs typeface="Tahoma" panose="020B0604030504040204" pitchFamily="34" charset="0"/>
            </a:endParaRPr>
          </a:p>
        </p:txBody>
      </p:sp>
    </p:spTree>
    <p:extLst>
      <p:ext uri="{BB962C8B-B14F-4D97-AF65-F5344CB8AC3E}">
        <p14:creationId xmlns:p14="http://schemas.microsoft.com/office/powerpoint/2010/main" val="6405610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GB" dirty="0"/>
          </a:p>
        </p:txBody>
      </p:sp>
      <p:sp>
        <p:nvSpPr>
          <p:cNvPr id="3" name="Subtitle 2"/>
          <p:cNvSpPr>
            <a:spLocks noGrp="1"/>
          </p:cNvSpPr>
          <p:nvPr>
            <p:ph type="subTitle" idx="1"/>
          </p:nvPr>
        </p:nvSpPr>
        <p:spPr/>
        <p:txBody>
          <a:bodyPr/>
          <a:lstStyle/>
          <a:p>
            <a:r>
              <a:rPr lang="en-GB" dirty="0" smtClean="0"/>
              <a:t>Integration Team</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98A2CEC-3088-437B-B321-33BEC7D93FCD}" type="datetime4">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 March 2019</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7" name="Text Placeholder 7"/>
          <p:cNvSpPr txBox="1">
            <a:spLocks/>
          </p:cNvSpPr>
          <p:nvPr/>
        </p:nvSpPr>
        <p:spPr>
          <a:xfrm>
            <a:off x="600441" y="4295091"/>
            <a:ext cx="4252912" cy="351480"/>
          </a:xfrm>
          <a:prstGeom prst="rect">
            <a:avLst/>
          </a:prstGeom>
        </p:spPr>
        <p:txBody>
          <a:bodyPr vert="horz" lIns="0" tIns="0" rIns="0" bIns="0" rtlCol="0" anchor="t" anchorCtr="0">
            <a:noAutofit/>
          </a:bodyPr>
          <a:lst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accent1"/>
                </a:solidFill>
                <a:latin typeface="+mn-lt"/>
                <a:ea typeface="+mn-ea"/>
                <a:cs typeface="+mn-cs"/>
              </a:defRPr>
            </a:lvl1pPr>
            <a:lvl2pPr marL="165100" indent="-165100" algn="l" defTabSz="914400" rtl="0" eaLnBrk="1" latinLnBrk="0" hangingPunct="1">
              <a:lnSpc>
                <a:spcPct val="90000"/>
              </a:lnSpc>
              <a:spcBef>
                <a:spcPts val="600"/>
              </a:spcBef>
              <a:buClr>
                <a:schemeClr val="tx2"/>
              </a:buClr>
              <a:buFont typeface="Arial" panose="020B0604020202020204" pitchFamily="34" charset="0"/>
              <a:buChar char="•"/>
              <a:defRPr sz="160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kumimoji="0" lang="en-GB" sz="1800" b="0" i="0" u="none" strike="noStrike" kern="1200" cap="none" spc="0" normalizeH="0" baseline="0" noProof="0" dirty="0" smtClean="0">
                <a:ln>
                  <a:noFill/>
                </a:ln>
                <a:solidFill>
                  <a:srgbClr val="CD3CAD"/>
                </a:solidFill>
                <a:effectLst/>
                <a:uLnTx/>
                <a:uFillTx/>
                <a:latin typeface="Arial"/>
                <a:ea typeface="+mn-ea"/>
                <a:cs typeface="+mn-cs"/>
              </a:rPr>
              <a:t>alexander.perman@finastra.com</a:t>
            </a:r>
          </a:p>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srgbClr val="CD3CAD"/>
              </a:solidFill>
              <a:effectLst/>
              <a:uLnTx/>
              <a:uFillTx/>
              <a:latin typeface="Arial"/>
              <a:ea typeface="+mn-ea"/>
              <a:cs typeface="+mn-cs"/>
            </a:endParaRPr>
          </a:p>
        </p:txBody>
      </p:sp>
    </p:spTree>
    <p:extLst>
      <p:ext uri="{BB962C8B-B14F-4D97-AF65-F5344CB8AC3E}">
        <p14:creationId xmlns:p14="http://schemas.microsoft.com/office/powerpoint/2010/main" val="156552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inastra_PowerPoint_Template_LIGHT">
  <a:themeElements>
    <a:clrScheme name="Finastra">
      <a:dk1>
        <a:sysClr val="windowText" lastClr="000000"/>
      </a:dk1>
      <a:lt1>
        <a:sysClr val="window" lastClr="FFFFFF"/>
      </a:lt1>
      <a:dk2>
        <a:srgbClr val="414141"/>
      </a:dk2>
      <a:lt2>
        <a:srgbClr val="E5E5E5"/>
      </a:lt2>
      <a:accent1>
        <a:srgbClr val="CD3CAD"/>
      </a:accent1>
      <a:accent2>
        <a:srgbClr val="6948D9"/>
      </a:accent2>
      <a:accent3>
        <a:srgbClr val="414141"/>
      </a:accent3>
      <a:accent4>
        <a:srgbClr val="E189CD"/>
      </a:accent4>
      <a:accent5>
        <a:srgbClr val="A591E8"/>
      </a:accent5>
      <a:accent6>
        <a:srgbClr val="A5A5A5"/>
      </a:accent6>
      <a:hlink>
        <a:srgbClr val="CD3CAD"/>
      </a:hlink>
      <a:folHlink>
        <a:srgbClr val="CD3CA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dirty="0" err="1" smtClean="0">
            <a:solidFill>
              <a:schemeClr val="tx2"/>
            </a:solidFill>
          </a:defRPr>
        </a:defPPr>
      </a:lstStyle>
    </a:txDef>
  </a:objectDefaults>
  <a:extraClrSchemeLst/>
  <a:extLst>
    <a:ext uri="{05A4C25C-085E-4340-85A3-A5531E510DB2}">
      <thm15:themeFamily xmlns:thm15="http://schemas.microsoft.com/office/thememl/2012/main" name="Finastra_PowerPoint_Template_LIGHT.potx" id="{E28E15CF-D4AF-4030-9C27-4521403959F6}" vid="{3C581112-1A15-4DD8-9762-0CCB35449E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AFDA2510A45954CB46081864A6D864F" ma:contentTypeVersion="5" ma:contentTypeDescription="Create a new document." ma:contentTypeScope="" ma:versionID="5b475eef84496e2b7a4205b1d00d7d4c">
  <xsd:schema xmlns:xsd="http://www.w3.org/2001/XMLSchema" xmlns:xs="http://www.w3.org/2001/XMLSchema" xmlns:p="http://schemas.microsoft.com/office/2006/metadata/properties" xmlns:ns1="http://schemas.microsoft.com/sharepoint/v3" xmlns:ns2="1913475e-a030-45ec-9e8a-a2630205b38f" xmlns:ns3="0ae7057e-292f-4fd1-bead-5494e4c66c6d" targetNamespace="http://schemas.microsoft.com/office/2006/metadata/properties" ma:root="true" ma:fieldsID="85738e600c763465eda532a3d229a01a" ns1:_="" ns2:_="" ns3:_="">
    <xsd:import namespace="http://schemas.microsoft.com/sharepoint/v3"/>
    <xsd:import namespace="1913475e-a030-45ec-9e8a-a2630205b38f"/>
    <xsd:import namespace="0ae7057e-292f-4fd1-bead-5494e4c66c6d"/>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913475e-a030-45ec-9e8a-a2630205b38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e7057e-292f-4fd1-bead-5494e4c66c6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186F62-2954-471E-9368-38BF5704F41F}">
  <ds:schemaRefs>
    <ds:schemaRef ds:uri="0ae7057e-292f-4fd1-bead-5494e4c66c6d"/>
    <ds:schemaRef ds:uri="http://schemas.openxmlformats.org/package/2006/metadata/core-properties"/>
    <ds:schemaRef ds:uri="http://purl.org/dc/elements/1.1/"/>
    <ds:schemaRef ds:uri="http://purl.org/dc/dcmitype/"/>
    <ds:schemaRef ds:uri="http://schemas.microsoft.com/office/infopath/2007/PartnerControls"/>
    <ds:schemaRef ds:uri="http://purl.org/dc/terms/"/>
    <ds:schemaRef ds:uri="http://schemas.microsoft.com/office/2006/metadata/properties"/>
    <ds:schemaRef ds:uri="1913475e-a030-45ec-9e8a-a2630205b38f"/>
    <ds:schemaRef ds:uri="http://schemas.microsoft.com/office/2006/documentManagement/types"/>
    <ds:schemaRef ds:uri="http://schemas.microsoft.com/sharepoint/v3"/>
    <ds:schemaRef ds:uri="http://www.w3.org/XML/1998/namespace"/>
  </ds:schemaRefs>
</ds:datastoreItem>
</file>

<file path=customXml/itemProps2.xml><?xml version="1.0" encoding="utf-8"?>
<ds:datastoreItem xmlns:ds="http://schemas.openxmlformats.org/officeDocument/2006/customXml" ds:itemID="{F6B4073B-771D-450A-9EDA-ABAA77B05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913475e-a030-45ec-9e8a-a2630205b38f"/>
    <ds:schemaRef ds:uri="0ae7057e-292f-4fd1-bead-5494e4c66c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1AEAF9-C730-4098-99F1-230B2FED747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Finastra_PowerPoint_Template_LIGHT</Template>
  <TotalTime>29925</TotalTime>
  <Words>811</Words>
  <Application>Microsoft Office PowerPoint</Application>
  <PresentationFormat>Widescreen</PresentationFormat>
  <Paragraphs>164</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Tahoma</vt:lpstr>
      <vt:lpstr>Times New Roman</vt:lpstr>
      <vt:lpstr>Finastra_PowerPoint_Template_LIGHT</vt:lpstr>
      <vt:lpstr>Advising</vt:lpstr>
      <vt:lpstr>AGENDA</vt:lpstr>
      <vt:lpstr>PowerPoint Presentation</vt:lpstr>
      <vt:lpstr>workflows</vt:lpstr>
      <vt:lpstr>Pain.002 interfaces </vt:lpstr>
      <vt:lpstr>SEND REQUEST flow</vt:lpstr>
      <vt:lpstr>Advices request</vt:lpstr>
      <vt:lpstr>configuration</vt:lpstr>
      <vt:lpstr>Thank you</vt:lpstr>
    </vt:vector>
  </TitlesOfParts>
  <Company>D + 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Julie Herder</dc:creator>
  <cp:lastModifiedBy>Alexander Perman</cp:lastModifiedBy>
  <cp:revision>131</cp:revision>
  <cp:lastPrinted>2017-06-06T14:07:14Z</cp:lastPrinted>
  <dcterms:created xsi:type="dcterms:W3CDTF">2017-06-27T19:04:38Z</dcterms:created>
  <dcterms:modified xsi:type="dcterms:W3CDTF">2019-03-24T10:11:06Z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0x0101009AFDA2510A45954CB46081864A6D864F</vt:lpwstr>
  </property>
</Properties>
</file>