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65" r:id="rId7"/>
    <p:sldId id="273" r:id="rId8"/>
    <p:sldId id="274" r:id="rId9"/>
    <p:sldId id="276" r:id="rId10"/>
    <p:sldId id="277" r:id="rId11"/>
    <p:sldId id="266" r:id="rId12"/>
    <p:sldId id="267" r:id="rId13"/>
    <p:sldId id="269" r:id="rId14"/>
    <p:sldId id="270" r:id="rId15"/>
    <p:sldId id="283" r:id="rId16"/>
    <p:sldId id="284" r:id="rId17"/>
    <p:sldId id="285" r:id="rId18"/>
    <p:sldId id="271" r:id="rId19"/>
    <p:sldId id="27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441" autoAdjust="0"/>
  </p:normalViewPr>
  <p:slideViewPr>
    <p:cSldViewPr snapToGrid="0" showGuides="1">
      <p:cViewPr varScale="1">
        <p:scale>
          <a:sx n="108" d="100"/>
          <a:sy n="108" d="100"/>
        </p:scale>
        <p:origin x="540"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25/03/2019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25/03/2019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3</a:t>
            </a:fld>
            <a:endParaRPr lang="en-GB" dirty="0"/>
          </a:p>
        </p:txBody>
      </p:sp>
    </p:spTree>
    <p:extLst>
      <p:ext uri="{BB962C8B-B14F-4D97-AF65-F5344CB8AC3E}">
        <p14:creationId xmlns:p14="http://schemas.microsoft.com/office/powerpoint/2010/main" val="1061480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2654232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06271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374023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1101937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193087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32078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413906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35891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42301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184880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49601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69070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776414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25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25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25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25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25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25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Upload</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a:t>2019</a:t>
            </a:r>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159" y="1320528"/>
            <a:ext cx="9279767" cy="2899780"/>
          </a:xfrm>
        </p:spPr>
        <p:txBody>
          <a:bodyPr/>
          <a:lstStyle/>
          <a:p>
            <a:r>
              <a:rPr lang="en-US" dirty="0" err="1"/>
              <a:t>SWIFTRef</a:t>
            </a:r>
            <a:r>
              <a:rPr lang="en-US" dirty="0"/>
              <a:t> SSI data provides worldwide standing settlement instructions for retail and wholesale payments, ensuring a flawless straight-through payments process. </a:t>
            </a:r>
            <a:endParaRPr lang="en-US" dirty="0" smtClean="0"/>
          </a:p>
          <a:p>
            <a:endParaRPr lang="en-US" dirty="0"/>
          </a:p>
          <a:p>
            <a:r>
              <a:rPr lang="en-US" dirty="0"/>
              <a:t>The </a:t>
            </a:r>
            <a:r>
              <a:rPr lang="en-US" dirty="0" err="1"/>
              <a:t>SWIFTRef</a:t>
            </a:r>
            <a:r>
              <a:rPr lang="en-US" dirty="0"/>
              <a:t> SSI directory contains three different types of files: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plus </a:t>
            </a:r>
            <a:r>
              <a:rPr lang="en-US" dirty="0"/>
              <a:t>– that contains SSIs for retail and wholesale payments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Retail </a:t>
            </a:r>
            <a:r>
              <a:rPr lang="en-US" dirty="0"/>
              <a:t>- SSIs for retail payments (commercial payments)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Wholesale </a:t>
            </a:r>
            <a:r>
              <a:rPr lang="en-US" dirty="0"/>
              <a:t>- SSIs for wholesale (FX, </a:t>
            </a:r>
            <a:r>
              <a:rPr lang="en-US" dirty="0" err="1"/>
              <a:t>MM,Derivatives</a:t>
            </a:r>
            <a:r>
              <a:rPr lang="en-US" dirty="0"/>
              <a:t> - cash payments) </a:t>
            </a:r>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SSI upload</a:t>
            </a:r>
            <a:endParaRPr lang="en-GB" dirty="0"/>
          </a:p>
        </p:txBody>
      </p:sp>
    </p:spTree>
    <p:extLst>
      <p:ext uri="{BB962C8B-B14F-4D97-AF65-F5344CB8AC3E}">
        <p14:creationId xmlns:p14="http://schemas.microsoft.com/office/powerpoint/2010/main" val="66528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3" y="1011037"/>
            <a:ext cx="10055501" cy="951405"/>
          </a:xfrm>
        </p:spPr>
        <p:txBody>
          <a:bodyPr/>
          <a:lstStyle/>
          <a:p>
            <a:r>
              <a:rPr lang="en-US" dirty="0"/>
              <a:t>The EISCD upload task uses the data contained in the file to update the Financial Institution tables (NCC and CUSTOMRS) as well as Membership tables within GPP. Each branch or bank office in the EISCD file is identified by either Sorting code, or BIC and Sorting code.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overview</a:t>
            </a:r>
            <a:endParaRPr lang="en-GB" dirty="0"/>
          </a:p>
        </p:txBody>
      </p:sp>
      <p:pic>
        <p:nvPicPr>
          <p:cNvPr id="2" name="Picture 1"/>
          <p:cNvPicPr>
            <a:picLocks noChangeAspect="1"/>
          </p:cNvPicPr>
          <p:nvPr/>
        </p:nvPicPr>
        <p:blipFill>
          <a:blip r:embed="rId3"/>
          <a:stretch>
            <a:fillRect/>
          </a:stretch>
        </p:blipFill>
        <p:spPr>
          <a:xfrm>
            <a:off x="1957461" y="2422866"/>
            <a:ext cx="7658100" cy="3390900"/>
          </a:xfrm>
          <a:prstGeom prst="rect">
            <a:avLst/>
          </a:prstGeom>
        </p:spPr>
      </p:pic>
    </p:spTree>
    <p:extLst>
      <p:ext uri="{BB962C8B-B14F-4D97-AF65-F5344CB8AC3E}">
        <p14:creationId xmlns:p14="http://schemas.microsoft.com/office/powerpoint/2010/main" val="95473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customers &amp; NCC</a:t>
            </a:r>
            <a:endParaRPr lang="en-GB" dirty="0"/>
          </a:p>
        </p:txBody>
      </p:sp>
      <p:pic>
        <p:nvPicPr>
          <p:cNvPr id="4" name="Picture 3"/>
          <p:cNvPicPr>
            <a:picLocks noChangeAspect="1"/>
          </p:cNvPicPr>
          <p:nvPr/>
        </p:nvPicPr>
        <p:blipFill>
          <a:blip r:embed="rId3"/>
          <a:stretch>
            <a:fillRect/>
          </a:stretch>
        </p:blipFill>
        <p:spPr>
          <a:xfrm>
            <a:off x="623888" y="1010738"/>
            <a:ext cx="6086401" cy="1876524"/>
          </a:xfrm>
          <a:prstGeom prst="rect">
            <a:avLst/>
          </a:prstGeom>
        </p:spPr>
      </p:pic>
      <p:pic>
        <p:nvPicPr>
          <p:cNvPr id="7" name="Picture 6"/>
          <p:cNvPicPr>
            <a:picLocks noChangeAspect="1"/>
          </p:cNvPicPr>
          <p:nvPr/>
        </p:nvPicPr>
        <p:blipFill>
          <a:blip r:embed="rId4"/>
          <a:stretch>
            <a:fillRect/>
          </a:stretch>
        </p:blipFill>
        <p:spPr>
          <a:xfrm>
            <a:off x="5057335" y="2994573"/>
            <a:ext cx="5781821" cy="3469092"/>
          </a:xfrm>
          <a:prstGeom prst="rect">
            <a:avLst/>
          </a:prstGeom>
        </p:spPr>
      </p:pic>
      <p:sp>
        <p:nvSpPr>
          <p:cNvPr id="8" name="TextBox 7"/>
          <p:cNvSpPr txBox="1"/>
          <p:nvPr/>
        </p:nvSpPr>
        <p:spPr>
          <a:xfrm>
            <a:off x="7406640" y="1589649"/>
            <a:ext cx="914400" cy="323557"/>
          </a:xfrm>
          <a:prstGeom prst="rect">
            <a:avLst/>
          </a:prstGeom>
          <a:noFill/>
        </p:spPr>
        <p:txBody>
          <a:bodyPr wrap="none" lIns="0" tIns="0" rIns="0" bIns="0" rtlCol="0">
            <a:noAutofit/>
          </a:bodyPr>
          <a:lstStyle/>
          <a:p>
            <a:pPr algn="ctr"/>
            <a:r>
              <a:rPr lang="en-US" b="1" dirty="0" smtClean="0">
                <a:solidFill>
                  <a:schemeClr val="accent2"/>
                </a:solidFill>
              </a:rPr>
              <a:t>NCC</a:t>
            </a:r>
          </a:p>
        </p:txBody>
      </p:sp>
      <p:sp>
        <p:nvSpPr>
          <p:cNvPr id="10" name="TextBox 9"/>
          <p:cNvSpPr txBox="1"/>
          <p:nvPr/>
        </p:nvSpPr>
        <p:spPr>
          <a:xfrm>
            <a:off x="3127386" y="4478563"/>
            <a:ext cx="1698674" cy="323557"/>
          </a:xfrm>
          <a:prstGeom prst="rect">
            <a:avLst/>
          </a:prstGeom>
          <a:noFill/>
        </p:spPr>
        <p:txBody>
          <a:bodyPr wrap="none" lIns="0" tIns="0" rIns="0" bIns="0" rtlCol="0">
            <a:noAutofit/>
          </a:bodyPr>
          <a:lstStyle/>
          <a:p>
            <a:pPr algn="ctr"/>
            <a:r>
              <a:rPr lang="en-US" b="1" dirty="0" smtClean="0">
                <a:solidFill>
                  <a:schemeClr val="accent2"/>
                </a:solidFill>
              </a:rPr>
              <a:t>CUSTOMERS</a:t>
            </a:r>
          </a:p>
        </p:txBody>
      </p:sp>
    </p:spTree>
    <p:extLst>
      <p:ext uri="{BB962C8B-B14F-4D97-AF65-F5344CB8AC3E}">
        <p14:creationId xmlns:p14="http://schemas.microsoft.com/office/powerpoint/2010/main" val="4951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4" y="1074343"/>
            <a:ext cx="10259482" cy="817762"/>
          </a:xfrm>
        </p:spPr>
        <p:txBody>
          <a:bodyPr/>
          <a:lstStyle/>
          <a:p>
            <a:r>
              <a:rPr lang="en-US" dirty="0"/>
              <a:t>The system option EISCD_MOPS determines if any of the offices in GPP is a member of the clearing/clearings that can be uploaded from the EISCD file (Bacs, CHAPS Sterling and Faster Payments)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membership</a:t>
            </a:r>
            <a:endParaRPr lang="en-GB" dirty="0"/>
          </a:p>
        </p:txBody>
      </p:sp>
      <p:pic>
        <p:nvPicPr>
          <p:cNvPr id="2" name="Picture 1"/>
          <p:cNvPicPr>
            <a:picLocks noChangeAspect="1"/>
          </p:cNvPicPr>
          <p:nvPr/>
        </p:nvPicPr>
        <p:blipFill>
          <a:blip r:embed="rId3"/>
          <a:stretch>
            <a:fillRect/>
          </a:stretch>
        </p:blipFill>
        <p:spPr>
          <a:xfrm>
            <a:off x="3694830" y="1683528"/>
            <a:ext cx="3550535" cy="4709893"/>
          </a:xfrm>
          <a:prstGeom prst="rect">
            <a:avLst/>
          </a:prstGeom>
        </p:spPr>
      </p:pic>
      <p:pic>
        <p:nvPicPr>
          <p:cNvPr id="4" name="Picture 3"/>
          <p:cNvPicPr>
            <a:picLocks noChangeAspect="1"/>
          </p:cNvPicPr>
          <p:nvPr/>
        </p:nvPicPr>
        <p:blipFill>
          <a:blip r:embed="rId4"/>
          <a:stretch>
            <a:fillRect/>
          </a:stretch>
        </p:blipFill>
        <p:spPr>
          <a:xfrm>
            <a:off x="3694830" y="6393421"/>
            <a:ext cx="3557660" cy="233289"/>
          </a:xfrm>
          <a:prstGeom prst="rect">
            <a:avLst/>
          </a:prstGeom>
        </p:spPr>
      </p:pic>
    </p:spTree>
    <p:extLst>
      <p:ext uri="{BB962C8B-B14F-4D97-AF65-F5344CB8AC3E}">
        <p14:creationId xmlns:p14="http://schemas.microsoft.com/office/powerpoint/2010/main" val="16503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996970"/>
            <a:ext cx="10372024" cy="1021743"/>
          </a:xfrm>
        </p:spPr>
        <p:txBody>
          <a:bodyPr/>
          <a:lstStyle/>
          <a:p>
            <a:r>
              <a:rPr lang="en-US"/>
              <a:t>Gpi</a:t>
            </a:r>
            <a:r>
              <a:rPr lang="en-US" dirty="0"/>
              <a:t> directory is used by financial institutions that use the data in the SWIFT </a:t>
            </a:r>
            <a:r>
              <a:rPr lang="en-US" dirty="0" err="1"/>
              <a:t>gpi</a:t>
            </a:r>
            <a:r>
              <a:rPr lang="en-US" dirty="0"/>
              <a:t> files to look up financial institutions' participation and reachability through domestic and international clearings and settlement systems within the scope of </a:t>
            </a:r>
            <a:r>
              <a:rPr lang="en-US" dirty="0" err="1"/>
              <a:t>gpi</a:t>
            </a:r>
            <a:r>
              <a:rPr lang="en-US" dirty="0"/>
              <a:t>. In addition, </a:t>
            </a:r>
            <a:r>
              <a:rPr lang="en-US" dirty="0" err="1"/>
              <a:t>gpi</a:t>
            </a:r>
            <a:r>
              <a:rPr lang="en-US" dirty="0"/>
              <a:t> directory is used to decide on payment routing options.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GPI upload – Overview</a:t>
            </a:r>
            <a:endParaRPr lang="en-GB" dirty="0"/>
          </a:p>
        </p:txBody>
      </p:sp>
      <p:sp>
        <p:nvSpPr>
          <p:cNvPr id="2" name="Rectangle 1"/>
          <p:cNvSpPr/>
          <p:nvPr/>
        </p:nvSpPr>
        <p:spPr>
          <a:xfrm>
            <a:off x="623888" y="2495178"/>
            <a:ext cx="8426548" cy="3139321"/>
          </a:xfrm>
          <a:prstGeom prst="rect">
            <a:avLst/>
          </a:prstGeom>
        </p:spPr>
        <p:txBody>
          <a:bodyPr wrap="square">
            <a:spAutoFit/>
          </a:bodyPr>
          <a:lstStyle/>
          <a:p>
            <a:pPr algn="ctr"/>
            <a:r>
              <a:rPr lang="en-US" b="1" dirty="0" smtClean="0">
                <a:solidFill>
                  <a:schemeClr val="accent2"/>
                </a:solidFill>
                <a:latin typeface="+mj-lt"/>
              </a:rPr>
              <a:t>File Types</a:t>
            </a:r>
            <a:endParaRPr lang="en-US" b="1" dirty="0">
              <a:solidFill>
                <a:schemeClr val="accent2"/>
              </a:solidFill>
              <a:latin typeface="+mj-lt"/>
            </a:endParaRPr>
          </a:p>
          <a:p>
            <a:pPr marL="285750" indent="-285750">
              <a:buFont typeface="Arial" panose="020B0604020202020204" pitchFamily="34" charset="0"/>
              <a:buChar char="•"/>
            </a:pPr>
            <a:r>
              <a:rPr lang="en-US" u="sng" dirty="0" smtClean="0">
                <a:solidFill>
                  <a:srgbClr val="000000"/>
                </a:solidFill>
                <a:latin typeface="+mj-lt"/>
              </a:rPr>
              <a:t>Daily </a:t>
            </a:r>
            <a:r>
              <a:rPr lang="en-US" u="sng" dirty="0">
                <a:solidFill>
                  <a:srgbClr val="000000"/>
                </a:solidFill>
                <a:latin typeface="+mj-lt"/>
              </a:rPr>
              <a:t>full file </a:t>
            </a:r>
            <a:r>
              <a:rPr lang="en-US" dirty="0">
                <a:solidFill>
                  <a:srgbClr val="000000"/>
                </a:solidFill>
                <a:latin typeface="+mj-lt"/>
              </a:rPr>
              <a:t>- Published once a month. Only required for an optional data resynchronization. </a:t>
            </a:r>
          </a:p>
          <a:p>
            <a:pPr marL="285750" indent="-285750">
              <a:buFont typeface="Arial" panose="020B0604020202020204" pitchFamily="34" charset="0"/>
              <a:buChar char="•"/>
            </a:pPr>
            <a:r>
              <a:rPr lang="en-US" u="sng" dirty="0" smtClean="0">
                <a:solidFill>
                  <a:srgbClr val="000000"/>
                </a:solidFill>
                <a:latin typeface="+mj-lt"/>
              </a:rPr>
              <a:t>Daily </a:t>
            </a:r>
            <a:r>
              <a:rPr lang="en-US" u="sng" dirty="0">
                <a:solidFill>
                  <a:srgbClr val="000000"/>
                </a:solidFill>
                <a:latin typeface="+mj-lt"/>
              </a:rPr>
              <a:t>delta file </a:t>
            </a:r>
            <a:r>
              <a:rPr lang="en-US" dirty="0">
                <a:solidFill>
                  <a:srgbClr val="000000"/>
                </a:solidFill>
                <a:latin typeface="+mj-lt"/>
              </a:rPr>
              <a:t>- Published every day, including the weekends. Contains only the changes of the previous day. </a:t>
            </a:r>
          </a:p>
          <a:p>
            <a:pPr marL="285750" indent="-285750">
              <a:buFont typeface="Arial" panose="020B0604020202020204" pitchFamily="34" charset="0"/>
              <a:buChar char="•"/>
            </a:pPr>
            <a:r>
              <a:rPr lang="en-US" u="sng" dirty="0" smtClean="0">
                <a:solidFill>
                  <a:srgbClr val="000000"/>
                </a:solidFill>
                <a:latin typeface="+mj-lt"/>
              </a:rPr>
              <a:t>Monthly </a:t>
            </a:r>
            <a:r>
              <a:rPr lang="en-US" u="sng" dirty="0">
                <a:solidFill>
                  <a:srgbClr val="000000"/>
                </a:solidFill>
                <a:latin typeface="+mj-lt"/>
              </a:rPr>
              <a:t>full file / Monthly delta file </a:t>
            </a:r>
            <a:r>
              <a:rPr lang="en-US" dirty="0">
                <a:solidFill>
                  <a:srgbClr val="000000"/>
                </a:solidFill>
                <a:latin typeface="+mj-lt"/>
              </a:rPr>
              <a:t>- One delta file and one full file, published on the same day. Users can apply the delta files only, the full files only, or a mix of the two (but not in the same month). </a:t>
            </a:r>
            <a:endParaRPr lang="en-US" dirty="0" smtClean="0">
              <a:solidFill>
                <a:srgbClr val="000000"/>
              </a:solidFill>
              <a:latin typeface="+mj-lt"/>
            </a:endParaRPr>
          </a:p>
          <a:p>
            <a:endParaRPr lang="en-US" dirty="0">
              <a:solidFill>
                <a:srgbClr val="000000"/>
              </a:solidFill>
              <a:latin typeface="+mj-lt"/>
            </a:endParaRPr>
          </a:p>
          <a:p>
            <a:endParaRPr lang="en-US" dirty="0" smtClean="0">
              <a:solidFill>
                <a:srgbClr val="000000"/>
              </a:solidFill>
              <a:latin typeface="+mj-lt"/>
            </a:endParaRPr>
          </a:p>
          <a:p>
            <a:r>
              <a:rPr lang="en-US" u="sng" dirty="0" smtClean="0">
                <a:solidFill>
                  <a:srgbClr val="000000"/>
                </a:solidFill>
                <a:latin typeface="+mj-lt"/>
              </a:rPr>
              <a:t>Task name </a:t>
            </a:r>
            <a:r>
              <a:rPr lang="en-US" dirty="0" smtClean="0">
                <a:solidFill>
                  <a:srgbClr val="000000"/>
                </a:solidFill>
                <a:latin typeface="+mj-lt"/>
              </a:rPr>
              <a:t>: </a:t>
            </a:r>
            <a:r>
              <a:rPr lang="en-US" dirty="0"/>
              <a:t>SWIFT GPI Directory Upload </a:t>
            </a:r>
            <a:endParaRPr lang="en-US" dirty="0">
              <a:solidFill>
                <a:srgbClr val="000000"/>
              </a:solidFill>
              <a:latin typeface="+mj-lt"/>
            </a:endParaRPr>
          </a:p>
        </p:txBody>
      </p:sp>
    </p:spTree>
    <p:extLst>
      <p:ext uri="{BB962C8B-B14F-4D97-AF65-F5344CB8AC3E}">
        <p14:creationId xmlns:p14="http://schemas.microsoft.com/office/powerpoint/2010/main" val="20804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093005"/>
            <a:ext cx="10834687" cy="747897"/>
          </a:xfrm>
        </p:spPr>
        <p:txBody>
          <a:bodyPr wrap="square">
            <a:spAutoFit/>
          </a:bodyPr>
          <a:lstStyle/>
          <a:p>
            <a:r>
              <a:rPr lang="en-US" dirty="0">
                <a:solidFill>
                  <a:srgbClr val="000000"/>
                </a:solidFill>
                <a:latin typeface="Arial" panose="020B0604020202020204" pitchFamily="34" charset="0"/>
              </a:rPr>
              <a:t>This service (</a:t>
            </a:r>
            <a:r>
              <a:rPr lang="en-US" dirty="0" err="1">
                <a:solidFill>
                  <a:srgbClr val="000000"/>
                </a:solidFill>
                <a:latin typeface="Arial" panose="020B0604020202020204" pitchFamily="34" charset="0"/>
              </a:rPr>
              <a:t>profileMultiActions</a:t>
            </a:r>
            <a:r>
              <a:rPr lang="en-US" dirty="0">
                <a:solidFill>
                  <a:srgbClr val="000000"/>
                </a:solidFill>
                <a:latin typeface="Arial" panose="020B0604020202020204" pitchFamily="34" charset="0"/>
              </a:rPr>
              <a:t> - action) enables a third party application to perform different actions on a static data profile, such as Save, Hold, Delete and Activate. Applicable for Customers, Accounts, Calendar and etc… uploads</a:t>
            </a:r>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Static data services</a:t>
            </a:r>
            <a:endParaRPr lang="en-GB" dirty="0"/>
          </a:p>
        </p:txBody>
      </p:sp>
      <p:sp>
        <p:nvSpPr>
          <p:cNvPr id="4" name="Rectangle 3"/>
          <p:cNvSpPr/>
          <p:nvPr/>
        </p:nvSpPr>
        <p:spPr>
          <a:xfrm>
            <a:off x="623888" y="2089845"/>
            <a:ext cx="11328626" cy="4185761"/>
          </a:xfrm>
          <a:prstGeom prst="rect">
            <a:avLst/>
          </a:prstGeom>
        </p:spPr>
        <p:txBody>
          <a:bodyPr wrap="square">
            <a:spAutoFit/>
          </a:bodyPr>
          <a:lstStyle/>
          <a:p>
            <a:r>
              <a:rPr lang="en-US" dirty="0">
                <a:solidFill>
                  <a:srgbClr val="000000"/>
                </a:solidFill>
                <a:latin typeface="Arial" panose="020B0604020202020204" pitchFamily="34" charset="0"/>
              </a:rPr>
              <a:t>Enables multiple actions on multiple records in a single request. This service can be used for static data uploads. </a:t>
            </a:r>
            <a:r>
              <a:rPr lang="en-US" dirty="0" smtClean="0">
                <a:solidFill>
                  <a:srgbClr val="000000"/>
                </a:solidFill>
                <a:latin typeface="Arial" panose="020B0604020202020204" pitchFamily="34" charset="0"/>
              </a:rPr>
              <a:t>Supports </a:t>
            </a:r>
            <a:r>
              <a:rPr lang="en-US" dirty="0">
                <a:solidFill>
                  <a:srgbClr val="000000"/>
                </a:solidFill>
                <a:latin typeface="Arial" panose="020B0604020202020204" pitchFamily="34" charset="0"/>
              </a:rPr>
              <a:t>all actions for this service using these values in the </a:t>
            </a:r>
            <a:r>
              <a:rPr lang="en-US" b="1" dirty="0" err="1" smtClean="0">
                <a:solidFill>
                  <a:srgbClr val="000000"/>
                </a:solidFill>
                <a:latin typeface="Arial" panose="020B0604020202020204" pitchFamily="34" charset="0"/>
              </a:rPr>
              <a:t>ProfileActionType</a:t>
            </a:r>
            <a:r>
              <a:rPr lang="en-US" dirty="0" smtClean="0">
                <a:solidFill>
                  <a:srgbClr val="000000"/>
                </a:solidFill>
                <a:latin typeface="Arial" panose="020B0604020202020204" pitchFamily="34" charset="0"/>
              </a:rPr>
              <a:t> (</a:t>
            </a:r>
            <a:r>
              <a:rPr lang="en-US" b="1" dirty="0" smtClean="0">
                <a:solidFill>
                  <a:srgbClr val="000000"/>
                </a:solidFill>
                <a:latin typeface="Arial" panose="020B0604020202020204" pitchFamily="34" charset="0"/>
              </a:rPr>
              <a:t>SV</a:t>
            </a:r>
            <a:r>
              <a:rPr lang="en-US" dirty="0">
                <a:solidFill>
                  <a:srgbClr val="000000"/>
                </a:solidFill>
                <a:latin typeface="Arial" panose="020B0604020202020204" pitchFamily="34" charset="0"/>
              </a:rPr>
              <a:t>: Save </a:t>
            </a:r>
            <a:r>
              <a:rPr lang="en-US" dirty="0" smtClean="0">
                <a:solidFill>
                  <a:srgbClr val="000000"/>
                </a:solidFill>
                <a:latin typeface="Arial" panose="020B0604020202020204" pitchFamily="34" charset="0"/>
              </a:rPr>
              <a:t>,</a:t>
            </a:r>
            <a:r>
              <a:rPr lang="en-US" b="1" dirty="0" smtClean="0">
                <a:solidFill>
                  <a:srgbClr val="000000"/>
                </a:solidFill>
                <a:latin typeface="Arial" panose="020B0604020202020204" pitchFamily="34" charset="0"/>
              </a:rPr>
              <a:t>HD</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Hold, </a:t>
            </a:r>
            <a:r>
              <a:rPr lang="en-US" b="1" dirty="0" smtClean="0">
                <a:solidFill>
                  <a:srgbClr val="000000"/>
                </a:solidFill>
                <a:latin typeface="Arial" panose="020B0604020202020204" pitchFamily="34" charset="0"/>
              </a:rPr>
              <a:t>DL</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Delete, </a:t>
            </a:r>
            <a:r>
              <a:rPr lang="en-US" b="1" dirty="0" smtClean="0">
                <a:solidFill>
                  <a:srgbClr val="000000"/>
                </a:solidFill>
                <a:latin typeface="Arial" panose="020B0604020202020204" pitchFamily="34" charset="0"/>
              </a:rPr>
              <a:t>AC</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Activate, </a:t>
            </a:r>
            <a:r>
              <a:rPr lang="en-US" b="1" dirty="0" smtClean="0">
                <a:solidFill>
                  <a:srgbClr val="000000"/>
                </a:solidFill>
                <a:latin typeface="Arial" panose="020B0604020202020204" pitchFamily="34" charset="0"/>
              </a:rPr>
              <a:t>DC</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Decline, </a:t>
            </a:r>
            <a:r>
              <a:rPr lang="en-US" b="1" dirty="0" smtClean="0">
                <a:solidFill>
                  <a:srgbClr val="000000"/>
                </a:solidFill>
                <a:latin typeface="Arial" panose="020B0604020202020204" pitchFamily="34" charset="0"/>
              </a:rPr>
              <a:t>AP</a:t>
            </a:r>
            <a:r>
              <a:rPr lang="en-US" dirty="0">
                <a:solidFill>
                  <a:srgbClr val="000000"/>
                </a:solidFill>
                <a:latin typeface="Arial" panose="020B0604020202020204" pitchFamily="34" charset="0"/>
              </a:rPr>
              <a:t>: Approve </a:t>
            </a:r>
            <a:r>
              <a:rPr lang="en-US" dirty="0" smtClean="0">
                <a:solidFill>
                  <a:srgbClr val="000000"/>
                </a:solidFill>
                <a:latin typeface="Arial" panose="020B0604020202020204" pitchFamily="34" charset="0"/>
              </a:rPr>
              <a:t>)</a:t>
            </a:r>
            <a:endParaRPr lang="en-US" dirty="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r>
              <a:rPr lang="en-US" sz="1600" i="1" dirty="0" smtClean="0">
                <a:solidFill>
                  <a:srgbClr val="000000"/>
                </a:solidFill>
                <a:latin typeface="Arial" panose="020B0604020202020204" pitchFamily="34" charset="0"/>
              </a:rPr>
              <a:t>Note</a:t>
            </a:r>
            <a:r>
              <a:rPr lang="en-US" sz="1600" dirty="0">
                <a:solidFill>
                  <a:srgbClr val="000000"/>
                </a:solidFill>
                <a:latin typeface="Arial" panose="020B0604020202020204" pitchFamily="34" charset="0"/>
              </a:rPr>
              <a:t>: When working from several threads against several GPPs, </a:t>
            </a:r>
          </a:p>
          <a:p>
            <a:endParaRPr lang="en-US" sz="1600" dirty="0">
              <a:solidFill>
                <a:srgbClr val="000000"/>
              </a:solidFill>
              <a:latin typeface="Arial" panose="020B0604020202020204" pitchFamily="34" charset="0"/>
            </a:endParaRP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The </a:t>
            </a:r>
            <a:r>
              <a:rPr lang="en-US" sz="1600" dirty="0">
                <a:solidFill>
                  <a:srgbClr val="000000"/>
                </a:solidFill>
                <a:latin typeface="Arial" panose="020B0604020202020204" pitchFamily="34" charset="0"/>
              </a:rPr>
              <a:t>sender thread must wait until a request is complete, meaning there is a successful SOAP response for the specific request before sending the ‘APPROVE’. </a:t>
            </a: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The </a:t>
            </a:r>
            <a:r>
              <a:rPr lang="en-US" sz="1600" dirty="0">
                <a:solidFill>
                  <a:srgbClr val="000000"/>
                </a:solidFill>
                <a:latin typeface="Arial" panose="020B0604020202020204" pitchFamily="34" charset="0"/>
              </a:rPr>
              <a:t>processing duration of a request to change a profile is significantly longer compared to the processing duration of the APPROVE message. This means that when a request for change and an APPROVE for that profile are sent asynchronously, in most cases the handling of the APPROVE request will finish before the first request is done, and the record will stay in PENDING state. </a:t>
            </a: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Apply </a:t>
            </a:r>
            <a:r>
              <a:rPr lang="en-US" sz="1600" dirty="0">
                <a:solidFill>
                  <a:srgbClr val="000000"/>
                </a:solidFill>
                <a:latin typeface="Arial" panose="020B0604020202020204" pitchFamily="34" charset="0"/>
              </a:rPr>
              <a:t>Changes is NOT relevant in this activity, as the UI displays the database status, and not the cache. This means that there is no need to send </a:t>
            </a:r>
            <a:r>
              <a:rPr lang="en-US" sz="1600" dirty="0" err="1">
                <a:solidFill>
                  <a:srgbClr val="000000"/>
                </a:solidFill>
                <a:latin typeface="Arial" panose="020B0604020202020204" pitchFamily="34" charset="0"/>
              </a:rPr>
              <a:t>apply_changes</a:t>
            </a:r>
            <a:r>
              <a:rPr lang="en-US" sz="1600" dirty="0">
                <a:solidFill>
                  <a:srgbClr val="000000"/>
                </a:solidFill>
                <a:latin typeface="Arial" panose="020B0604020202020204" pitchFamily="34" charset="0"/>
              </a:rPr>
              <a:t> after each request or approve, in order for the updates to the profiles to appear in the UI. Apply changes is only applied on the cache for processing purposes. </a:t>
            </a:r>
          </a:p>
          <a:p>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3593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0" y="1134571"/>
            <a:ext cx="4921752" cy="3127863"/>
          </a:xfrm>
        </p:spPr>
        <p:txBody>
          <a:bodyPr/>
          <a:lstStyle/>
          <a:p>
            <a:r>
              <a:rPr lang="en-US" dirty="0"/>
              <a:t>This </a:t>
            </a:r>
            <a:r>
              <a:rPr lang="en-US" b="1" dirty="0" err="1"/>
              <a:t>ProfileMultiActions</a:t>
            </a:r>
            <a:r>
              <a:rPr lang="en-US" dirty="0"/>
              <a:t> request shows these actions: </a:t>
            </a:r>
          </a:p>
          <a:p>
            <a:pPr marL="285750" indent="-285750">
              <a:buFont typeface="Arial" panose="020B0604020202020204" pitchFamily="34" charset="0"/>
              <a:buChar char="•"/>
            </a:pPr>
            <a:r>
              <a:rPr lang="en-US" b="1" dirty="0" smtClean="0"/>
              <a:t>Save</a:t>
            </a:r>
            <a:r>
              <a:rPr lang="en-US" dirty="0"/>
              <a:t>: Indicated by </a:t>
            </a:r>
            <a:r>
              <a:rPr lang="en-US" b="1" dirty="0"/>
              <a:t>SV </a:t>
            </a:r>
            <a:r>
              <a:rPr lang="en-US" dirty="0"/>
              <a:t>in the </a:t>
            </a:r>
            <a:r>
              <a:rPr lang="en-US" b="1" dirty="0"/>
              <a:t>action </a:t>
            </a:r>
            <a:r>
              <a:rPr lang="en-US" dirty="0"/>
              <a:t>attribute of the </a:t>
            </a:r>
            <a:r>
              <a:rPr lang="en-US" b="1" dirty="0"/>
              <a:t>record </a:t>
            </a:r>
            <a:r>
              <a:rPr lang="en-US" dirty="0"/>
              <a:t>element. The request saves a new profile entry in the database with the specified values. </a:t>
            </a:r>
          </a:p>
          <a:p>
            <a:pPr marL="285750" indent="-285750">
              <a:buFont typeface="Arial" panose="020B0604020202020204" pitchFamily="34" charset="0"/>
              <a:buChar char="•"/>
            </a:pPr>
            <a:r>
              <a:rPr lang="en-US" b="1" dirty="0" smtClean="0"/>
              <a:t>Hold</a:t>
            </a:r>
            <a:r>
              <a:rPr lang="en-US" dirty="0"/>
              <a:t>: Indicated by </a:t>
            </a:r>
            <a:r>
              <a:rPr lang="en-US" b="1" dirty="0"/>
              <a:t>HD </a:t>
            </a:r>
            <a:r>
              <a:rPr lang="en-US" dirty="0"/>
              <a:t>in the </a:t>
            </a:r>
            <a:r>
              <a:rPr lang="en-US" b="1" dirty="0"/>
              <a:t>action </a:t>
            </a:r>
            <a:r>
              <a:rPr lang="en-US" dirty="0"/>
              <a:t>attribute of the </a:t>
            </a:r>
            <a:r>
              <a:rPr lang="en-US" b="1" dirty="0"/>
              <a:t>record </a:t>
            </a:r>
            <a:r>
              <a:rPr lang="en-US" dirty="0"/>
              <a:t>element. The request sets the specified profile entry with a </a:t>
            </a:r>
            <a:r>
              <a:rPr lang="en-US" b="1" dirty="0"/>
              <a:t>HOLD </a:t>
            </a:r>
            <a:r>
              <a:rPr lang="en-US" dirty="0"/>
              <a:t>status. </a:t>
            </a:r>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2" name="Rectangle 1"/>
          <p:cNvSpPr/>
          <p:nvPr/>
        </p:nvSpPr>
        <p:spPr>
          <a:xfrm>
            <a:off x="471488" y="743442"/>
            <a:ext cx="5815012" cy="5786199"/>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soap:Envelope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xmlns:soap</a:t>
            </a:r>
            <a:r>
              <a:rPr lang="en-US" sz="1000" dirty="0">
                <a:solidFill>
                  <a:srgbClr val="000000"/>
                </a:solidFill>
                <a:latin typeface="Courier New" panose="02070309020205020404" pitchFamily="49" charset="0"/>
                <a:cs typeface="Courier New" panose="02070309020205020404" pitchFamily="49" charset="0"/>
              </a:rPr>
              <a:t>="http://www.w3.org/2003/05/soap-envelope" </a:t>
            </a:r>
            <a:r>
              <a:rPr lang="en-US" sz="1000" dirty="0" err="1">
                <a:solidFill>
                  <a:srgbClr val="000000"/>
                </a:solidFill>
                <a:latin typeface="Courier New" panose="02070309020205020404" pitchFamily="49" charset="0"/>
                <a:cs typeface="Courier New" panose="02070309020205020404" pitchFamily="49" charset="0"/>
              </a:rPr>
              <a:t>xmlns:prof</a:t>
            </a:r>
            <a:r>
              <a:rPr lang="en-US" sz="1000" dirty="0">
                <a:solidFill>
                  <a:srgbClr val="000000"/>
                </a:solidFill>
                <a:latin typeface="Courier New" panose="02070309020205020404" pitchFamily="49" charset="0"/>
                <a:cs typeface="Courier New" panose="02070309020205020404" pitchFamily="49" charset="0"/>
              </a:rPr>
              <a:t>="http://fundtech.com/SCL/</a:t>
            </a:r>
            <a:r>
              <a:rPr lang="en-US" sz="1000" dirty="0" err="1">
                <a:solidFill>
                  <a:srgbClr val="000000"/>
                </a:solidFill>
                <a:latin typeface="Courier New" panose="02070309020205020404" pitchFamily="49" charset="0"/>
                <a:cs typeface="Courier New" panose="02070309020205020404" pitchFamily="49" charset="0"/>
              </a:rPr>
              <a:t>ProfileActionsService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xmlns:stat</a:t>
            </a:r>
            <a:r>
              <a:rPr lang="en-US" sz="1000" dirty="0">
                <a:solidFill>
                  <a:srgbClr val="000000"/>
                </a:solidFill>
                <a:latin typeface="Courier New" panose="02070309020205020404" pitchFamily="49" charset="0"/>
                <a:cs typeface="Courier New" panose="02070309020205020404" pitchFamily="49" charset="0"/>
              </a:rPr>
              <a:t>="http://fundtech.com/SCL/</a:t>
            </a:r>
            <a:r>
              <a:rPr lang="en-US" sz="1000" dirty="0" err="1">
                <a:solidFill>
                  <a:srgbClr val="000000"/>
                </a:solidFill>
                <a:latin typeface="Courier New" panose="02070309020205020404" pitchFamily="49" charset="0"/>
                <a:cs typeface="Courier New" panose="02070309020205020404" pitchFamily="49" charset="0"/>
              </a:rPr>
              <a:t>StaticDataCommonTypes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q2:FndtHeader xmlns:q2="http://fundtech.com/SCL/</a:t>
            </a:r>
            <a:r>
              <a:rPr lang="en-US" sz="1000" dirty="0" err="1">
                <a:solidFill>
                  <a:srgbClr val="000000"/>
                </a:solidFill>
                <a:latin typeface="Courier New" panose="02070309020205020404" pitchFamily="49" charset="0"/>
                <a:cs typeface="Courier New" panose="02070309020205020404" pitchFamily="49" charset="0"/>
              </a:rPr>
              <a:t>CommonTypes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q2:credentials&gt;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q2:UserID&gt;ADMIN6&lt;/q2:UserID&gt;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q2:Role&gt;ADMIN&lt;/q2:Role&gt;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q2:credentials&gt;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q2:FndtHeader&gt;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soap:Body</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prof:ProfileMultiActionsRequest</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stat:UserID</a:t>
            </a:r>
            <a:r>
              <a:rPr lang="en-US" sz="1000" dirty="0">
                <a:solidFill>
                  <a:srgbClr val="000000"/>
                </a:solidFill>
                <a:latin typeface="Courier New" panose="02070309020205020404" pitchFamily="49" charset="0"/>
                <a:cs typeface="Courier New" panose="02070309020205020404" pitchFamily="49" charset="0"/>
              </a:rPr>
              <a:t>&gt;U_AUDIT&lt;/</a:t>
            </a:r>
            <a:r>
              <a:rPr lang="en-US" sz="1000" dirty="0" err="1">
                <a:solidFill>
                  <a:srgbClr val="000000"/>
                </a:solidFill>
                <a:latin typeface="Courier New" panose="02070309020205020404" pitchFamily="49" charset="0"/>
                <a:cs typeface="Courier New" panose="02070309020205020404" pitchFamily="49" charset="0"/>
              </a:rPr>
              <a:t>stat:UserID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prof:profileID</a:t>
            </a:r>
            <a:r>
              <a:rPr lang="en-US" sz="1000" dirty="0">
                <a:solidFill>
                  <a:srgbClr val="000000"/>
                </a:solidFill>
                <a:latin typeface="Courier New" panose="02070309020205020404" pitchFamily="49" charset="0"/>
                <a:cs typeface="Courier New" panose="02070309020205020404" pitchFamily="49" charset="0"/>
              </a:rPr>
              <a:t>&gt;459&lt;/</a:t>
            </a:r>
            <a:r>
              <a:rPr lang="en-US" sz="1000" dirty="0" err="1">
                <a:solidFill>
                  <a:srgbClr val="000000"/>
                </a:solidFill>
                <a:latin typeface="Courier New" panose="02070309020205020404" pitchFamily="49" charset="0"/>
                <a:cs typeface="Courier New" panose="02070309020205020404" pitchFamily="49" charset="0"/>
              </a:rPr>
              <a:t>prof:profileID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prof:effectiveDate</a:t>
            </a:r>
            <a:r>
              <a:rPr lang="en-US" sz="1000" dirty="0">
                <a:solidFill>
                  <a:srgbClr val="000000"/>
                </a:solidFill>
                <a:latin typeface="Courier New" panose="02070309020205020404" pitchFamily="49" charset="0"/>
                <a:cs typeface="Courier New" panose="02070309020205020404" pitchFamily="49" charset="0"/>
              </a:rPr>
              <a:t>&gt;2010-11-17&lt;/</a:t>
            </a:r>
            <a:r>
              <a:rPr lang="en-US" sz="1000" dirty="0" err="1">
                <a:solidFill>
                  <a:srgbClr val="000000"/>
                </a:solidFill>
                <a:latin typeface="Courier New" panose="02070309020205020404" pitchFamily="49" charset="0"/>
                <a:cs typeface="Courier New" panose="02070309020205020404" pitchFamily="49" charset="0"/>
              </a:rPr>
              <a:t>prof:effectiveDate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prof:enableMaxAllowedErrors</a:t>
            </a:r>
            <a:r>
              <a:rPr lang="en-US" sz="1000" dirty="0">
                <a:solidFill>
                  <a:srgbClr val="000000"/>
                </a:solidFill>
                <a:latin typeface="Courier New" panose="02070309020205020404" pitchFamily="49" charset="0"/>
                <a:cs typeface="Courier New" panose="02070309020205020404" pitchFamily="49" charset="0"/>
              </a:rPr>
              <a:t>&gt;true&lt;/</a:t>
            </a:r>
            <a:r>
              <a:rPr lang="en-US" sz="1000" dirty="0" err="1">
                <a:solidFill>
                  <a:srgbClr val="000000"/>
                </a:solidFill>
                <a:latin typeface="Courier New" panose="02070309020205020404" pitchFamily="49" charset="0"/>
                <a:cs typeface="Courier New" panose="02070309020205020404" pitchFamily="49" charset="0"/>
              </a:rPr>
              <a:t>prof:enableMaxAllowedErrors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prof:maxAllowedErrors</a:t>
            </a:r>
            <a:r>
              <a:rPr lang="en-US" sz="1000" dirty="0">
                <a:solidFill>
                  <a:srgbClr val="000000"/>
                </a:solidFill>
                <a:latin typeface="Courier New" panose="02070309020205020404" pitchFamily="49" charset="0"/>
                <a:cs typeface="Courier New" panose="02070309020205020404" pitchFamily="49" charset="0"/>
              </a:rPr>
              <a:t>&gt;1&lt;/</a:t>
            </a:r>
            <a:r>
              <a:rPr lang="en-US" sz="1000" dirty="0" err="1">
                <a:solidFill>
                  <a:srgbClr val="000000"/>
                </a:solidFill>
                <a:latin typeface="Courier New" panose="02070309020205020404" pitchFamily="49" charset="0"/>
                <a:cs typeface="Courier New" panose="02070309020205020404" pitchFamily="49" charset="0"/>
              </a:rPr>
              <a:t>prof:maxAllowedErrors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prof:records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 action="</a:t>
            </a:r>
            <a:r>
              <a:rPr lang="en-US" sz="1000" b="1" dirty="0">
                <a:solidFill>
                  <a:schemeClr val="accent1"/>
                </a:solidFill>
                <a:latin typeface="Courier New" panose="02070309020205020404" pitchFamily="49" charset="0"/>
                <a:cs typeface="Courier New" panose="02070309020205020404" pitchFamily="49" charset="0"/>
              </a:rPr>
              <a:t>SV</a:t>
            </a:r>
            <a:r>
              <a:rPr lang="en-US" sz="1000" dirty="0">
                <a:solidFill>
                  <a:srgbClr val="000000"/>
                </a:solidFill>
                <a:latin typeface="Courier New" panose="02070309020205020404" pitchFamily="49" charset="0"/>
                <a:cs typeface="Courier New" panose="02070309020205020404" pitchFamily="49" charset="0"/>
              </a:rPr>
              <a:t>" &gt;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name="OFFICE" &gt;US1&lt;/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name="DEPARTMENT" &gt;PSV&lt;/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name="CUST_CODE" &gt;ABCD&lt;/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name="COMPANY.BUS_REG_NO" &gt;12345&lt;/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 action="</a:t>
            </a:r>
            <a:r>
              <a:rPr lang="en-US" sz="1000" b="1" dirty="0">
                <a:solidFill>
                  <a:schemeClr val="accent1"/>
                </a:solidFill>
                <a:latin typeface="Courier New" panose="02070309020205020404" pitchFamily="49" charset="0"/>
                <a:cs typeface="Courier New" panose="02070309020205020404" pitchFamily="49" charset="0"/>
              </a:rPr>
              <a:t>HD</a:t>
            </a:r>
            <a:r>
              <a:rPr lang="en-US" sz="1000" dirty="0">
                <a:solidFill>
                  <a:srgbClr val="000000"/>
                </a:solidFill>
                <a:latin typeface="Courier New" panose="02070309020205020404" pitchFamily="49" charset="0"/>
                <a:cs typeface="Courier New" panose="02070309020205020404" pitchFamily="49" charset="0"/>
              </a:rPr>
              <a:t>" &gt;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name="OFFICE" &gt;US1&lt;/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solidFill>
                <a:srgbClr val="000000"/>
              </a:solidFill>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name="DEPARTMENT" &gt;PSV&lt;/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name="CUST_CODE" &gt;ABCD&lt;/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name="BUS_REG_NO" &gt;12345&lt;/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prof:records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prof:ProfileMultiActionsRequest</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soap:Body</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soap:Envelope</a:t>
            </a:r>
            <a:r>
              <a:rPr lang="en-US" sz="1000" dirty="0">
                <a:solidFill>
                  <a:srgbClr val="000000"/>
                </a:solidFill>
                <a:latin typeface="Courier New" panose="02070309020205020404" pitchFamily="49" charset="0"/>
                <a:cs typeface="Courier New" panose="02070309020205020404" pitchFamily="49" charset="0"/>
              </a:rPr>
              <a:t>&gt; </a:t>
            </a:r>
            <a:endParaRPr lang="en-US" sz="1000" dirty="0">
              <a:latin typeface="Courier New" panose="02070309020205020404" pitchFamily="49" charset="0"/>
              <a:cs typeface="Courier New" panose="02070309020205020404" pitchFamily="49" charset="0"/>
            </a:endParaRPr>
          </a:p>
        </p:txBody>
      </p:sp>
      <p:sp>
        <p:nvSpPr>
          <p:cNvPr id="4" name="Rectangle 3"/>
          <p:cNvSpPr/>
          <p:nvPr/>
        </p:nvSpPr>
        <p:spPr>
          <a:xfrm>
            <a:off x="6397520" y="4452465"/>
            <a:ext cx="3349819" cy="1631216"/>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ProfileMultiActionsResponse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returnCode</a:t>
            </a:r>
            <a:r>
              <a:rPr lang="en-US" sz="1000" dirty="0">
                <a:solidFill>
                  <a:srgbClr val="000000"/>
                </a:solidFill>
                <a:latin typeface="Courier New" panose="02070309020205020404" pitchFamily="49" charset="0"/>
                <a:cs typeface="Courier New" panose="02070309020205020404" pitchFamily="49" charset="0"/>
              </a:rPr>
              <a:t>&gt;0&lt;/</a:t>
            </a:r>
            <a:r>
              <a:rPr lang="en-US" sz="1000" dirty="0" err="1">
                <a:solidFill>
                  <a:srgbClr val="000000"/>
                </a:solidFill>
                <a:latin typeface="Courier New" panose="02070309020205020404" pitchFamily="49" charset="0"/>
                <a:cs typeface="Courier New" panose="02070309020205020404" pitchFamily="49" charset="0"/>
              </a:rPr>
              <a:t>returnCode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description&gt;&lt;/description</a:t>
            </a:r>
            <a:r>
              <a:rPr lang="en-US" sz="1000" dirty="0" smtClean="0">
                <a:solidFill>
                  <a:srgbClr val="000000"/>
                </a:solidFill>
                <a:latin typeface="Courier New" panose="02070309020205020404" pitchFamily="49" charset="0"/>
                <a:cs typeface="Courier New" panose="02070309020205020404" pitchFamily="49" charset="0"/>
              </a:rPr>
              <a:t>&gt;</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errorsList</a:t>
            </a:r>
            <a:r>
              <a:rPr lang="en-US" sz="1000" dirty="0">
                <a:latin typeface="Courier New" panose="02070309020205020404" pitchFamily="49" charset="0"/>
                <a:cs typeface="Courier New" panose="02070309020205020404" pitchFamily="49" charset="0"/>
              </a:rPr>
              <a:t>&gt;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error&gt;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code&gt;&lt;/code&gt;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description&gt;&lt;/description&gt;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error&gt; </a:t>
            </a:r>
          </a:p>
          <a:p>
            <a:r>
              <a:rPr lang="en-US" sz="1000" dirty="0" smtClean="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errorsList</a:t>
            </a:r>
            <a:r>
              <a:rPr lang="en-US" sz="1000" dirty="0">
                <a:latin typeface="Courier New" panose="02070309020205020404" pitchFamily="49" charset="0"/>
                <a:cs typeface="Courier New" panose="02070309020205020404" pitchFamily="49" charset="0"/>
              </a:rPr>
              <a:t>&gt; </a:t>
            </a:r>
          </a:p>
          <a:p>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ProfileMultiActionsResponse</a:t>
            </a:r>
            <a:r>
              <a:rPr lang="en-US" sz="1000" dirty="0">
                <a:latin typeface="Courier New" panose="02070309020205020404" pitchFamily="49" charset="0"/>
                <a:cs typeface="Courier New" panose="02070309020205020404" pitchFamily="49" charset="0"/>
              </a:rPr>
              <a:t>&gt; </a:t>
            </a:r>
          </a:p>
        </p:txBody>
      </p:sp>
      <p:sp>
        <p:nvSpPr>
          <p:cNvPr id="9" name="Title 1"/>
          <p:cNvSpPr txBox="1">
            <a:spLocks/>
          </p:cNvSpPr>
          <p:nvPr/>
        </p:nvSpPr>
        <p:spPr>
          <a:xfrm>
            <a:off x="433388" y="28031"/>
            <a:ext cx="9692420" cy="668216"/>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a:lstStyle>
          <a:p>
            <a:r>
              <a:rPr lang="en-US" dirty="0" smtClean="0"/>
              <a:t>Static data services</a:t>
            </a:r>
            <a:endParaRPr lang="en-GB" dirty="0"/>
          </a:p>
        </p:txBody>
      </p:sp>
    </p:spTree>
    <p:extLst>
      <p:ext uri="{BB962C8B-B14F-4D97-AF65-F5344CB8AC3E}">
        <p14:creationId xmlns:p14="http://schemas.microsoft.com/office/powerpoint/2010/main" val="7086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b="0" dirty="0" smtClean="0"/>
              <a:t>Integration </a:t>
            </a:r>
            <a:r>
              <a:rPr lang="en-GB" b="0" dirty="0" smtClean="0"/>
              <a:t>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25 March 2019</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endParaRPr lang="en-GB" dirty="0" smtClean="0"/>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231656"/>
            <a:ext cx="9692421" cy="4562720"/>
          </a:xfrm>
        </p:spPr>
        <p:txBody>
          <a:bodyPr/>
          <a:lstStyle/>
          <a:p>
            <a:pPr marL="457200" lvl="0"/>
            <a:r>
              <a:rPr lang="en-US" dirty="0" smtClean="0"/>
              <a:t>Industry directories</a:t>
            </a:r>
          </a:p>
          <a:p>
            <a:pPr marL="457200" lvl="1"/>
            <a:r>
              <a:rPr lang="en-US" dirty="0" smtClean="0"/>
              <a:t>RMA Upload</a:t>
            </a:r>
          </a:p>
          <a:p>
            <a:pPr marL="457200" lvl="1"/>
            <a:r>
              <a:rPr lang="en-US" dirty="0" smtClean="0"/>
              <a:t>EBA Upload</a:t>
            </a:r>
          </a:p>
          <a:p>
            <a:pPr marL="457200" lvl="1"/>
            <a:r>
              <a:rPr lang="en-US" dirty="0" smtClean="0"/>
              <a:t>SWIFT REF</a:t>
            </a:r>
          </a:p>
          <a:p>
            <a:pPr marL="457200" lvl="1"/>
            <a:r>
              <a:rPr lang="en-US" dirty="0" smtClean="0"/>
              <a:t>TARGET 2 Upload</a:t>
            </a:r>
          </a:p>
          <a:p>
            <a:pPr marL="457200" lvl="1"/>
            <a:r>
              <a:rPr lang="en-US" dirty="0" smtClean="0"/>
              <a:t>SSI Upload</a:t>
            </a:r>
          </a:p>
          <a:p>
            <a:pPr marL="457200" lvl="1"/>
            <a:r>
              <a:rPr lang="en-US" dirty="0" smtClean="0"/>
              <a:t>EISCD Upload</a:t>
            </a:r>
          </a:p>
          <a:p>
            <a:pPr marL="457200" lvl="1"/>
            <a:r>
              <a:rPr lang="en-US" dirty="0" smtClean="0"/>
              <a:t>GPI Upload</a:t>
            </a:r>
          </a:p>
          <a:p>
            <a:pPr marL="457200" lvl="0"/>
            <a:r>
              <a:rPr lang="en-US" dirty="0" smtClean="0"/>
              <a:t>SOA static data (profiles handling)</a:t>
            </a:r>
          </a:p>
          <a:p>
            <a:pPr marL="0" lvl="0" indent="0">
              <a:buNone/>
            </a:pP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25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4079" y="1864205"/>
            <a:ext cx="5718238" cy="1100412"/>
          </a:xfrm>
        </p:spPr>
        <p:txBody>
          <a:bodyPr/>
          <a:lstStyle/>
          <a:p>
            <a:r>
              <a:rPr lang="en-US" dirty="0" smtClean="0"/>
              <a:t>RMA </a:t>
            </a:r>
            <a:r>
              <a:rPr lang="en-US" dirty="0"/>
              <a:t>is received and uploaded using the RMA XML file </a:t>
            </a:r>
          </a:p>
          <a:p>
            <a:r>
              <a:rPr lang="en-US" dirty="0" smtClean="0"/>
              <a:t>RMA </a:t>
            </a:r>
            <a:r>
              <a:rPr lang="en-US" dirty="0"/>
              <a:t>validation checks the relationship between </a:t>
            </a:r>
            <a:r>
              <a:rPr lang="en-US" dirty="0" smtClean="0"/>
              <a:t>counterparties </a:t>
            </a:r>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Overview</a:t>
            </a:r>
            <a:endParaRPr lang="en-GB" dirty="0"/>
          </a:p>
        </p:txBody>
      </p:sp>
      <p:pic>
        <p:nvPicPr>
          <p:cNvPr id="2" name="Picture 1"/>
          <p:cNvPicPr>
            <a:picLocks noChangeAspect="1"/>
          </p:cNvPicPr>
          <p:nvPr/>
        </p:nvPicPr>
        <p:blipFill>
          <a:blip r:embed="rId3"/>
          <a:stretch>
            <a:fillRect/>
          </a:stretch>
        </p:blipFill>
        <p:spPr>
          <a:xfrm>
            <a:off x="459042" y="1778639"/>
            <a:ext cx="5403277" cy="3680205"/>
          </a:xfrm>
          <a:prstGeom prst="rect">
            <a:avLst/>
          </a:prstGeom>
        </p:spPr>
      </p:pic>
      <p:pic>
        <p:nvPicPr>
          <p:cNvPr id="4" name="Picture 3"/>
          <p:cNvPicPr>
            <a:picLocks noChangeAspect="1"/>
          </p:cNvPicPr>
          <p:nvPr/>
        </p:nvPicPr>
        <p:blipFill>
          <a:blip r:embed="rId4"/>
          <a:stretch>
            <a:fillRect/>
          </a:stretch>
        </p:blipFill>
        <p:spPr>
          <a:xfrm>
            <a:off x="5927718" y="3389628"/>
            <a:ext cx="5810959" cy="2069216"/>
          </a:xfrm>
          <a:prstGeom prst="rect">
            <a:avLst/>
          </a:prstGeom>
        </p:spPr>
      </p:pic>
    </p:spTree>
    <p:extLst>
      <p:ext uri="{BB962C8B-B14F-4D97-AF65-F5344CB8AC3E}">
        <p14:creationId xmlns:p14="http://schemas.microsoft.com/office/powerpoint/2010/main" val="24870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Processing</a:t>
            </a:r>
            <a:endParaRPr lang="en-GB" dirty="0"/>
          </a:p>
        </p:txBody>
      </p:sp>
      <p:sp>
        <p:nvSpPr>
          <p:cNvPr id="7" name="Rectangle 6"/>
          <p:cNvSpPr/>
          <p:nvPr/>
        </p:nvSpPr>
        <p:spPr>
          <a:xfrm>
            <a:off x="623888" y="1078962"/>
            <a:ext cx="10066327" cy="241450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Create new RMA records </a:t>
            </a:r>
            <a:r>
              <a:rPr lang="en-US" dirty="0" smtClean="0"/>
              <a:t>- </a:t>
            </a:r>
            <a:r>
              <a:rPr lang="en-US" dirty="0"/>
              <a:t>when the status is enabled and there is a new relationship between the issuer and correspondent </a:t>
            </a:r>
            <a:endParaRPr lang="en-US" dirty="0" smtClean="0"/>
          </a:p>
          <a:p>
            <a:pPr marL="411163" indent="-411163">
              <a:lnSpc>
                <a:spcPct val="90000"/>
              </a:lnSpc>
              <a:spcBef>
                <a:spcPts val="1500"/>
              </a:spcBef>
              <a:buSzPct val="150000"/>
              <a:buBlip>
                <a:blip r:embed="rId3"/>
              </a:buBlip>
            </a:pPr>
            <a:r>
              <a:rPr lang="en-US" u="sng" dirty="0" smtClean="0"/>
              <a:t>Modify RMA records </a:t>
            </a:r>
            <a:r>
              <a:rPr lang="en-US" dirty="0" smtClean="0"/>
              <a:t>- </a:t>
            </a:r>
            <a:r>
              <a:rPr lang="en-US" dirty="0"/>
              <a:t>with status Enabled that holds a changed relationship between issuer and correspondent can be updated </a:t>
            </a:r>
            <a:endParaRPr lang="en-US" dirty="0" smtClean="0"/>
          </a:p>
          <a:p>
            <a:pPr marL="411163" indent="-411163">
              <a:lnSpc>
                <a:spcPct val="90000"/>
              </a:lnSpc>
              <a:spcBef>
                <a:spcPts val="1500"/>
              </a:spcBef>
              <a:buSzPct val="150000"/>
              <a:buBlip>
                <a:blip r:embed="rId3"/>
              </a:buBlip>
            </a:pPr>
            <a:r>
              <a:rPr lang="en-US" u="sng" dirty="0" smtClean="0"/>
              <a:t>Delete RMA records </a:t>
            </a:r>
            <a:r>
              <a:rPr lang="en-US" dirty="0" smtClean="0"/>
              <a:t>- </a:t>
            </a:r>
            <a:r>
              <a:rPr lang="en-US" dirty="0"/>
              <a:t>with status Rejected, Revoked or Deleted that holds a changed relationship between issuer and correspondent can be deleted </a:t>
            </a:r>
            <a:endParaRPr lang="en-US" dirty="0" smtClean="0"/>
          </a:p>
          <a:p>
            <a:pPr marL="411163" indent="-411163">
              <a:lnSpc>
                <a:spcPct val="90000"/>
              </a:lnSpc>
              <a:spcBef>
                <a:spcPts val="1500"/>
              </a:spcBef>
              <a:buSzPct val="150000"/>
              <a:buBlip>
                <a:blip r:embed="rId3"/>
              </a:buBlip>
            </a:pPr>
            <a:r>
              <a:rPr lang="en-US" u="sng" dirty="0" smtClean="0"/>
              <a:t>Validations</a:t>
            </a:r>
            <a:r>
              <a:rPr lang="en-US" dirty="0" smtClean="0"/>
              <a:t> for file header and record during upload. MOP, MT, routing during processing</a:t>
            </a:r>
          </a:p>
        </p:txBody>
      </p:sp>
      <p:pic>
        <p:nvPicPr>
          <p:cNvPr id="4" name="Picture 3"/>
          <p:cNvPicPr>
            <a:picLocks noChangeAspect="1"/>
          </p:cNvPicPr>
          <p:nvPr/>
        </p:nvPicPr>
        <p:blipFill>
          <a:blip r:embed="rId4"/>
          <a:stretch>
            <a:fillRect/>
          </a:stretch>
        </p:blipFill>
        <p:spPr>
          <a:xfrm>
            <a:off x="6498247" y="4001803"/>
            <a:ext cx="4748873" cy="1883284"/>
          </a:xfrm>
          <a:prstGeom prst="rect">
            <a:avLst/>
          </a:prstGeom>
        </p:spPr>
      </p:pic>
      <p:pic>
        <p:nvPicPr>
          <p:cNvPr id="8" name="Picture 7"/>
          <p:cNvPicPr>
            <a:picLocks noChangeAspect="1"/>
          </p:cNvPicPr>
          <p:nvPr/>
        </p:nvPicPr>
        <p:blipFill>
          <a:blip r:embed="rId5"/>
          <a:stretch>
            <a:fillRect/>
          </a:stretch>
        </p:blipFill>
        <p:spPr>
          <a:xfrm>
            <a:off x="1040651" y="3822633"/>
            <a:ext cx="4645238" cy="2062454"/>
          </a:xfrm>
          <a:prstGeom prst="rect">
            <a:avLst/>
          </a:prstGeom>
        </p:spPr>
      </p:pic>
    </p:spTree>
    <p:extLst>
      <p:ext uri="{BB962C8B-B14F-4D97-AF65-F5344CB8AC3E}">
        <p14:creationId xmlns:p14="http://schemas.microsoft.com/office/powerpoint/2010/main" val="285106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Business Setup</a:t>
            </a:r>
            <a:endParaRPr lang="en-GB" dirty="0"/>
          </a:p>
        </p:txBody>
      </p:sp>
      <p:sp>
        <p:nvSpPr>
          <p:cNvPr id="7" name="Rectangle 6"/>
          <p:cNvSpPr/>
          <p:nvPr/>
        </p:nvSpPr>
        <p:spPr>
          <a:xfrm>
            <a:off x="623889" y="1190934"/>
            <a:ext cx="3099026" cy="387490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System parameters</a:t>
            </a:r>
          </a:p>
          <a:p>
            <a:pPr>
              <a:lnSpc>
                <a:spcPct val="90000"/>
              </a:lnSpc>
              <a:spcBef>
                <a:spcPts val="1500"/>
              </a:spcBef>
              <a:buSzPct val="150000"/>
            </a:pPr>
            <a:endParaRPr lang="en-US" u="sng" dirty="0" smtClean="0"/>
          </a:p>
          <a:p>
            <a:pPr>
              <a:lnSpc>
                <a:spcPct val="90000"/>
              </a:lnSpc>
              <a:spcBef>
                <a:spcPts val="1500"/>
              </a:spcBef>
              <a:buSzPct val="150000"/>
            </a:pPr>
            <a:endParaRPr lang="en-US" u="sng" dirty="0"/>
          </a:p>
          <a:p>
            <a:pPr marL="411163" indent="-411163">
              <a:lnSpc>
                <a:spcPct val="90000"/>
              </a:lnSpc>
              <a:spcBef>
                <a:spcPts val="1500"/>
              </a:spcBef>
              <a:buSzPct val="150000"/>
              <a:buBlip>
                <a:blip r:embed="rId3"/>
              </a:buBlip>
            </a:pPr>
            <a:r>
              <a:rPr lang="en-US" u="sng" dirty="0" smtClean="0"/>
              <a:t>SWIFT RMA Profile</a:t>
            </a:r>
          </a:p>
          <a:p>
            <a:pPr>
              <a:lnSpc>
                <a:spcPct val="90000"/>
              </a:lnSpc>
              <a:spcBef>
                <a:spcPts val="1500"/>
              </a:spcBef>
              <a:buSzPct val="150000"/>
            </a:pPr>
            <a:endParaRPr lang="en-US" u="sng"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u="sng" dirty="0" smtClean="0"/>
              <a:t>Task</a:t>
            </a:r>
            <a:endParaRPr lang="en-US" dirty="0" smtClean="0"/>
          </a:p>
        </p:txBody>
      </p:sp>
      <p:pic>
        <p:nvPicPr>
          <p:cNvPr id="4" name="Picture 3"/>
          <p:cNvPicPr>
            <a:picLocks noChangeAspect="1"/>
          </p:cNvPicPr>
          <p:nvPr/>
        </p:nvPicPr>
        <p:blipFill>
          <a:blip r:embed="rId4"/>
          <a:stretch>
            <a:fillRect/>
          </a:stretch>
        </p:blipFill>
        <p:spPr>
          <a:xfrm>
            <a:off x="3825547" y="1171325"/>
            <a:ext cx="4862526" cy="1046139"/>
          </a:xfrm>
          <a:prstGeom prst="rect">
            <a:avLst/>
          </a:prstGeom>
        </p:spPr>
      </p:pic>
      <p:pic>
        <p:nvPicPr>
          <p:cNvPr id="8" name="Picture 7"/>
          <p:cNvPicPr>
            <a:picLocks noChangeAspect="1"/>
          </p:cNvPicPr>
          <p:nvPr/>
        </p:nvPicPr>
        <p:blipFill>
          <a:blip r:embed="rId5"/>
          <a:stretch>
            <a:fillRect/>
          </a:stretch>
        </p:blipFill>
        <p:spPr>
          <a:xfrm>
            <a:off x="3825547" y="2414549"/>
            <a:ext cx="4862526" cy="2123707"/>
          </a:xfrm>
          <a:prstGeom prst="rect">
            <a:avLst/>
          </a:prstGeom>
        </p:spPr>
      </p:pic>
      <p:pic>
        <p:nvPicPr>
          <p:cNvPr id="9" name="Picture 8"/>
          <p:cNvPicPr>
            <a:picLocks noChangeAspect="1"/>
          </p:cNvPicPr>
          <p:nvPr/>
        </p:nvPicPr>
        <p:blipFill>
          <a:blip r:embed="rId6"/>
          <a:stretch>
            <a:fillRect/>
          </a:stretch>
        </p:blipFill>
        <p:spPr>
          <a:xfrm>
            <a:off x="3825547" y="4735341"/>
            <a:ext cx="4862526" cy="1768191"/>
          </a:xfrm>
          <a:prstGeom prst="rect">
            <a:avLst/>
          </a:prstGeom>
        </p:spPr>
      </p:pic>
    </p:spTree>
    <p:extLst>
      <p:ext uri="{BB962C8B-B14F-4D97-AF65-F5344CB8AC3E}">
        <p14:creationId xmlns:p14="http://schemas.microsoft.com/office/powerpoint/2010/main" val="13979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EBA </a:t>
            </a:r>
            <a:r>
              <a:rPr lang="en-US" dirty="0" smtClean="0"/>
              <a:t>upload - Processing</a:t>
            </a:r>
            <a:endParaRPr lang="en-GB" dirty="0"/>
          </a:p>
        </p:txBody>
      </p:sp>
      <p:sp>
        <p:nvSpPr>
          <p:cNvPr id="7" name="Rectangle 6"/>
          <p:cNvSpPr/>
          <p:nvPr/>
        </p:nvSpPr>
        <p:spPr>
          <a:xfrm>
            <a:off x="7800368" y="1939599"/>
            <a:ext cx="2230039" cy="341632"/>
          </a:xfrm>
          <a:prstGeom prst="rect">
            <a:avLst/>
          </a:prstGeom>
          <a:ln w="15875" cap="sq" cmpd="sng">
            <a:noFill/>
            <a:bevel/>
          </a:ln>
        </p:spPr>
        <p:txBody>
          <a:bodyPr wrap="square">
            <a:spAutoFit/>
          </a:bodyPr>
          <a:lstStyle/>
          <a:p>
            <a:pPr algn="ctr">
              <a:lnSpc>
                <a:spcPct val="90000"/>
              </a:lnSpc>
              <a:spcBef>
                <a:spcPts val="1500"/>
              </a:spcBef>
              <a:buSzPct val="150000"/>
            </a:pPr>
            <a:r>
              <a:rPr lang="en-US" u="sng" dirty="0" smtClean="0"/>
              <a:t>Direct Participants</a:t>
            </a:r>
          </a:p>
        </p:txBody>
      </p:sp>
      <p:sp>
        <p:nvSpPr>
          <p:cNvPr id="4" name="Rectangle 3"/>
          <p:cNvSpPr/>
          <p:nvPr/>
        </p:nvSpPr>
        <p:spPr>
          <a:xfrm>
            <a:off x="538065" y="937372"/>
            <a:ext cx="10145486" cy="923330"/>
          </a:xfrm>
          <a:prstGeom prst="rect">
            <a:avLst/>
          </a:prstGeom>
        </p:spPr>
        <p:txBody>
          <a:bodyPr wrap="square">
            <a:spAutoFit/>
          </a:bodyPr>
          <a:lstStyle/>
          <a:p>
            <a:r>
              <a:rPr lang="en-US" dirty="0">
                <a:solidFill>
                  <a:srgbClr val="000000"/>
                </a:solidFill>
                <a:latin typeface="Arial" panose="020B0604020202020204" pitchFamily="34" charset="0"/>
              </a:rPr>
              <a:t>The EBA Upload provides the identification of Financial Institutions as participants in SEPA Credit Transfer and/or SEPA Direct Debit (Core and B2B) Schemes and hold the routing relationship between DP (Direct Participant) and IP (Indirect Participant) in those schemes. </a:t>
            </a:r>
            <a:endParaRPr lang="en-US" dirty="0"/>
          </a:p>
        </p:txBody>
      </p:sp>
      <p:pic>
        <p:nvPicPr>
          <p:cNvPr id="8" name="Picture 7"/>
          <p:cNvPicPr>
            <a:picLocks noChangeAspect="1"/>
          </p:cNvPicPr>
          <p:nvPr/>
        </p:nvPicPr>
        <p:blipFill>
          <a:blip r:embed="rId3"/>
          <a:stretch>
            <a:fillRect/>
          </a:stretch>
        </p:blipFill>
        <p:spPr>
          <a:xfrm>
            <a:off x="623888" y="2397453"/>
            <a:ext cx="5606434" cy="3995968"/>
          </a:xfrm>
          <a:prstGeom prst="rect">
            <a:avLst/>
          </a:prstGeom>
        </p:spPr>
      </p:pic>
      <p:pic>
        <p:nvPicPr>
          <p:cNvPr id="9" name="Picture 8"/>
          <p:cNvPicPr>
            <a:picLocks noChangeAspect="1"/>
          </p:cNvPicPr>
          <p:nvPr/>
        </p:nvPicPr>
        <p:blipFill>
          <a:blip r:embed="rId4"/>
          <a:stretch>
            <a:fillRect/>
          </a:stretch>
        </p:blipFill>
        <p:spPr>
          <a:xfrm>
            <a:off x="7086308" y="2397452"/>
            <a:ext cx="4297038" cy="961389"/>
          </a:xfrm>
          <a:prstGeom prst="rect">
            <a:avLst/>
          </a:prstGeom>
        </p:spPr>
      </p:pic>
      <p:pic>
        <p:nvPicPr>
          <p:cNvPr id="10" name="Picture 9"/>
          <p:cNvPicPr>
            <a:picLocks noChangeAspect="1"/>
          </p:cNvPicPr>
          <p:nvPr/>
        </p:nvPicPr>
        <p:blipFill>
          <a:blip r:embed="rId5"/>
          <a:stretch>
            <a:fillRect/>
          </a:stretch>
        </p:blipFill>
        <p:spPr>
          <a:xfrm>
            <a:off x="7086308" y="3358841"/>
            <a:ext cx="4297038" cy="3029758"/>
          </a:xfrm>
          <a:prstGeom prst="rect">
            <a:avLst/>
          </a:prstGeom>
        </p:spPr>
      </p:pic>
      <p:sp>
        <p:nvSpPr>
          <p:cNvPr id="12" name="Rectangle 11"/>
          <p:cNvSpPr/>
          <p:nvPr/>
        </p:nvSpPr>
        <p:spPr>
          <a:xfrm>
            <a:off x="2113085" y="1939599"/>
            <a:ext cx="2230039" cy="341632"/>
          </a:xfrm>
          <a:prstGeom prst="rect">
            <a:avLst/>
          </a:prstGeom>
          <a:ln w="15875" cap="sq" cmpd="sng">
            <a:noFill/>
            <a:bevel/>
          </a:ln>
        </p:spPr>
        <p:txBody>
          <a:bodyPr wrap="square">
            <a:spAutoFit/>
          </a:bodyPr>
          <a:lstStyle/>
          <a:p>
            <a:pPr algn="ctr">
              <a:lnSpc>
                <a:spcPct val="90000"/>
              </a:lnSpc>
              <a:spcBef>
                <a:spcPts val="1500"/>
              </a:spcBef>
              <a:buSzPct val="150000"/>
            </a:pPr>
            <a:r>
              <a:rPr lang="en-US" u="sng" dirty="0" smtClean="0"/>
              <a:t>Indirect Participants</a:t>
            </a:r>
          </a:p>
        </p:txBody>
      </p:sp>
    </p:spTree>
    <p:extLst>
      <p:ext uri="{BB962C8B-B14F-4D97-AF65-F5344CB8AC3E}">
        <p14:creationId xmlns:p14="http://schemas.microsoft.com/office/powerpoint/2010/main" val="38346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11" name="Title 1"/>
          <p:cNvSpPr>
            <a:spLocks noGrp="1"/>
          </p:cNvSpPr>
          <p:nvPr>
            <p:ph type="title"/>
          </p:nvPr>
        </p:nvSpPr>
        <p:spPr>
          <a:xfrm>
            <a:off x="623888" y="175846"/>
            <a:ext cx="9692420" cy="668216"/>
          </a:xfrm>
        </p:spPr>
        <p:txBody>
          <a:bodyPr/>
          <a:lstStyle/>
          <a:p>
            <a:r>
              <a:rPr lang="en-US" dirty="0"/>
              <a:t>EBA upload– </a:t>
            </a:r>
            <a:r>
              <a:rPr lang="en-US" dirty="0" smtClean="0"/>
              <a:t>Business Setup</a:t>
            </a:r>
            <a:endParaRPr lang="en-GB" dirty="0"/>
          </a:p>
        </p:txBody>
      </p:sp>
      <p:sp>
        <p:nvSpPr>
          <p:cNvPr id="7" name="Rectangle 6"/>
          <p:cNvSpPr/>
          <p:nvPr/>
        </p:nvSpPr>
        <p:spPr>
          <a:xfrm>
            <a:off x="623889" y="1190934"/>
            <a:ext cx="3099026" cy="210826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Task</a:t>
            </a:r>
          </a:p>
          <a:p>
            <a:pPr marL="411163" indent="-411163">
              <a:lnSpc>
                <a:spcPct val="90000"/>
              </a:lnSpc>
              <a:spcBef>
                <a:spcPts val="1500"/>
              </a:spcBef>
              <a:buSzPct val="150000"/>
              <a:buBlip>
                <a:blip r:embed="rId3"/>
              </a:buBlip>
            </a:pPr>
            <a:endParaRPr lang="en-US" u="sng" dirty="0"/>
          </a:p>
          <a:p>
            <a:pPr marL="411163" indent="-411163">
              <a:lnSpc>
                <a:spcPct val="90000"/>
              </a:lnSpc>
              <a:spcBef>
                <a:spcPts val="1500"/>
              </a:spcBef>
              <a:buSzPct val="150000"/>
              <a:buBlip>
                <a:blip r:embed="rId3"/>
              </a:buBlip>
            </a:pPr>
            <a:endParaRPr lang="en-US" u="sng" dirty="0" smtClean="0"/>
          </a:p>
          <a:p>
            <a:pPr>
              <a:lnSpc>
                <a:spcPct val="90000"/>
              </a:lnSpc>
              <a:spcBef>
                <a:spcPts val="1500"/>
              </a:spcBef>
              <a:buSzPct val="150000"/>
            </a:pPr>
            <a:endParaRPr lang="en-US" u="sng" dirty="0" smtClean="0"/>
          </a:p>
          <a:p>
            <a:pPr marL="411163" indent="-411163">
              <a:lnSpc>
                <a:spcPct val="90000"/>
              </a:lnSpc>
              <a:spcBef>
                <a:spcPts val="1500"/>
              </a:spcBef>
              <a:buSzPct val="150000"/>
              <a:buBlip>
                <a:blip r:embed="rId3"/>
              </a:buBlip>
            </a:pPr>
            <a:r>
              <a:rPr lang="en-US" u="sng" dirty="0" smtClean="0"/>
              <a:t>Errors</a:t>
            </a:r>
            <a:endParaRPr lang="en-US" dirty="0" smtClean="0"/>
          </a:p>
        </p:txBody>
      </p:sp>
      <p:pic>
        <p:nvPicPr>
          <p:cNvPr id="4" name="Picture 3"/>
          <p:cNvPicPr>
            <a:picLocks noChangeAspect="1"/>
          </p:cNvPicPr>
          <p:nvPr/>
        </p:nvPicPr>
        <p:blipFill>
          <a:blip r:embed="rId4"/>
          <a:stretch>
            <a:fillRect/>
          </a:stretch>
        </p:blipFill>
        <p:spPr>
          <a:xfrm>
            <a:off x="3191069" y="1190934"/>
            <a:ext cx="7371864" cy="1769521"/>
          </a:xfrm>
          <a:prstGeom prst="rect">
            <a:avLst/>
          </a:prstGeom>
        </p:spPr>
      </p:pic>
      <p:pic>
        <p:nvPicPr>
          <p:cNvPr id="9" name="Picture 8"/>
          <p:cNvPicPr>
            <a:picLocks noChangeAspect="1"/>
          </p:cNvPicPr>
          <p:nvPr/>
        </p:nvPicPr>
        <p:blipFill>
          <a:blip r:embed="rId5"/>
          <a:stretch>
            <a:fillRect/>
          </a:stretch>
        </p:blipFill>
        <p:spPr>
          <a:xfrm>
            <a:off x="3191069" y="5333979"/>
            <a:ext cx="7371864" cy="1176082"/>
          </a:xfrm>
          <a:prstGeom prst="rect">
            <a:avLst/>
          </a:prstGeom>
        </p:spPr>
      </p:pic>
      <p:pic>
        <p:nvPicPr>
          <p:cNvPr id="8" name="Picture 7"/>
          <p:cNvPicPr>
            <a:picLocks noChangeAspect="1"/>
          </p:cNvPicPr>
          <p:nvPr/>
        </p:nvPicPr>
        <p:blipFill>
          <a:blip r:embed="rId6"/>
          <a:stretch>
            <a:fillRect/>
          </a:stretch>
        </p:blipFill>
        <p:spPr>
          <a:xfrm>
            <a:off x="3191070" y="3044725"/>
            <a:ext cx="7371864" cy="2317247"/>
          </a:xfrm>
          <a:prstGeom prst="rect">
            <a:avLst/>
          </a:prstGeom>
        </p:spPr>
      </p:pic>
    </p:spTree>
    <p:extLst>
      <p:ext uri="{BB962C8B-B14F-4D97-AF65-F5344CB8AC3E}">
        <p14:creationId xmlns:p14="http://schemas.microsoft.com/office/powerpoint/2010/main" val="20507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022665"/>
            <a:ext cx="10834105" cy="2413128"/>
          </a:xfrm>
        </p:spPr>
        <p:txBody>
          <a:bodyPr/>
          <a:lstStyle/>
          <a:p>
            <a:r>
              <a:rPr lang="en-US" dirty="0"/>
              <a:t>Bank Directory Plus - contains rich information on all financial institutions including all BIC codes, national bank codes of more than 140 countries (</a:t>
            </a:r>
            <a:r>
              <a:rPr lang="en-US" dirty="0" err="1"/>
              <a:t>BICPlusIBAN</a:t>
            </a:r>
            <a:r>
              <a:rPr lang="en-US" dirty="0"/>
              <a:t> directory contained 72 countries), institutions’ hierarchies (HQ, national branches, foreign branches) and other data that is unique </a:t>
            </a:r>
            <a:endParaRPr lang="en-US" dirty="0" smtClean="0"/>
          </a:p>
          <a:p>
            <a:r>
              <a:rPr lang="en-US" dirty="0"/>
              <a:t>The SEPAROUTING file contains data that is needed to send SEPA payments to the right SEPA-ready destination using SEPA-ready channels. </a:t>
            </a:r>
            <a:endParaRPr lang="en-US" dirty="0" smtClean="0"/>
          </a:p>
          <a:p>
            <a:r>
              <a:rPr lang="en-US" dirty="0"/>
              <a:t>The IBAN Plus contains bank’s IBAN-related details such as name, national bank codes embedded in IBANs and BICs used with IBANs. IBAN Plus contains data for all 32 SEPA countries and the related territories, and most of the non-SEPA countries that have adopted IBAN.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SWIFT ref, SEPAPLUS, </a:t>
            </a:r>
            <a:r>
              <a:rPr lang="en-US" dirty="0" err="1" smtClean="0"/>
              <a:t>IBANPlus</a:t>
            </a:r>
            <a:endParaRPr lang="en-GB" dirty="0"/>
          </a:p>
        </p:txBody>
      </p:sp>
      <p:sp>
        <p:nvSpPr>
          <p:cNvPr id="7" name="Rectangle 6"/>
          <p:cNvSpPr/>
          <p:nvPr/>
        </p:nvSpPr>
        <p:spPr>
          <a:xfrm>
            <a:off x="623888" y="4004583"/>
            <a:ext cx="6290383" cy="2219069"/>
          </a:xfrm>
          <a:prstGeom prst="rect">
            <a:avLst/>
          </a:prstGeom>
          <a:ln w="15875" cap="sq" cmpd="sng">
            <a:noFill/>
            <a:bevel/>
          </a:ln>
        </p:spPr>
        <p:txBody>
          <a:bodyPr wrap="square">
            <a:spAutoFit/>
          </a:bodyPr>
          <a:lstStyle/>
          <a:p>
            <a:pPr algn="ctr">
              <a:lnSpc>
                <a:spcPct val="90000"/>
              </a:lnSpc>
              <a:spcBef>
                <a:spcPts val="1500"/>
              </a:spcBef>
              <a:buSzPct val="150000"/>
            </a:pPr>
            <a:r>
              <a:rPr lang="en-US" dirty="0" smtClean="0"/>
              <a:t>Entries actions</a:t>
            </a:r>
          </a:p>
          <a:p>
            <a:pPr marL="411163" indent="-411163">
              <a:lnSpc>
                <a:spcPct val="90000"/>
              </a:lnSpc>
              <a:spcBef>
                <a:spcPts val="1500"/>
              </a:spcBef>
              <a:buSzPct val="150000"/>
              <a:buBlip>
                <a:blip r:embed="rId3"/>
              </a:buBlip>
            </a:pPr>
            <a:r>
              <a:rPr lang="en-US" sz="2000" b="1" dirty="0" smtClean="0">
                <a:solidFill>
                  <a:schemeClr val="accent2"/>
                </a:solidFill>
              </a:rPr>
              <a:t>U</a:t>
            </a:r>
            <a:r>
              <a:rPr lang="en-US" dirty="0" smtClean="0"/>
              <a:t> (unchanged) - ignored</a:t>
            </a:r>
          </a:p>
          <a:p>
            <a:pPr marL="411163" indent="-411163">
              <a:lnSpc>
                <a:spcPct val="90000"/>
              </a:lnSpc>
              <a:spcBef>
                <a:spcPts val="1500"/>
              </a:spcBef>
              <a:buSzPct val="150000"/>
              <a:buBlip>
                <a:blip r:embed="rId3"/>
              </a:buBlip>
            </a:pPr>
            <a:r>
              <a:rPr lang="en-US" sz="2000" b="1" dirty="0">
                <a:solidFill>
                  <a:schemeClr val="accent2"/>
                </a:solidFill>
              </a:rPr>
              <a:t>M</a:t>
            </a:r>
            <a:r>
              <a:rPr lang="en-US" dirty="0" smtClean="0"/>
              <a:t> (modified) – update record if not found treat as </a:t>
            </a:r>
            <a:r>
              <a:rPr lang="en-US" sz="2000" b="1" dirty="0">
                <a:solidFill>
                  <a:schemeClr val="accent2"/>
                </a:solidFill>
              </a:rPr>
              <a:t>A</a:t>
            </a:r>
            <a:r>
              <a:rPr lang="en-US" dirty="0" smtClean="0"/>
              <a:t> </a:t>
            </a:r>
          </a:p>
          <a:p>
            <a:pPr marL="411163" indent="-411163">
              <a:lnSpc>
                <a:spcPct val="90000"/>
              </a:lnSpc>
              <a:spcBef>
                <a:spcPts val="1500"/>
              </a:spcBef>
              <a:buSzPct val="150000"/>
              <a:buBlip>
                <a:blip r:embed="rId3"/>
              </a:buBlip>
            </a:pPr>
            <a:r>
              <a:rPr lang="en-US" sz="2000" b="1" dirty="0">
                <a:solidFill>
                  <a:schemeClr val="accent2"/>
                </a:solidFill>
              </a:rPr>
              <a:t>A</a:t>
            </a:r>
            <a:r>
              <a:rPr lang="en-US" dirty="0" smtClean="0"/>
              <a:t> (added) insert new if duplicated treat as </a:t>
            </a:r>
            <a:r>
              <a:rPr lang="en-US" sz="2000" b="1" dirty="0">
                <a:solidFill>
                  <a:schemeClr val="accent2"/>
                </a:solidFill>
              </a:rPr>
              <a:t>M</a:t>
            </a:r>
            <a:r>
              <a:rPr lang="en-US" dirty="0" smtClean="0"/>
              <a:t> </a:t>
            </a:r>
          </a:p>
          <a:p>
            <a:pPr marL="411163" indent="-411163">
              <a:lnSpc>
                <a:spcPct val="90000"/>
              </a:lnSpc>
              <a:spcBef>
                <a:spcPts val="1500"/>
              </a:spcBef>
              <a:buSzPct val="150000"/>
              <a:buBlip>
                <a:blip r:embed="rId3"/>
              </a:buBlip>
            </a:pPr>
            <a:r>
              <a:rPr lang="en-US" sz="2000" b="1" dirty="0">
                <a:solidFill>
                  <a:schemeClr val="accent2"/>
                </a:solidFill>
              </a:rPr>
              <a:t>D</a:t>
            </a:r>
            <a:r>
              <a:rPr lang="en-US" dirty="0" smtClean="0"/>
              <a:t> (deleted) apply soft or hard depending on record date</a:t>
            </a:r>
          </a:p>
        </p:txBody>
      </p:sp>
      <p:sp>
        <p:nvSpPr>
          <p:cNvPr id="8" name="Rectangle 7"/>
          <p:cNvSpPr/>
          <p:nvPr/>
        </p:nvSpPr>
        <p:spPr>
          <a:xfrm>
            <a:off x="7884941" y="4074921"/>
            <a:ext cx="3507545" cy="1749710"/>
          </a:xfrm>
          <a:prstGeom prst="rect">
            <a:avLst/>
          </a:prstGeom>
          <a:ln w="15875" cap="sq" cmpd="sng">
            <a:noFill/>
            <a:bevel/>
          </a:ln>
        </p:spPr>
        <p:txBody>
          <a:bodyPr wrap="square">
            <a:spAutoFit/>
          </a:bodyPr>
          <a:lstStyle/>
          <a:p>
            <a:pPr algn="ctr">
              <a:lnSpc>
                <a:spcPct val="90000"/>
              </a:lnSpc>
              <a:spcBef>
                <a:spcPts val="1500"/>
              </a:spcBef>
              <a:buSzPct val="150000"/>
            </a:pPr>
            <a:r>
              <a:rPr lang="en-US" dirty="0" smtClean="0"/>
              <a:t>Updated profiles:</a:t>
            </a:r>
          </a:p>
          <a:p>
            <a:pPr marL="411163" indent="-411163">
              <a:lnSpc>
                <a:spcPct val="90000"/>
              </a:lnSpc>
              <a:spcBef>
                <a:spcPts val="1500"/>
              </a:spcBef>
              <a:buSzPct val="150000"/>
              <a:buBlip>
                <a:blip r:embed="rId3"/>
              </a:buBlip>
            </a:pPr>
            <a:r>
              <a:rPr lang="en-US" sz="2000" b="1" dirty="0" smtClean="0">
                <a:solidFill>
                  <a:schemeClr val="accent2"/>
                </a:solidFill>
              </a:rPr>
              <a:t>CUSTOMERS</a:t>
            </a:r>
          </a:p>
          <a:p>
            <a:pPr marL="411163" indent="-411163">
              <a:lnSpc>
                <a:spcPct val="90000"/>
              </a:lnSpc>
              <a:spcBef>
                <a:spcPts val="1500"/>
              </a:spcBef>
              <a:buSzPct val="150000"/>
              <a:buBlip>
                <a:blip r:embed="rId3"/>
              </a:buBlip>
            </a:pPr>
            <a:r>
              <a:rPr lang="en-US" sz="2000" b="1" dirty="0" smtClean="0">
                <a:solidFill>
                  <a:schemeClr val="accent2"/>
                </a:solidFill>
              </a:rPr>
              <a:t>CURRENCY_CFG</a:t>
            </a:r>
          </a:p>
          <a:p>
            <a:pPr marL="411163" indent="-411163">
              <a:lnSpc>
                <a:spcPct val="90000"/>
              </a:lnSpc>
              <a:spcBef>
                <a:spcPts val="1500"/>
              </a:spcBef>
              <a:buSzPct val="150000"/>
              <a:buBlip>
                <a:blip r:embed="rId3"/>
              </a:buBlip>
            </a:pPr>
            <a:r>
              <a:rPr lang="en-US" sz="2000" b="1" dirty="0" smtClean="0">
                <a:solidFill>
                  <a:schemeClr val="accent2"/>
                </a:solidFill>
              </a:rPr>
              <a:t>MEMBERSHIP</a:t>
            </a:r>
          </a:p>
        </p:txBody>
      </p:sp>
    </p:spTree>
    <p:extLst>
      <p:ext uri="{BB962C8B-B14F-4D97-AF65-F5344CB8AC3E}">
        <p14:creationId xmlns:p14="http://schemas.microsoft.com/office/powerpoint/2010/main" val="422013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3" y="1018073"/>
            <a:ext cx="10400159" cy="803694"/>
          </a:xfrm>
        </p:spPr>
        <p:txBody>
          <a:bodyPr/>
          <a:lstStyle/>
          <a:p>
            <a:r>
              <a:rPr lang="en-US" dirty="0"/>
              <a:t>The TARGET2 directory lists the institutions that can be addressed in TARGET2. It contains Direct and Indirect participants’ BIC addresses. The Directory provides the routing information for TARGET2 payments and is organized alphabetically by institution</a:t>
            </a:r>
            <a:r>
              <a:rPr lang="en-US" dirty="0" smtClean="0"/>
              <a:t>. </a:t>
            </a:r>
          </a:p>
        </p:txBody>
      </p:sp>
      <p:sp>
        <p:nvSpPr>
          <p:cNvPr id="5" name="Date Placeholder 4"/>
          <p:cNvSpPr>
            <a:spLocks noGrp="1"/>
          </p:cNvSpPr>
          <p:nvPr>
            <p:ph type="dt" sz="half" idx="10"/>
          </p:nvPr>
        </p:nvSpPr>
        <p:spPr/>
        <p:txBody>
          <a:bodyPr/>
          <a:lstStyle/>
          <a:p>
            <a:fld id="{BC3F1638-3586-4527-A760-38AC15BFC248}" type="datetime4">
              <a:rPr lang="en-GB" smtClean="0"/>
              <a:pPr/>
              <a:t>25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Target2 upload - overview</a:t>
            </a:r>
            <a:endParaRPr lang="en-GB" dirty="0"/>
          </a:p>
        </p:txBody>
      </p:sp>
      <p:pic>
        <p:nvPicPr>
          <p:cNvPr id="2" name="Picture 1"/>
          <p:cNvPicPr>
            <a:picLocks noChangeAspect="1"/>
          </p:cNvPicPr>
          <p:nvPr/>
        </p:nvPicPr>
        <p:blipFill>
          <a:blip r:embed="rId3"/>
          <a:stretch>
            <a:fillRect/>
          </a:stretch>
        </p:blipFill>
        <p:spPr>
          <a:xfrm>
            <a:off x="4673373" y="2082021"/>
            <a:ext cx="6285359" cy="776597"/>
          </a:xfrm>
          <a:prstGeom prst="rect">
            <a:avLst/>
          </a:prstGeom>
        </p:spPr>
      </p:pic>
      <p:pic>
        <p:nvPicPr>
          <p:cNvPr id="4" name="Picture 3"/>
          <p:cNvPicPr>
            <a:picLocks noChangeAspect="1"/>
          </p:cNvPicPr>
          <p:nvPr/>
        </p:nvPicPr>
        <p:blipFill>
          <a:blip r:embed="rId4"/>
          <a:stretch>
            <a:fillRect/>
          </a:stretch>
        </p:blipFill>
        <p:spPr>
          <a:xfrm>
            <a:off x="4722610" y="3193369"/>
            <a:ext cx="6236122" cy="3204473"/>
          </a:xfrm>
          <a:prstGeom prst="rect">
            <a:avLst/>
          </a:prstGeom>
        </p:spPr>
      </p:pic>
      <p:sp>
        <p:nvSpPr>
          <p:cNvPr id="8" name="Rectangle 7"/>
          <p:cNvSpPr/>
          <p:nvPr/>
        </p:nvSpPr>
        <p:spPr>
          <a:xfrm>
            <a:off x="669049" y="2082021"/>
            <a:ext cx="3099026" cy="1666610"/>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5"/>
              </a:buBlip>
            </a:pPr>
            <a:r>
              <a:rPr lang="en-US" u="sng" dirty="0" smtClean="0"/>
              <a:t>System parameter</a:t>
            </a:r>
          </a:p>
          <a:p>
            <a:pPr>
              <a:lnSpc>
                <a:spcPct val="90000"/>
              </a:lnSpc>
              <a:spcBef>
                <a:spcPts val="1500"/>
              </a:spcBef>
              <a:buSzPct val="150000"/>
            </a:pPr>
            <a:endParaRPr lang="en-US" u="sng" dirty="0" smtClean="0"/>
          </a:p>
          <a:p>
            <a:pPr>
              <a:lnSpc>
                <a:spcPct val="90000"/>
              </a:lnSpc>
              <a:spcBef>
                <a:spcPts val="1500"/>
              </a:spcBef>
              <a:buSzPct val="150000"/>
            </a:pPr>
            <a:endParaRPr lang="en-US" u="sng" dirty="0" smtClean="0"/>
          </a:p>
          <a:p>
            <a:pPr marL="411163" indent="-411163">
              <a:lnSpc>
                <a:spcPct val="90000"/>
              </a:lnSpc>
              <a:spcBef>
                <a:spcPts val="1500"/>
              </a:spcBef>
              <a:buSzPct val="150000"/>
              <a:buBlip>
                <a:blip r:embed="rId5"/>
              </a:buBlip>
            </a:pPr>
            <a:r>
              <a:rPr lang="en-US" u="sng" dirty="0" smtClean="0"/>
              <a:t>Task</a:t>
            </a:r>
            <a:endParaRPr lang="en-US" dirty="0" smtClean="0"/>
          </a:p>
        </p:txBody>
      </p:sp>
    </p:spTree>
    <p:extLst>
      <p:ext uri="{BB962C8B-B14F-4D97-AF65-F5344CB8AC3E}">
        <p14:creationId xmlns:p14="http://schemas.microsoft.com/office/powerpoint/2010/main" val="27190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186F62-2954-471E-9368-38BF5704F41F}">
  <ds:schemaRefs>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913475e-a030-45ec-9e8a-a2630205b38f"/>
    <ds:schemaRef ds:uri="http://www.w3.org/XML/1998/namespace"/>
    <ds:schemaRef ds:uri="http://purl.org/dc/dcmitype/"/>
  </ds:schemaRefs>
</ds:datastoreItem>
</file>

<file path=customXml/itemProps3.xml><?xml version="1.0" encoding="utf-8"?>
<ds:datastoreItem xmlns:ds="http://schemas.openxmlformats.org/officeDocument/2006/customXml" ds:itemID="{CA1AEAF9-C730-4098-99F1-230B2FED74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16165</TotalTime>
  <Words>1437</Words>
  <Application>Microsoft Office PowerPoint</Application>
  <PresentationFormat>Widescreen</PresentationFormat>
  <Paragraphs>192</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Finastra_PowerPoint_Template_LIGHT</vt:lpstr>
      <vt:lpstr>Upload</vt:lpstr>
      <vt:lpstr>AGENDA</vt:lpstr>
      <vt:lpstr>RMA upload - Overview</vt:lpstr>
      <vt:lpstr>RMA upload - Processing</vt:lpstr>
      <vt:lpstr>RMA upload – Business Setup</vt:lpstr>
      <vt:lpstr>EBA upload - Processing</vt:lpstr>
      <vt:lpstr>EBA upload– Business Setup</vt:lpstr>
      <vt:lpstr>SWIFT ref, SEPAPLUS, IBANPlus</vt:lpstr>
      <vt:lpstr>Target2 upload - overview</vt:lpstr>
      <vt:lpstr>SSI upload</vt:lpstr>
      <vt:lpstr>eiscd upload - overview</vt:lpstr>
      <vt:lpstr>eiscd upload – customers &amp; NCC</vt:lpstr>
      <vt:lpstr>eiscd upload – membership</vt:lpstr>
      <vt:lpstr>GPI upload – Overview</vt:lpstr>
      <vt:lpstr>Static data services</vt:lpstr>
      <vt:lpstr>PowerPoint Presentation</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147</cp:revision>
  <cp:lastPrinted>2017-06-06T14:07:14Z</cp:lastPrinted>
  <dcterms:created xsi:type="dcterms:W3CDTF">2017-06-27T19:04:38Z</dcterms:created>
  <dcterms:modified xsi:type="dcterms:W3CDTF">2019-03-25T13:19:56Z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