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70" r:id="rId11"/>
    <p:sldId id="271" r:id="rId12"/>
    <p:sldId id="264" r:id="rId13"/>
    <p:sldId id="265" r:id="rId14"/>
    <p:sldId id="266" r:id="rId15"/>
    <p:sldId id="268" r:id="rId16"/>
    <p:sldId id="26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3" autoAdjust="0"/>
    <p:restoredTop sz="93441" autoAdjust="0"/>
  </p:normalViewPr>
  <p:slideViewPr>
    <p:cSldViewPr snapToGrid="0" showGuides="1">
      <p:cViewPr>
        <p:scale>
          <a:sx n="90" d="100"/>
          <a:sy n="90" d="100"/>
        </p:scale>
        <p:origin x="318" y="-78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06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0" d="100"/>
          <a:sy n="80" d="100"/>
        </p:scale>
        <p:origin x="3198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53DE84-D7B3-4797-B14D-77424657396D}" type="datetimeFigureOut">
              <a:rPr lang="en-GB" smtClean="0"/>
              <a:t>20/03/2019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697186-519D-4532-81F6-43370D5C517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339599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C597EC-6BB0-461C-B045-D257C6C8821E}" type="datetimeFigureOut">
              <a:rPr lang="en-GB" smtClean="0"/>
              <a:t>20/03/2019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9BB14C-7D58-4C6F-8674-35D4E28D7AD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65562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BB14C-7D58-4C6F-8674-35D4E28D7AD6}" type="slidenum">
              <a:rPr lang="en-GB" smtClean="0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32116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9BB14C-7D58-4C6F-8674-35D4E28D7AD6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08395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9BB14C-7D58-4C6F-8674-35D4E28D7AD6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917275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BB14C-7D58-4C6F-8674-35D4E28D7AD6}" type="slidenum">
              <a:rPr lang="en-GB" smtClean="0"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099902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BB14C-7D58-4C6F-8674-35D4E28D7AD6}" type="slidenum">
              <a:rPr lang="en-GB" smtClean="0"/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903459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png"/><Relationship Id="rId4" Type="http://schemas.openxmlformats.org/officeDocument/2006/relationships/image" Target="../media/image9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9439" y="65"/>
            <a:ext cx="9802179" cy="68578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3887" y="1808163"/>
            <a:ext cx="9143999" cy="1511299"/>
          </a:xfrm>
        </p:spPr>
        <p:txBody>
          <a:bodyPr anchor="b" anchorCtr="0"/>
          <a:lstStyle>
            <a:lvl1pPr algn="l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3887" y="3379338"/>
            <a:ext cx="9143999" cy="706887"/>
          </a:xfrm>
        </p:spPr>
        <p:txBody>
          <a:bodyPr/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623887" y="6393421"/>
            <a:ext cx="812189" cy="36512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tabLst>
                <a:tab pos="627063" algn="l"/>
              </a:tabLst>
            </a:pPr>
            <a:r>
              <a:rPr lang="en-GB" sz="800" b="1" dirty="0" smtClean="0">
                <a:solidFill>
                  <a:schemeClr val="tx2"/>
                </a:solidFill>
              </a:rPr>
              <a:t>Finastra</a:t>
            </a:r>
            <a:endParaRPr lang="en-GB" sz="800" b="1" dirty="0">
              <a:solidFill>
                <a:schemeClr val="tx2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623888" y="4246294"/>
            <a:ext cx="5364162" cy="981922"/>
          </a:xfrm>
        </p:spPr>
        <p:txBody>
          <a:bodyPr/>
          <a:lstStyle>
            <a:lvl1pPr>
              <a:spcBef>
                <a:spcPts val="0"/>
              </a:spcBef>
              <a:defRPr sz="2000" b="1"/>
            </a:lvl1pPr>
            <a:lvl2pPr marL="0" indent="0">
              <a:spcBef>
                <a:spcPts val="1200"/>
              </a:spcBef>
              <a:buNone/>
              <a:defRPr sz="1800">
                <a:solidFill>
                  <a:schemeClr val="accent1"/>
                </a:solidFill>
              </a:defRPr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669" y="432335"/>
            <a:ext cx="1699764" cy="834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779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6478" y="2862064"/>
            <a:ext cx="2985522" cy="399593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11163" indent="-411163">
              <a:spcBef>
                <a:spcPts val="1500"/>
              </a:spcBef>
              <a:buSzPct val="150000"/>
              <a:buFontTx/>
              <a:buBlip>
                <a:blip r:embed="rId3"/>
              </a:buBlip>
              <a:defRPr sz="20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7AA2F-F619-4723-B6E7-545F24B9918D}" type="datetime4">
              <a:rPr lang="en-GB" smtClean="0"/>
              <a:t>20 March 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23888" y="928800"/>
            <a:ext cx="9692420" cy="781056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en-GB" sz="2000" b="1" dirty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62863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201E0-34F3-46A7-AE44-D99163B13904}" type="datetime4">
              <a:rPr lang="en-GB" smtClean="0"/>
              <a:t>20 March 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23888" y="928318"/>
            <a:ext cx="9692420" cy="781056"/>
          </a:xfrm>
        </p:spPr>
        <p:txBody>
          <a:bodyPr/>
          <a:lstStyle>
            <a:lvl1pPr>
              <a:defRPr sz="2000"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7486241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5086" y="5289801"/>
            <a:ext cx="4946914" cy="1568199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298636" y="1348153"/>
            <a:ext cx="1123494" cy="878865"/>
          </a:xfrm>
          <a:noFill/>
        </p:spPr>
        <p:txBody>
          <a:bodyPr wrap="square" lIns="0" tIns="0" rIns="0" bIns="0" rtlCol="0">
            <a:noAutofit/>
          </a:bodyPr>
          <a:lstStyle>
            <a:lvl1pPr>
              <a:defRPr lang="en-GB" sz="16600" b="1" dirty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“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9808" y="2486746"/>
            <a:ext cx="8561983" cy="3857700"/>
          </a:xfrm>
        </p:spPr>
        <p:txBody>
          <a:bodyPr/>
          <a:lstStyle>
            <a:lvl1pPr>
              <a:defRPr sz="3600" b="1"/>
            </a:lvl1pPr>
            <a:lvl2pPr marL="0" indent="0">
              <a:spcBef>
                <a:spcPts val="1800"/>
              </a:spcBef>
              <a:buNone/>
              <a:defRPr sz="1600" b="0"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E0867-24A8-448F-B507-CC8586AA6B96}" type="datetime4">
              <a:rPr lang="en-GB" smtClean="0"/>
              <a:t>20 March 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4095909-DC86-4C28-AD6E-431C997D4893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94877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3887" y="1792800"/>
            <a:ext cx="5364163" cy="45635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E1DED-F17D-40BA-964F-A1C8DEDCEF61}" type="datetime4">
              <a:rPr lang="en-GB" smtClean="0"/>
              <a:t>20 March 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23888" y="928800"/>
            <a:ext cx="9692420" cy="781056"/>
          </a:xfrm>
        </p:spPr>
        <p:txBody>
          <a:bodyPr/>
          <a:lstStyle>
            <a:lvl1pPr>
              <a:defRPr sz="2000"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6203950" y="1792800"/>
            <a:ext cx="5364163" cy="45889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2696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1617453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807200"/>
            <a:ext cx="7529512" cy="1512000"/>
          </a:xfrm>
        </p:spPr>
        <p:txBody>
          <a:bodyPr anchor="b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380400"/>
            <a:ext cx="7529512" cy="1500187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9FBC6CA-9941-44FF-B65D-C7A23CB5A4BE}" type="datetime4">
              <a:rPr lang="en-GB" smtClean="0"/>
              <a:pPr/>
              <a:t>20 March 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4095909-DC86-4C28-AD6E-431C997D4893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623887" y="6393421"/>
            <a:ext cx="812189" cy="36512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tabLst>
                <a:tab pos="627063" algn="l"/>
              </a:tabLst>
            </a:pPr>
            <a:r>
              <a:rPr lang="en-GB" sz="800" b="1" dirty="0" smtClean="0">
                <a:solidFill>
                  <a:schemeClr val="bg1"/>
                </a:solidFill>
              </a:rPr>
              <a:t>Finastra</a:t>
            </a:r>
            <a:r>
              <a:rPr lang="en-GB" sz="800" dirty="0" smtClean="0">
                <a:solidFill>
                  <a:schemeClr val="bg1"/>
                </a:solidFill>
              </a:rPr>
              <a:t>	|</a:t>
            </a:r>
            <a:endParaRPr lang="en-GB"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3113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3304B-F8FC-4BC7-8FE8-C50BC87E1FAB}" type="datetime4">
              <a:rPr lang="en-GB" smtClean="0"/>
              <a:t>20 March 2019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8223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7C3DF-C1B2-4C30-9BDA-F5EE790E7213}" type="datetime4">
              <a:rPr lang="en-GB" smtClean="0"/>
              <a:t>20 March 2019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9657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7364" y="0"/>
            <a:ext cx="7374636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0441" y="1807200"/>
            <a:ext cx="4252913" cy="1512000"/>
          </a:xfrm>
        </p:spPr>
        <p:txBody>
          <a:bodyPr anchor="b" anchorCtr="0"/>
          <a:lstStyle>
            <a:lvl1pPr algn="l">
              <a:defRPr sz="5400" cap="none" baseline="0"/>
            </a:lvl1pPr>
          </a:lstStyle>
          <a:p>
            <a:r>
              <a:rPr lang="en-US" dirty="0" smtClean="0"/>
              <a:t>Thank you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3887" y="3541519"/>
            <a:ext cx="4252913" cy="706993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0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E630C-C3F3-4A66-A20B-F3CE4CC3331D}" type="datetime4">
              <a:rPr lang="en-GB" smtClean="0"/>
              <a:t>20 March 2019</a:t>
            </a:fld>
            <a:endParaRPr lang="en-GB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623887" y="6393421"/>
            <a:ext cx="812189" cy="36512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tabLst>
                <a:tab pos="627063" algn="l"/>
              </a:tabLst>
            </a:pPr>
            <a:r>
              <a:rPr lang="en-GB" sz="800" b="1" dirty="0" smtClean="0">
                <a:solidFill>
                  <a:schemeClr val="tx2"/>
                </a:solidFill>
              </a:rPr>
              <a:t>Finastra</a:t>
            </a:r>
            <a:r>
              <a:rPr lang="en-GB" sz="800" dirty="0" smtClean="0">
                <a:solidFill>
                  <a:schemeClr val="tx2"/>
                </a:solidFill>
              </a:rPr>
              <a:t>	|</a:t>
            </a:r>
            <a:endParaRPr lang="en-GB" sz="800" dirty="0">
              <a:solidFill>
                <a:schemeClr val="tx2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23888" y="4248512"/>
            <a:ext cx="4252912" cy="35148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623888" y="4955505"/>
            <a:ext cx="2781390" cy="1426245"/>
            <a:chOff x="623888" y="4955505"/>
            <a:chExt cx="2781390" cy="1426245"/>
          </a:xfrm>
        </p:grpSpPr>
        <p:sp>
          <p:nvSpPr>
            <p:cNvPr id="5" name="TextBox 4"/>
            <p:cNvSpPr txBox="1"/>
            <p:nvPr userDrawn="1"/>
          </p:nvSpPr>
          <p:spPr>
            <a:xfrm>
              <a:off x="978056" y="4973216"/>
              <a:ext cx="2427222" cy="140853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spcBef>
                  <a:spcPts val="1500"/>
                </a:spcBef>
              </a:pPr>
              <a:r>
                <a:rPr lang="en-GB" sz="1400" dirty="0" smtClean="0">
                  <a:solidFill>
                    <a:schemeClr val="tx2"/>
                  </a:solidFill>
                </a:rPr>
                <a:t>@</a:t>
              </a:r>
              <a:r>
                <a:rPr lang="en-GB" sz="1400" dirty="0" err="1" smtClean="0">
                  <a:solidFill>
                    <a:schemeClr val="tx2"/>
                  </a:solidFill>
                </a:rPr>
                <a:t>FinastraFS</a:t>
              </a:r>
              <a:endParaRPr lang="en-GB" sz="1400" dirty="0" smtClean="0">
                <a:solidFill>
                  <a:schemeClr val="tx2"/>
                </a:solidFill>
              </a:endParaRPr>
            </a:p>
            <a:p>
              <a:pPr>
                <a:spcBef>
                  <a:spcPts val="1500"/>
                </a:spcBef>
              </a:pPr>
              <a:r>
                <a:rPr lang="en-GB" sz="1400" dirty="0" err="1" smtClean="0">
                  <a:solidFill>
                    <a:schemeClr val="tx2"/>
                  </a:solidFill>
                </a:rPr>
                <a:t>Finastra</a:t>
              </a:r>
              <a:r>
                <a:rPr lang="en-GB" sz="1400" baseline="0" dirty="0" smtClean="0">
                  <a:solidFill>
                    <a:schemeClr val="tx2"/>
                  </a:solidFill>
                </a:rPr>
                <a:t> LinkedIn</a:t>
              </a:r>
            </a:p>
            <a:p>
              <a:pPr>
                <a:spcBef>
                  <a:spcPts val="1500"/>
                </a:spcBef>
              </a:pPr>
              <a:r>
                <a:rPr lang="en-GB" sz="1400" baseline="0" dirty="0" err="1" smtClean="0">
                  <a:solidFill>
                    <a:schemeClr val="tx2"/>
                  </a:solidFill>
                </a:rPr>
                <a:t>Finastra</a:t>
              </a:r>
              <a:r>
                <a:rPr lang="en-GB" sz="1400" baseline="0" dirty="0" smtClean="0">
                  <a:solidFill>
                    <a:schemeClr val="tx2"/>
                  </a:solidFill>
                </a:rPr>
                <a:t> YouTube</a:t>
              </a:r>
              <a:endParaRPr lang="en-GB" sz="1400" dirty="0" smtClean="0">
                <a:solidFill>
                  <a:schemeClr val="tx2"/>
                </a:solidFill>
              </a:endParaRPr>
            </a:p>
          </p:txBody>
        </p:sp>
        <p:grpSp>
          <p:nvGrpSpPr>
            <p:cNvPr id="18" name="Group 17"/>
            <p:cNvGrpSpPr/>
            <p:nvPr userDrawn="1"/>
          </p:nvGrpSpPr>
          <p:grpSpPr>
            <a:xfrm>
              <a:off x="623888" y="4955505"/>
              <a:ext cx="289249" cy="289249"/>
              <a:chOff x="623888" y="4955505"/>
              <a:chExt cx="289249" cy="289249"/>
            </a:xfrm>
          </p:grpSpPr>
          <p:sp>
            <p:nvSpPr>
              <p:cNvPr id="8" name="Oval 7"/>
              <p:cNvSpPr/>
              <p:nvPr userDrawn="1"/>
            </p:nvSpPr>
            <p:spPr>
              <a:xfrm>
                <a:off x="623888" y="4955505"/>
                <a:ext cx="289249" cy="289249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pic>
            <p:nvPicPr>
              <p:cNvPr id="9" name="Picture 8"/>
              <p:cNvPicPr>
                <a:picLocks noChangeAspect="1"/>
              </p:cNvPicPr>
              <p:nvPr userDrawn="1"/>
            </p:nvPicPr>
            <p:blipFill>
              <a:blip r:embed="rId3"/>
              <a:stretch>
                <a:fillRect/>
              </a:stretch>
            </p:blipFill>
            <p:spPr>
              <a:xfrm>
                <a:off x="658864" y="5021597"/>
                <a:ext cx="224057" cy="157063"/>
              </a:xfrm>
              <a:prstGeom prst="rect">
                <a:avLst/>
              </a:prstGeom>
            </p:spPr>
          </p:pic>
        </p:grpSp>
        <p:grpSp>
          <p:nvGrpSpPr>
            <p:cNvPr id="19" name="Group 18"/>
            <p:cNvGrpSpPr/>
            <p:nvPr userDrawn="1"/>
          </p:nvGrpSpPr>
          <p:grpSpPr>
            <a:xfrm>
              <a:off x="623888" y="5352082"/>
              <a:ext cx="289249" cy="289249"/>
              <a:chOff x="623888" y="5352082"/>
              <a:chExt cx="289249" cy="289249"/>
            </a:xfrm>
          </p:grpSpPr>
          <p:sp>
            <p:nvSpPr>
              <p:cNvPr id="11" name="Oval 10"/>
              <p:cNvSpPr/>
              <p:nvPr userDrawn="1"/>
            </p:nvSpPr>
            <p:spPr>
              <a:xfrm>
                <a:off x="623888" y="5352082"/>
                <a:ext cx="289249" cy="289249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pic>
            <p:nvPicPr>
              <p:cNvPr id="10" name="Picture 9"/>
              <p:cNvPicPr>
                <a:picLocks noChangeAspect="1"/>
              </p:cNvPicPr>
              <p:nvPr userDrawn="1"/>
            </p:nvPicPr>
            <p:blipFill>
              <a:blip r:embed="rId4"/>
              <a:stretch>
                <a:fillRect/>
              </a:stretch>
            </p:blipFill>
            <p:spPr>
              <a:xfrm>
                <a:off x="694964" y="5405276"/>
                <a:ext cx="155034" cy="155034"/>
              </a:xfrm>
              <a:prstGeom prst="rect">
                <a:avLst/>
              </a:prstGeom>
            </p:spPr>
          </p:pic>
        </p:grpSp>
        <p:grpSp>
          <p:nvGrpSpPr>
            <p:cNvPr id="17" name="Group 16"/>
            <p:cNvGrpSpPr/>
            <p:nvPr userDrawn="1"/>
          </p:nvGrpSpPr>
          <p:grpSpPr>
            <a:xfrm>
              <a:off x="623888" y="5752692"/>
              <a:ext cx="289249" cy="289249"/>
              <a:chOff x="623888" y="5752692"/>
              <a:chExt cx="289249" cy="289249"/>
            </a:xfrm>
          </p:grpSpPr>
          <p:sp>
            <p:nvSpPr>
              <p:cNvPr id="15" name="Oval 14"/>
              <p:cNvSpPr/>
              <p:nvPr userDrawn="1"/>
            </p:nvSpPr>
            <p:spPr>
              <a:xfrm>
                <a:off x="623888" y="5752692"/>
                <a:ext cx="289249" cy="289249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pic>
            <p:nvPicPr>
              <p:cNvPr id="16" name="Picture 15"/>
              <p:cNvPicPr>
                <a:picLocks noChangeAspect="1"/>
              </p:cNvPicPr>
              <p:nvPr userDrawn="1"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5500" y="5793581"/>
                <a:ext cx="167706" cy="194467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539685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3888" y="175846"/>
            <a:ext cx="9692420" cy="668216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7" y="1793631"/>
            <a:ext cx="9692421" cy="45627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12631" y="6393421"/>
            <a:ext cx="1400908" cy="365125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fld id="{D22C19FE-D082-4640-BFED-203C0E583774}" type="datetime4">
              <a:rPr lang="en-GB" smtClean="0"/>
              <a:t>20 March 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93421"/>
            <a:ext cx="4114800" cy="365125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ctr">
              <a:defRPr sz="800">
                <a:solidFill>
                  <a:schemeClr val="tx2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70431" y="6393421"/>
            <a:ext cx="497682" cy="365125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800">
                <a:solidFill>
                  <a:schemeClr val="tx2"/>
                </a:solidFill>
              </a:defRPr>
            </a:lvl1pPr>
          </a:lstStyle>
          <a:p>
            <a:fld id="{04095909-DC86-4C28-AD6E-431C997D4893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623887" y="6393421"/>
            <a:ext cx="812189" cy="36512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tabLst>
                <a:tab pos="627063" algn="l"/>
              </a:tabLst>
            </a:pPr>
            <a:r>
              <a:rPr lang="en-GB" sz="800" b="1" dirty="0" smtClean="0">
                <a:solidFill>
                  <a:schemeClr val="tx2"/>
                </a:solidFill>
              </a:rPr>
              <a:t>Finastra</a:t>
            </a:r>
            <a:r>
              <a:rPr lang="en-GB" sz="800" dirty="0" smtClean="0">
                <a:solidFill>
                  <a:schemeClr val="tx2"/>
                </a:solidFill>
              </a:rPr>
              <a:t>	|</a:t>
            </a:r>
            <a:endParaRPr lang="en-GB" sz="800" dirty="0">
              <a:solidFill>
                <a:schemeClr val="tx2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0293" y="388144"/>
            <a:ext cx="1191884" cy="584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821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62" r:id="rId4"/>
    <p:sldLayoutId id="2147483661" r:id="rId5"/>
    <p:sldLayoutId id="2147483651" r:id="rId6"/>
    <p:sldLayoutId id="2147483654" r:id="rId7"/>
    <p:sldLayoutId id="2147483655" r:id="rId8"/>
    <p:sldLayoutId id="2147483665" r:id="rId9"/>
  </p:sldLayoutIdLst>
  <p:hf hdr="0" ftr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2400" b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None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165100" indent="-165100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395288" indent="-158750" algn="l" defTabSz="914400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–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587375" indent="-144463" algn="l" defTabSz="914400" rtl="0" eaLnBrk="1" latinLnBrk="0" hangingPunct="1">
        <a:lnSpc>
          <a:spcPct val="90000"/>
        </a:lnSpc>
        <a:spcBef>
          <a:spcPts val="300"/>
        </a:spcBef>
        <a:buClr>
          <a:schemeClr val="tx2"/>
        </a:buClr>
        <a:buFont typeface="Arial" panose="020B0604020202020204" pitchFamily="34" charset="0"/>
        <a:buChar char="•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766763" indent="-153988" algn="l" defTabSz="914400" rtl="0" eaLnBrk="1" latinLnBrk="0" hangingPunct="1">
        <a:lnSpc>
          <a:spcPct val="90000"/>
        </a:lnSpc>
        <a:spcBef>
          <a:spcPts val="300"/>
        </a:spcBef>
        <a:buClr>
          <a:schemeClr val="tx2"/>
        </a:buClr>
        <a:buFont typeface="Arial" panose="020B0604020202020204" pitchFamily="34" charset="0"/>
        <a:buChar char="–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772" userDrawn="1">
          <p15:clr>
            <a:srgbClr val="F26B43"/>
          </p15:clr>
        </p15:guide>
        <p15:guide id="2" pos="393" userDrawn="1">
          <p15:clr>
            <a:srgbClr val="F26B43"/>
          </p15:clr>
        </p15:guide>
        <p15:guide id="3" pos="7287" userDrawn="1">
          <p15:clr>
            <a:srgbClr val="F26B43"/>
          </p15:clr>
        </p15:guide>
        <p15:guide id="4" orient="horz" pos="4020" userDrawn="1">
          <p15:clr>
            <a:srgbClr val="F26B43"/>
          </p15:clr>
        </p15:guide>
        <p15:guide id="5" orient="horz" pos="1139" userDrawn="1">
          <p15:clr>
            <a:srgbClr val="F26B43"/>
          </p15:clr>
        </p15:guide>
        <p15:guide id="6" orient="horz" pos="482" userDrawn="1">
          <p15:clr>
            <a:srgbClr val="F26B43"/>
          </p15:clr>
        </p15:guide>
        <p15:guide id="7" pos="390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3.wmf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2.wmf"/><Relationship Id="rId4" Type="http://schemas.openxmlformats.org/officeDocument/2006/relationships/oleObject" Target="../embeddings/oleObject1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compliance/ComplianceFirstResponse.x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compliance/ComplianceSecondResponse.x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fraud</a:t>
            </a:r>
            <a:endParaRPr lang="en-GB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Technical - Overview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b="0" dirty="0" smtClean="0"/>
              <a:t>Integration Team</a:t>
            </a:r>
          </a:p>
          <a:p>
            <a:pPr lvl="1"/>
            <a:r>
              <a:rPr lang="en-GB" dirty="0" smtClean="0"/>
              <a:t>2019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9941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MANUAL Handling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E1DED-F17D-40BA-964F-A1C8DEDCEF61}" type="datetime4">
              <a:rPr lang="en-GB" smtClean="0"/>
              <a:t>24 March 2019</a:t>
            </a:fld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t>10</a:t>
            </a:fld>
            <a:endParaRPr lang="en-GB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4092606" y="54153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0004" y="2503051"/>
            <a:ext cx="9120187" cy="1115690"/>
          </a:xfrm>
          <a:prstGeom prst="rect">
            <a:avLst/>
          </a:prstGeom>
          <a:ln w="15875" cap="sq" cmpd="sng">
            <a:noFill/>
            <a:bevel/>
          </a:ln>
        </p:spPr>
        <p:txBody>
          <a:bodyPr wrap="square">
            <a:spAutoFit/>
          </a:bodyPr>
          <a:lstStyle/>
          <a:p>
            <a:pPr marL="411163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2"/>
              </a:buBlip>
            </a:pPr>
            <a:r>
              <a:rPr lang="en-US" dirty="0" smtClean="0"/>
              <a:t>In </a:t>
            </a:r>
            <a:r>
              <a:rPr lang="en-US" dirty="0"/>
              <a:t>a </a:t>
            </a:r>
            <a:r>
              <a:rPr lang="en-US" b="1" dirty="0"/>
              <a:t>wait queue </a:t>
            </a:r>
            <a:r>
              <a:rPr lang="en-US" dirty="0"/>
              <a:t>until the relevant response is </a:t>
            </a:r>
            <a:r>
              <a:rPr lang="en-US" dirty="0" smtClean="0"/>
              <a:t>received.</a:t>
            </a:r>
          </a:p>
          <a:p>
            <a:pPr marL="868363" lvl="1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2"/>
              </a:buBlip>
            </a:pPr>
            <a:r>
              <a:rPr lang="en-US" sz="1400" b="1" dirty="0"/>
              <a:t>Wait Fraud Queue </a:t>
            </a:r>
            <a:r>
              <a:rPr lang="en-US" sz="1400" b="1" dirty="0"/>
              <a:t>(</a:t>
            </a:r>
            <a:r>
              <a:rPr lang="en-US" sz="1400" b="1" dirty="0"/>
              <a:t>WAIT_FRAUD/FRAUD_STOP) 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Tahoma" panose="020B0604030504040204" pitchFamily="34" charset="0"/>
              </a:rPr>
              <a:t>After invoking the Fraud Interface, GPP routes a transaction to the Wait Fraud queue pending a corresponding interface response</a:t>
            </a:r>
            <a:r>
              <a:rPr lang="en-US" sz="14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Tahoma" panose="020B0604030504040204" pitchFamily="34" charset="0"/>
              </a:rPr>
              <a:t>.</a:t>
            </a:r>
            <a:r>
              <a:rPr lang="en-US" sz="1400" dirty="0" smtClean="0"/>
              <a:t> </a:t>
            </a:r>
            <a:r>
              <a:rPr lang="en-US" sz="1400" dirty="0" smtClean="0"/>
              <a:t>Actions to release </a:t>
            </a:r>
            <a:r>
              <a:rPr lang="en-US" sz="1400" dirty="0" smtClean="0"/>
              <a:t>:</a:t>
            </a:r>
            <a:r>
              <a:rPr lang="en-US" sz="1400" b="1" dirty="0" smtClean="0"/>
              <a:t> </a:t>
            </a:r>
            <a:r>
              <a:rPr lang="en-US" sz="1400" b="1" dirty="0" smtClean="0"/>
              <a:t>Force, Reject/Return, </a:t>
            </a:r>
            <a:r>
              <a:rPr lang="en-US" sz="1400" b="1" dirty="0" smtClean="0"/>
              <a:t>Cancel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660189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4BE1DED-F17D-40BA-964F-A1C8DEDCEF61}" type="datetime4">
              <a:rPr kumimoji="0" lang="en-GB" sz="800" b="0" i="0" u="none" strike="noStrike" kern="1200" cap="none" spc="0" normalizeH="0" baseline="0" noProof="0" smtClean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 March 2019</a:t>
            </a:fld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rgbClr val="41414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095909-DC86-4C28-AD6E-431C997D4893}" type="slidenum">
              <a:rPr kumimoji="0" lang="en-GB" sz="800" b="0" i="0" u="none" strike="noStrike" kern="1200" cap="none" spc="0" normalizeH="0" baseline="0" noProof="0" smtClean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rgbClr val="41414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4092606" y="54153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23888" y="1969828"/>
            <a:ext cx="9120187" cy="1501950"/>
          </a:xfrm>
          <a:prstGeom prst="rect">
            <a:avLst/>
          </a:prstGeom>
          <a:ln w="15875" cap="sq" cmpd="sng">
            <a:noFill/>
            <a:bevel/>
          </a:ln>
        </p:spPr>
        <p:txBody>
          <a:bodyPr wrap="square">
            <a:spAutoFit/>
          </a:bodyPr>
          <a:lstStyle/>
          <a:p>
            <a:pPr marL="411163" marR="0" lvl="0" indent="-411163" algn="l" defTabSz="914400" rtl="0" eaLnBrk="1" fontAlgn="auto" latinLnBrk="0" hangingPunct="1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Tx/>
              <a:buSzPct val="150000"/>
              <a:buFontTx/>
              <a:buBlip>
                <a:blip r:embed="rId2"/>
              </a:buBlip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Business setup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868363" lvl="1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2"/>
              </a:buBlip>
            </a:pPr>
            <a:r>
              <a:rPr lang="en-US" sz="1400" b="1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Tahoma" panose="020B0604030504040204" pitchFamily="34" charset="0"/>
              </a:rPr>
              <a:t>FRAUD_CHECK </a:t>
            </a:r>
            <a:r>
              <a:rPr lang="en-US" sz="1400" b="1" dirty="0" smtClean="0">
                <a:solidFill>
                  <a:prstClr val="black"/>
                </a:solidFill>
              </a:rPr>
              <a:t> </a:t>
            </a:r>
            <a:r>
              <a:rPr lang="en-US" sz="1400" b="1" dirty="0">
                <a:solidFill>
                  <a:prstClr val="black"/>
                </a:solidFill>
              </a:rPr>
              <a:t>(system parameter</a:t>
            </a:r>
            <a:r>
              <a:rPr lang="en-US" sz="1400" b="1" dirty="0"/>
              <a:t>) 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Tahoma" panose="020B0604030504040204" pitchFamily="34" charset="0"/>
              </a:rPr>
              <a:t>indicates if the Fraud Check is part of the Single Transactions flow. When this system parameter is set to Yes, then the Fraud validation rule is invoked.</a:t>
            </a:r>
            <a:endParaRPr lang="en-US" sz="1400" b="1" dirty="0">
              <a:solidFill>
                <a:prstClr val="black"/>
              </a:solidFill>
            </a:endParaRPr>
          </a:p>
          <a:p>
            <a:pPr marL="868363" lvl="1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2"/>
              </a:buBlip>
            </a:pPr>
            <a:r>
              <a:rPr lang="en-US" sz="1400" b="1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Tahoma" panose="020B0604030504040204" pitchFamily="34" charset="0"/>
              </a:rPr>
              <a:t>Fraud Validation </a:t>
            </a: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(rules) 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Tahoma" panose="020B0604030504040204" pitchFamily="34" charset="0"/>
              </a:rPr>
              <a:t>This business rule defines at which exit point the system triggers the </a:t>
            </a:r>
            <a:r>
              <a:rPr lang="en-US" sz="14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Tahoma" panose="020B0604030504040204" pitchFamily="34" charset="0"/>
              </a:rPr>
              <a:t>fraud 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Tahoma" panose="020B0604030504040204" pitchFamily="34" charset="0"/>
              </a:rPr>
              <a:t>check for a </a:t>
            </a:r>
            <a:r>
              <a:rPr lang="en-US" sz="14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Tahoma" panose="020B0604030504040204" pitchFamily="34" charset="0"/>
              </a:rPr>
              <a:t>transaction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. Actions are </a:t>
            </a:r>
            <a:r>
              <a:rPr lang="en-US" sz="1400" dirty="0" smtClean="0">
                <a:solidFill>
                  <a:prstClr val="black"/>
                </a:solidFill>
                <a:latin typeface="Arial"/>
              </a:rPr>
              <a:t>FRAUD1 </a:t>
            </a:r>
            <a:r>
              <a:rPr lang="en-US" sz="1400" dirty="0">
                <a:solidFill>
                  <a:prstClr val="black"/>
                </a:solidFill>
                <a:latin typeface="Arial"/>
              </a:rPr>
              <a:t>and </a:t>
            </a:r>
            <a:r>
              <a:rPr lang="en-US" sz="1400" dirty="0" smtClean="0">
                <a:solidFill>
                  <a:prstClr val="black"/>
                </a:solidFill>
                <a:latin typeface="Arial"/>
              </a:rPr>
              <a:t>BYPASS</a:t>
            </a:r>
            <a:endParaRPr lang="en-US" sz="1400" dirty="0">
              <a:solidFill>
                <a:prstClr val="black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50264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/>
        <p:txBody>
          <a:bodyPr vert="horz" lIns="0" tIns="0" rIns="0" bIns="0" rtlCol="0" anchor="b" anchorCtr="0">
            <a:noAutofit/>
          </a:bodyPr>
          <a:lstStyle/>
          <a:p>
            <a:r>
              <a:rPr lang="en-US" dirty="0"/>
              <a:t>examples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F1638-3586-4527-A760-38AC15BFC248}" type="datetime4">
              <a:rPr lang="en-GB" smtClean="0"/>
              <a:pPr/>
              <a:t>20 March 2019</a:t>
            </a:fld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pPr/>
              <a:t>12</a:t>
            </a:fld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623887" y="1299270"/>
            <a:ext cx="5610657" cy="369332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 smtClean="0"/>
              <a:t>Fraud </a:t>
            </a:r>
            <a:r>
              <a:rPr lang="en-US" dirty="0"/>
              <a:t>Interface </a:t>
            </a:r>
            <a:r>
              <a:rPr lang="en-US" b="1" dirty="0"/>
              <a:t>Request</a:t>
            </a:r>
            <a:r>
              <a:rPr lang="en-US" dirty="0"/>
              <a:t> </a:t>
            </a:r>
            <a:endParaRPr lang="en-US" sz="1600" b="1" dirty="0" smtClean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0565606" y="249381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7257011" y="114118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8622890" y="124342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23886" y="2124486"/>
            <a:ext cx="5610657" cy="369332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 smtClean="0"/>
              <a:t>Fraud </a:t>
            </a:r>
            <a:r>
              <a:rPr lang="en-US" dirty="0"/>
              <a:t>Interface Positive </a:t>
            </a:r>
            <a:r>
              <a:rPr lang="en-US" b="1" dirty="0"/>
              <a:t>Response</a:t>
            </a:r>
            <a:r>
              <a:rPr lang="en-US" dirty="0"/>
              <a:t> </a:t>
            </a:r>
            <a:endParaRPr lang="en-US" sz="1600" dirty="0" smtClean="0"/>
          </a:p>
        </p:txBody>
      </p:sp>
      <p:sp>
        <p:nvSpPr>
          <p:cNvPr id="24" name="Rectangle 12"/>
          <p:cNvSpPr>
            <a:spLocks noChangeArrowheads="1"/>
          </p:cNvSpPr>
          <p:nvPr/>
        </p:nvSpPr>
        <p:spPr bwMode="auto">
          <a:xfrm>
            <a:off x="6952211" y="189147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" name="Rectangle 18"/>
          <p:cNvSpPr>
            <a:spLocks noChangeArrowheads="1"/>
          </p:cNvSpPr>
          <p:nvPr/>
        </p:nvSpPr>
        <p:spPr bwMode="auto">
          <a:xfrm>
            <a:off x="6952211" y="472795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0433019"/>
              </p:ext>
            </p:extLst>
          </p:nvPr>
        </p:nvGraphicFramePr>
        <p:xfrm>
          <a:off x="6856961" y="1299270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4" name="Packager Shell Object" showAsIcon="1" r:id="rId4" imgW="914400" imgH="771480" progId="Package">
                  <p:embed/>
                </p:oleObj>
              </mc:Choice>
              <mc:Fallback>
                <p:oleObj name="Packager Shell Object" showAsIcon="1" r:id="rId4" imgW="914400" imgH="7714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856961" y="1299270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9267505"/>
              </p:ext>
            </p:extLst>
          </p:nvPr>
        </p:nvGraphicFramePr>
        <p:xfrm>
          <a:off x="6856961" y="2120294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" name="Packager Shell Object" showAsIcon="1" r:id="rId6" imgW="914400" imgH="771480" progId="Package">
                  <p:embed/>
                </p:oleObj>
              </mc:Choice>
              <mc:Fallback>
                <p:oleObj name="Packager Shell Object" showAsIcon="1" r:id="rId6" imgW="914400" imgH="7714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856961" y="2120294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67545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Thank you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b="0" dirty="0" smtClean="0"/>
              <a:t>Integration Team</a:t>
            </a:r>
            <a:endParaRPr lang="en-GB" b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A2CEC-3088-437B-B321-33BEC7D93FCD}" type="datetime4">
              <a:rPr lang="en-GB" smtClean="0"/>
              <a:pPr/>
              <a:t>20 March 2019</a:t>
            </a:fld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 smtClean="0"/>
              <a:t>alexander.perman@finastra.com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906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AGENDA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3888" y="1612936"/>
            <a:ext cx="9692421" cy="3465091"/>
          </a:xfrm>
        </p:spPr>
        <p:txBody>
          <a:bodyPr/>
          <a:lstStyle/>
          <a:p>
            <a:pPr lvl="0"/>
            <a:r>
              <a:rPr lang="en-US" dirty="0"/>
              <a:t>Overview</a:t>
            </a:r>
          </a:p>
          <a:p>
            <a:pPr lvl="0"/>
            <a:r>
              <a:rPr lang="en-US" dirty="0" smtClean="0"/>
              <a:t>Workflow</a:t>
            </a:r>
          </a:p>
          <a:p>
            <a:pPr lvl="0"/>
            <a:r>
              <a:rPr lang="en-US" dirty="0" smtClean="0"/>
              <a:t>Request/Response</a:t>
            </a:r>
          </a:p>
          <a:p>
            <a:pPr lvl="0"/>
            <a:r>
              <a:rPr lang="en-US" dirty="0" smtClean="0"/>
              <a:t>Manual handling</a:t>
            </a:r>
          </a:p>
          <a:p>
            <a:pPr lvl="0"/>
            <a:r>
              <a:rPr lang="en-US" dirty="0" smtClean="0"/>
              <a:t>Business and system </a:t>
            </a:r>
            <a:r>
              <a:rPr lang="en-US" dirty="0" smtClean="0"/>
              <a:t>configuration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6F0BA-ECEE-44D1-ABE9-40C67B221300}" type="datetime4">
              <a:rPr lang="en-GB" smtClean="0"/>
              <a:t>20 March 2019</a:t>
            </a:fld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pPr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1432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1298636" y="538255"/>
            <a:ext cx="1123494" cy="878865"/>
          </a:xfrm>
        </p:spPr>
        <p:txBody>
          <a:bodyPr/>
          <a:lstStyle/>
          <a:p>
            <a:r>
              <a:rPr lang="en-GB" dirty="0" smtClean="0"/>
              <a:t>“</a:t>
            </a:r>
            <a:endParaRPr lang="en-GB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412630" y="1737809"/>
            <a:ext cx="8485971" cy="3857700"/>
          </a:xfrm>
        </p:spPr>
        <p:txBody>
          <a:bodyPr/>
          <a:lstStyle/>
          <a:p>
            <a:r>
              <a:rPr lang="en-US" dirty="0"/>
              <a:t>The GPP Fraud Interface enables GPP to verify that transactions comply with all relevant anti-fraud rules and regulations as enforced by a financial institution’s external fraud interface.</a:t>
            </a:r>
            <a:r>
              <a:rPr lang="en-GB" dirty="0" smtClean="0">
                <a:solidFill>
                  <a:schemeClr val="accent1"/>
                </a:solidFill>
              </a:rPr>
              <a:t>”</a:t>
            </a:r>
            <a:endParaRPr lang="en-GB" dirty="0" smtClean="0">
              <a:solidFill>
                <a:schemeClr val="accent1"/>
              </a:solidFill>
            </a:endParaRPr>
          </a:p>
          <a:p>
            <a:pPr lvl="1">
              <a:buClr>
                <a:srgbClr val="414141"/>
              </a:buClr>
            </a:pPr>
            <a:r>
              <a:rPr lang="en-GB" dirty="0" smtClean="0">
                <a:solidFill>
                  <a:srgbClr val="414141"/>
                </a:solidFill>
              </a:rPr>
              <a:t>GPP </a:t>
            </a:r>
            <a:r>
              <a:rPr lang="en-GB" dirty="0">
                <a:solidFill>
                  <a:srgbClr val="414141"/>
                </a:solidFill>
              </a:rPr>
              <a:t>Interfaces – Business Guide System Integration</a:t>
            </a:r>
          </a:p>
          <a:p>
            <a:endParaRPr lang="en-GB" dirty="0" smtClean="0">
              <a:solidFill>
                <a:schemeClr val="accent1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A5046-EA5E-455B-A3BC-352818629394}" type="datetime4">
              <a:rPr lang="en-GB" smtClean="0"/>
              <a:pPr/>
              <a:t>20 March 2019</a:t>
            </a:fld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pPr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50659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Workflow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E1DED-F17D-40BA-964F-A1C8DEDCEF61}" type="datetime4">
              <a:rPr lang="en-GB" smtClean="0"/>
              <a:t>21 March 2019</a:t>
            </a:fld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t>4</a:t>
            </a:fld>
            <a:endParaRPr lang="en-GB" dirty="0"/>
          </a:p>
        </p:txBody>
      </p:sp>
      <p:sp>
        <p:nvSpPr>
          <p:cNvPr id="10" name="Rectangle 9"/>
          <p:cNvSpPr/>
          <p:nvPr/>
        </p:nvSpPr>
        <p:spPr>
          <a:xfrm>
            <a:off x="301563" y="2487615"/>
            <a:ext cx="4115548" cy="23360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 cap="sq" cmpd="sng">
            <a:solidFill>
              <a:schemeClr val="accent2"/>
            </a:solidFill>
            <a:bevel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500"/>
              </a:spcBef>
              <a:buSzPct val="150000"/>
            </a:pPr>
            <a:r>
              <a:rPr lang="en-US" dirty="0"/>
              <a:t>GPP determines whether to invoke the interface using the Fraud Validation business rules. If a transaction meets the conditions of a defined rule, GPP uses the value defined in the </a:t>
            </a:r>
            <a:r>
              <a:rPr lang="en-US" b="1" dirty="0"/>
              <a:t>Send Payment to</a:t>
            </a:r>
            <a:r>
              <a:rPr lang="en-US" dirty="0"/>
              <a:t> field to determine whether to invoke the interface</a:t>
            </a:r>
            <a:r>
              <a:rPr lang="en-US" dirty="0" smtClean="0"/>
              <a:t>. </a:t>
            </a:r>
            <a:r>
              <a:rPr lang="en-US" dirty="0"/>
              <a:t>The field can contain one of the following values</a:t>
            </a:r>
            <a:r>
              <a:rPr lang="en-US" dirty="0" smtClean="0"/>
              <a:t>:</a:t>
            </a:r>
            <a:r>
              <a:rPr lang="en-US" sz="1600" b="1" dirty="0"/>
              <a:t> </a:t>
            </a:r>
            <a:r>
              <a:rPr lang="en-US" b="1" dirty="0" smtClean="0"/>
              <a:t>BYPASS </a:t>
            </a:r>
            <a:r>
              <a:rPr lang="en-US" dirty="0"/>
              <a:t>and </a:t>
            </a:r>
            <a:r>
              <a:rPr lang="en-US" b="1" dirty="0"/>
              <a:t>FRAUD1</a:t>
            </a:r>
            <a:endParaRPr lang="en-US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 flipV="1">
            <a:off x="4873841" y="-457652"/>
            <a:ext cx="1057381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1" name="Picture 10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8430" y="844062"/>
            <a:ext cx="6132930" cy="5620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08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SEND REQUEST flow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F1638-3586-4527-A760-38AC15BFC248}" type="datetime4">
              <a:rPr lang="en-GB" smtClean="0"/>
              <a:pPr/>
              <a:t>24 March 2019</a:t>
            </a:fld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pPr/>
              <a:t>5</a:t>
            </a:fld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2157408" y="1998482"/>
            <a:ext cx="1941921" cy="83898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txBody>
          <a:bodyPr wrap="square" lIns="0" tIns="0" rIns="0" bIns="0" rtlCol="1" anchor="ctr">
            <a:noAutofit/>
          </a:bodyPr>
          <a:lstStyle>
            <a:defPPr>
              <a:defRPr lang="en-US"/>
            </a:defPPr>
            <a:lvl1pPr algn="ctr">
              <a:defRPr sz="1200"/>
            </a:lvl1pPr>
          </a:lstStyle>
          <a:p>
            <a:r>
              <a:rPr lang="en-US" dirty="0"/>
              <a:t>Receive Payment Instruction</a:t>
            </a:r>
            <a:endParaRPr lang="he-IL" dirty="0" err="1"/>
          </a:p>
        </p:txBody>
      </p:sp>
      <p:sp>
        <p:nvSpPr>
          <p:cNvPr id="13" name="Flowchart: Predefined Process 12"/>
          <p:cNvSpPr/>
          <p:nvPr/>
        </p:nvSpPr>
        <p:spPr>
          <a:xfrm>
            <a:off x="4553388" y="1998482"/>
            <a:ext cx="1941921" cy="838985"/>
          </a:xfrm>
          <a:prstGeom prst="flowChartPredefined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txBody>
          <a:bodyPr wrap="square" lIns="0" tIns="0" rIns="0" bIns="0" rtlCol="1" anchor="ctr">
            <a:noAutofit/>
          </a:bodyPr>
          <a:lstStyle/>
          <a:p>
            <a:pPr algn="ctr"/>
            <a:r>
              <a:rPr lang="en-US" sz="1200" dirty="0"/>
              <a:t>Payment Initiation</a:t>
            </a:r>
            <a:endParaRPr lang="he-IL" sz="1200" dirty="0"/>
          </a:p>
        </p:txBody>
      </p:sp>
      <p:cxnSp>
        <p:nvCxnSpPr>
          <p:cNvPr id="15" name="Straight Arrow Connector 14"/>
          <p:cNvCxnSpPr>
            <a:stCxn id="9" idx="3"/>
            <a:endCxn id="13" idx="1"/>
          </p:cNvCxnSpPr>
          <p:nvPr/>
        </p:nvCxnSpPr>
        <p:spPr>
          <a:xfrm>
            <a:off x="4099329" y="2417975"/>
            <a:ext cx="454059" cy="0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157408" y="3158043"/>
            <a:ext cx="4337901" cy="311084"/>
          </a:xfrm>
          <a:prstGeom prst="rect">
            <a:avLst/>
          </a:prstGeom>
          <a:solidFill>
            <a:schemeClr val="bg2"/>
          </a:solidFill>
          <a:ln>
            <a:solidFill>
              <a:schemeClr val="accent2">
                <a:lumMod val="40000"/>
                <a:lumOff val="60000"/>
                <a:alpha val="44000"/>
              </a:schemeClr>
            </a:solidFill>
          </a:ln>
        </p:spPr>
        <p:txBody>
          <a:bodyPr wrap="square" lIns="0" tIns="0" rIns="0" bIns="0" rtlCol="1" anchor="ctr">
            <a:noAutofit/>
          </a:bodyPr>
          <a:lstStyle>
            <a:defPPr>
              <a:defRPr lang="en-US"/>
            </a:defPPr>
            <a:lvl1pPr algn="ctr">
              <a:defRPr sz="12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Compliance </a:t>
            </a:r>
            <a:endParaRPr lang="he-IL" dirty="0" err="1"/>
          </a:p>
        </p:txBody>
      </p:sp>
      <p:cxnSp>
        <p:nvCxnSpPr>
          <p:cNvPr id="18" name="Straight Arrow Connector 17"/>
          <p:cNvCxnSpPr>
            <a:stCxn id="13" idx="2"/>
          </p:cNvCxnSpPr>
          <p:nvPr/>
        </p:nvCxnSpPr>
        <p:spPr>
          <a:xfrm flipH="1">
            <a:off x="5524347" y="2837467"/>
            <a:ext cx="2" cy="320576"/>
          </a:xfrm>
          <a:prstGeom prst="straightConnector1">
            <a:avLst/>
          </a:prstGeom>
          <a:ln w="41275" cmpd="sng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owchart: Predefined Process 19"/>
          <p:cNvSpPr/>
          <p:nvPr/>
        </p:nvSpPr>
        <p:spPr>
          <a:xfrm>
            <a:off x="6949368" y="1998482"/>
            <a:ext cx="1941921" cy="838985"/>
          </a:xfrm>
          <a:prstGeom prst="flowChartPredefinedProcess">
            <a:avLst/>
          </a:prstGeom>
          <a:solidFill>
            <a:schemeClr val="bg2"/>
          </a:solidFill>
          <a:ln>
            <a:solidFill>
              <a:schemeClr val="accent2">
                <a:lumMod val="40000"/>
                <a:lumOff val="60000"/>
                <a:alpha val="44000"/>
              </a:schemeClr>
            </a:solidFill>
          </a:ln>
        </p:spPr>
        <p:txBody>
          <a:bodyPr wrap="square" lIns="0" tIns="0" rIns="0" bIns="0" rtlCol="1" anchor="ctr">
            <a:noAutofit/>
          </a:bodyPr>
          <a:lstStyle/>
          <a:p>
            <a:pPr algn="ctr"/>
            <a:r>
              <a:rPr lang="en-US" sz="1200" dirty="0">
                <a:solidFill>
                  <a:schemeClr val="bg2">
                    <a:lumMod val="75000"/>
                  </a:schemeClr>
                </a:solidFill>
              </a:rPr>
              <a:t>Debit Side Processing</a:t>
            </a:r>
            <a:endParaRPr lang="he-IL" sz="12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1" name="Flowchart: Predefined Process 20"/>
          <p:cNvSpPr/>
          <p:nvPr/>
        </p:nvSpPr>
        <p:spPr>
          <a:xfrm>
            <a:off x="9345348" y="1998482"/>
            <a:ext cx="1941921" cy="838985"/>
          </a:xfrm>
          <a:prstGeom prst="flowChartPredefinedProcess">
            <a:avLst/>
          </a:prstGeom>
          <a:solidFill>
            <a:schemeClr val="bg2"/>
          </a:solidFill>
          <a:ln>
            <a:solidFill>
              <a:schemeClr val="accent2">
                <a:lumMod val="40000"/>
                <a:lumOff val="60000"/>
                <a:alpha val="44000"/>
              </a:schemeClr>
            </a:solidFill>
          </a:ln>
        </p:spPr>
        <p:txBody>
          <a:bodyPr wrap="square" lIns="0" tIns="0" rIns="0" bIns="0" rtlCol="1" anchor="ctr">
            <a:noAutofit/>
          </a:bodyPr>
          <a:lstStyle/>
          <a:p>
            <a:pPr algn="ctr"/>
            <a:r>
              <a:rPr lang="en-US" sz="1200" dirty="0">
                <a:solidFill>
                  <a:schemeClr val="bg2">
                    <a:lumMod val="75000"/>
                  </a:schemeClr>
                </a:solidFill>
              </a:rPr>
              <a:t>Credit Side Processing</a:t>
            </a:r>
            <a:endParaRPr lang="he-IL" sz="12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949366" y="1139596"/>
            <a:ext cx="4337902" cy="311084"/>
          </a:xfrm>
          <a:prstGeom prst="rect">
            <a:avLst/>
          </a:prstGeom>
          <a:solidFill>
            <a:schemeClr val="bg2"/>
          </a:solidFill>
          <a:ln>
            <a:solidFill>
              <a:schemeClr val="accent2">
                <a:lumMod val="40000"/>
                <a:lumOff val="60000"/>
                <a:alpha val="44000"/>
              </a:schemeClr>
            </a:solidFill>
          </a:ln>
        </p:spPr>
        <p:txBody>
          <a:bodyPr wrap="square" lIns="0" tIns="0" rIns="0" bIns="0" rtlCol="1" anchor="ctr">
            <a:noAutofit/>
          </a:bodyPr>
          <a:lstStyle>
            <a:defPPr>
              <a:defRPr lang="en-US"/>
            </a:defPPr>
            <a:lvl1pPr algn="ctr">
              <a:defRPr sz="12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Account Lookup</a:t>
            </a:r>
            <a:endParaRPr lang="he-IL" dirty="0" err="1"/>
          </a:p>
        </p:txBody>
      </p:sp>
      <p:cxnSp>
        <p:nvCxnSpPr>
          <p:cNvPr id="23" name="Straight Arrow Connector 22"/>
          <p:cNvCxnSpPr>
            <a:stCxn id="21" idx="0"/>
          </p:cNvCxnSpPr>
          <p:nvPr/>
        </p:nvCxnSpPr>
        <p:spPr>
          <a:xfrm flipH="1" flipV="1">
            <a:off x="10309292" y="1414021"/>
            <a:ext cx="7017" cy="584461"/>
          </a:xfrm>
          <a:prstGeom prst="straightConnector1">
            <a:avLst/>
          </a:prstGeom>
          <a:ln w="41275" cmpd="sng">
            <a:solidFill>
              <a:schemeClr val="accent2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300824" y="3666300"/>
            <a:ext cx="1194484" cy="311084"/>
          </a:xfrm>
          <a:prstGeom prst="rect">
            <a:avLst/>
          </a:prstGeom>
          <a:solidFill>
            <a:schemeClr val="bg2"/>
          </a:solidFill>
          <a:ln>
            <a:solidFill>
              <a:schemeClr val="accent2">
                <a:lumMod val="40000"/>
                <a:lumOff val="60000"/>
                <a:alpha val="44000"/>
              </a:schemeClr>
            </a:solidFill>
          </a:ln>
        </p:spPr>
        <p:txBody>
          <a:bodyPr wrap="square" lIns="0" tIns="0" rIns="0" bIns="0" rtlCol="1" anchor="ctr">
            <a:noAutofit/>
          </a:bodyPr>
          <a:lstStyle>
            <a:defPPr>
              <a:defRPr lang="en-US"/>
            </a:defPPr>
            <a:lvl1pPr algn="ctr">
              <a:defRPr sz="12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FX Engine</a:t>
            </a:r>
            <a:endParaRPr lang="he-IL" dirty="0" err="1"/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5968405" y="3977384"/>
            <a:ext cx="0" cy="330728"/>
          </a:xfrm>
          <a:prstGeom prst="straightConnector1">
            <a:avLst/>
          </a:prstGeom>
          <a:ln w="41275" cmpd="sng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3128366" y="3477672"/>
            <a:ext cx="0" cy="830440"/>
          </a:xfrm>
          <a:prstGeom prst="straightConnector1">
            <a:avLst/>
          </a:prstGeom>
          <a:ln w="41275" cmpd="sng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3" idx="3"/>
            <a:endCxn id="20" idx="1"/>
          </p:cNvCxnSpPr>
          <p:nvPr/>
        </p:nvCxnSpPr>
        <p:spPr>
          <a:xfrm>
            <a:off x="6495309" y="2417975"/>
            <a:ext cx="454059" cy="0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0" idx="3"/>
            <a:endCxn id="21" idx="1"/>
          </p:cNvCxnSpPr>
          <p:nvPr/>
        </p:nvCxnSpPr>
        <p:spPr>
          <a:xfrm>
            <a:off x="8891289" y="2417975"/>
            <a:ext cx="454059" cy="0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lowchart: Predefined Process 40"/>
          <p:cNvSpPr/>
          <p:nvPr/>
        </p:nvSpPr>
        <p:spPr>
          <a:xfrm>
            <a:off x="9345347" y="4288469"/>
            <a:ext cx="1941921" cy="838985"/>
          </a:xfrm>
          <a:prstGeom prst="flowChartPredefinedProcess">
            <a:avLst/>
          </a:prstGeom>
          <a:solidFill>
            <a:schemeClr val="bg2"/>
          </a:solidFill>
          <a:ln>
            <a:solidFill>
              <a:schemeClr val="accent2">
                <a:lumMod val="40000"/>
                <a:lumOff val="60000"/>
                <a:alpha val="44000"/>
              </a:schemeClr>
            </a:solidFill>
          </a:ln>
        </p:spPr>
        <p:txBody>
          <a:bodyPr wrap="square" lIns="0" tIns="0" rIns="0" bIns="0" rtlCol="1" anchor="ctr">
            <a:noAutofit/>
          </a:bodyPr>
          <a:lstStyle/>
          <a:p>
            <a:pPr algn="ctr"/>
            <a:r>
              <a:rPr lang="en-US" sz="1200" dirty="0">
                <a:solidFill>
                  <a:schemeClr val="bg2">
                    <a:lumMod val="75000"/>
                  </a:schemeClr>
                </a:solidFill>
              </a:rPr>
              <a:t>MOP Selection Value Date and Cut Offs</a:t>
            </a:r>
            <a:endParaRPr lang="he-IL" sz="1200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43" name="Elbow Connector 42"/>
          <p:cNvCxnSpPr>
            <a:stCxn id="21" idx="3"/>
            <a:endCxn id="41" idx="3"/>
          </p:cNvCxnSpPr>
          <p:nvPr/>
        </p:nvCxnSpPr>
        <p:spPr>
          <a:xfrm flipH="1">
            <a:off x="11287268" y="2417975"/>
            <a:ext cx="1" cy="2289987"/>
          </a:xfrm>
          <a:prstGeom prst="bentConnector3">
            <a:avLst>
              <a:gd name="adj1" fmla="val -22860000000"/>
            </a:avLst>
          </a:prstGeom>
          <a:ln w="127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Flowchart: Document 46"/>
          <p:cNvSpPr/>
          <p:nvPr/>
        </p:nvSpPr>
        <p:spPr>
          <a:xfrm>
            <a:off x="432120" y="2455980"/>
            <a:ext cx="1271229" cy="1074656"/>
          </a:xfrm>
          <a:prstGeom prst="flowChartDocumen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txBody>
          <a:bodyPr wrap="square" lIns="0" tIns="0" rIns="0" bIns="0" rtlCol="1" anchor="ctr">
            <a:no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Internet Banking,  Branch-OTC, SWIFT, Local Clearing</a:t>
            </a:r>
            <a:endParaRPr lang="he-IL" sz="1200" dirty="0">
              <a:solidFill>
                <a:schemeClr val="bg1"/>
              </a:solidFill>
            </a:endParaRPr>
          </a:p>
        </p:txBody>
      </p:sp>
      <p:sp>
        <p:nvSpPr>
          <p:cNvPr id="51" name="Flowchart: Predefined Process 50"/>
          <p:cNvSpPr/>
          <p:nvPr/>
        </p:nvSpPr>
        <p:spPr>
          <a:xfrm>
            <a:off x="6949368" y="4288468"/>
            <a:ext cx="1941921" cy="838985"/>
          </a:xfrm>
          <a:prstGeom prst="flowChartPredefinedProcess">
            <a:avLst/>
          </a:prstGeom>
          <a:solidFill>
            <a:schemeClr val="bg2"/>
          </a:solidFill>
          <a:ln>
            <a:solidFill>
              <a:schemeClr val="accent2">
                <a:lumMod val="40000"/>
                <a:lumOff val="60000"/>
                <a:alpha val="44000"/>
              </a:schemeClr>
            </a:solidFill>
          </a:ln>
        </p:spPr>
        <p:txBody>
          <a:bodyPr wrap="square" lIns="0" tIns="0" rIns="0" bIns="0" rtlCol="1" anchor="ctr">
            <a:noAutofit/>
          </a:bodyPr>
          <a:lstStyle/>
          <a:p>
            <a:pPr algn="ctr"/>
            <a:r>
              <a:rPr lang="en-US" sz="1200" dirty="0">
                <a:solidFill>
                  <a:schemeClr val="bg2">
                    <a:lumMod val="75000"/>
                  </a:schemeClr>
                </a:solidFill>
              </a:rPr>
              <a:t>Fees Processing</a:t>
            </a:r>
            <a:endParaRPr lang="he-IL" sz="1200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52" name="Straight Arrow Connector 51"/>
          <p:cNvCxnSpPr>
            <a:stCxn id="41" idx="1"/>
            <a:endCxn id="51" idx="3"/>
          </p:cNvCxnSpPr>
          <p:nvPr/>
        </p:nvCxnSpPr>
        <p:spPr>
          <a:xfrm flipH="1" flipV="1">
            <a:off x="8891289" y="4707961"/>
            <a:ext cx="454058" cy="1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 flipV="1">
            <a:off x="6495309" y="4707961"/>
            <a:ext cx="454058" cy="1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Flowchart: Predefined Process 56"/>
          <p:cNvSpPr/>
          <p:nvPr/>
        </p:nvSpPr>
        <p:spPr>
          <a:xfrm>
            <a:off x="2157408" y="4288468"/>
            <a:ext cx="4337900" cy="838985"/>
          </a:xfrm>
          <a:prstGeom prst="flowChartPredefinedProcess">
            <a:avLst/>
          </a:prstGeom>
          <a:solidFill>
            <a:schemeClr val="bg2"/>
          </a:solidFill>
          <a:ln>
            <a:solidFill>
              <a:schemeClr val="accent2">
                <a:lumMod val="40000"/>
                <a:lumOff val="60000"/>
                <a:alpha val="44000"/>
              </a:schemeClr>
            </a:solidFill>
          </a:ln>
        </p:spPr>
        <p:txBody>
          <a:bodyPr wrap="square" lIns="0" tIns="0" rIns="0" bIns="0" rtlCol="1" anchor="ctr">
            <a:noAutofit/>
          </a:bodyPr>
          <a:lstStyle/>
          <a:p>
            <a:pPr algn="ctr"/>
            <a:r>
              <a:rPr lang="en-US" sz="1200" dirty="0">
                <a:solidFill>
                  <a:schemeClr val="bg2">
                    <a:lumMod val="75000"/>
                  </a:schemeClr>
                </a:solidFill>
              </a:rPr>
              <a:t>Payment execution</a:t>
            </a:r>
            <a:endParaRPr lang="he-IL" sz="12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9" name="Flowchart: Document 58"/>
          <p:cNvSpPr/>
          <p:nvPr/>
        </p:nvSpPr>
        <p:spPr>
          <a:xfrm>
            <a:off x="402278" y="4163620"/>
            <a:ext cx="1271229" cy="1074656"/>
          </a:xfrm>
          <a:prstGeom prst="flowChartDocument">
            <a:avLst/>
          </a:prstGeom>
          <a:solidFill>
            <a:schemeClr val="bg2"/>
          </a:solidFill>
          <a:ln>
            <a:solidFill>
              <a:schemeClr val="accent2">
                <a:lumMod val="40000"/>
                <a:lumOff val="60000"/>
                <a:alpha val="44000"/>
              </a:schemeClr>
            </a:solidFill>
          </a:ln>
        </p:spPr>
        <p:txBody>
          <a:bodyPr wrap="square" lIns="0" tIns="0" rIns="0" bIns="0" rtlCol="1" anchor="ctr">
            <a:noAutofit/>
          </a:bodyPr>
          <a:lstStyle/>
          <a:p>
            <a:pPr algn="ctr"/>
            <a:r>
              <a:rPr lang="en-US" sz="1200" dirty="0">
                <a:solidFill>
                  <a:schemeClr val="bg2">
                    <a:lumMod val="75000"/>
                  </a:schemeClr>
                </a:solidFill>
              </a:rPr>
              <a:t>SWIFT, Local Clearing</a:t>
            </a:r>
            <a:endParaRPr lang="he-IL" sz="1200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61" name="Straight Arrow Connector 60"/>
          <p:cNvCxnSpPr>
            <a:stCxn id="57" idx="1"/>
            <a:endCxn id="59" idx="3"/>
          </p:cNvCxnSpPr>
          <p:nvPr/>
        </p:nvCxnSpPr>
        <p:spPr>
          <a:xfrm flipH="1" flipV="1">
            <a:off x="1673507" y="4700948"/>
            <a:ext cx="483901" cy="7013"/>
          </a:xfrm>
          <a:prstGeom prst="straightConnector1">
            <a:avLst/>
          </a:prstGeom>
          <a:ln w="41275" cmpd="sng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4553388" y="5697411"/>
            <a:ext cx="1941921" cy="311084"/>
          </a:xfrm>
          <a:prstGeom prst="rect">
            <a:avLst/>
          </a:prstGeom>
          <a:solidFill>
            <a:schemeClr val="bg2"/>
          </a:solidFill>
          <a:ln>
            <a:solidFill>
              <a:schemeClr val="accent2">
                <a:lumMod val="40000"/>
                <a:lumOff val="60000"/>
                <a:alpha val="44000"/>
              </a:schemeClr>
            </a:solidFill>
          </a:ln>
        </p:spPr>
        <p:txBody>
          <a:bodyPr wrap="square" lIns="0" tIns="0" rIns="0" bIns="0" rtlCol="1" anchor="ctr">
            <a:noAutofit/>
          </a:bodyPr>
          <a:lstStyle>
            <a:defPPr>
              <a:defRPr lang="en-US"/>
            </a:defPPr>
            <a:lvl1pPr algn="ctr">
              <a:defRPr sz="12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Balance Inquiry</a:t>
            </a:r>
            <a:endParaRPr lang="he-IL" dirty="0" err="1"/>
          </a:p>
        </p:txBody>
      </p:sp>
      <p:cxnSp>
        <p:nvCxnSpPr>
          <p:cNvPr id="66" name="Straight Arrow Connector 65"/>
          <p:cNvCxnSpPr>
            <a:endCxn id="65" idx="0"/>
          </p:cNvCxnSpPr>
          <p:nvPr/>
        </p:nvCxnSpPr>
        <p:spPr>
          <a:xfrm>
            <a:off x="5524349" y="5127453"/>
            <a:ext cx="0" cy="569958"/>
          </a:xfrm>
          <a:prstGeom prst="straightConnector1">
            <a:avLst/>
          </a:prstGeom>
          <a:ln w="41275" cmpd="sng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2157408" y="5707564"/>
            <a:ext cx="1941921" cy="311084"/>
          </a:xfrm>
          <a:prstGeom prst="rect">
            <a:avLst/>
          </a:prstGeom>
          <a:solidFill>
            <a:schemeClr val="bg2"/>
          </a:solidFill>
          <a:ln>
            <a:solidFill>
              <a:schemeClr val="accent2">
                <a:lumMod val="40000"/>
                <a:lumOff val="60000"/>
                <a:alpha val="44000"/>
              </a:schemeClr>
            </a:solidFill>
          </a:ln>
        </p:spPr>
        <p:txBody>
          <a:bodyPr wrap="square" lIns="0" tIns="0" rIns="0" bIns="0" rtlCol="1" anchor="ctr">
            <a:noAutofit/>
          </a:bodyPr>
          <a:lstStyle>
            <a:defPPr>
              <a:defRPr lang="en-US"/>
            </a:defPPr>
            <a:lvl1pPr algn="ctr">
              <a:defRPr sz="12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Accounting System</a:t>
            </a:r>
            <a:endParaRPr lang="he-IL" dirty="0" err="1"/>
          </a:p>
        </p:txBody>
      </p:sp>
      <p:cxnSp>
        <p:nvCxnSpPr>
          <p:cNvPr id="68" name="Straight Arrow Connector 67"/>
          <p:cNvCxnSpPr>
            <a:endCxn id="67" idx="0"/>
          </p:cNvCxnSpPr>
          <p:nvPr/>
        </p:nvCxnSpPr>
        <p:spPr>
          <a:xfrm flipH="1">
            <a:off x="3128369" y="5127453"/>
            <a:ext cx="1" cy="580111"/>
          </a:xfrm>
          <a:prstGeom prst="straightConnector1">
            <a:avLst/>
          </a:prstGeom>
          <a:ln w="41275" cmpd="sng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0" idx="0"/>
          </p:cNvCxnSpPr>
          <p:nvPr/>
        </p:nvCxnSpPr>
        <p:spPr>
          <a:xfrm flipH="1" flipV="1">
            <a:off x="7913312" y="1414021"/>
            <a:ext cx="7017" cy="584461"/>
          </a:xfrm>
          <a:prstGeom prst="straightConnector1">
            <a:avLst/>
          </a:prstGeom>
          <a:ln w="41275" cmpd="sng">
            <a:solidFill>
              <a:schemeClr val="accent2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949366" y="5702488"/>
            <a:ext cx="1941922" cy="311084"/>
          </a:xfrm>
          <a:prstGeom prst="rect">
            <a:avLst/>
          </a:prstGeom>
          <a:solidFill>
            <a:schemeClr val="bg2"/>
          </a:solidFill>
          <a:ln>
            <a:solidFill>
              <a:schemeClr val="accent2">
                <a:lumMod val="40000"/>
                <a:lumOff val="60000"/>
                <a:alpha val="44000"/>
              </a:schemeClr>
            </a:solidFill>
          </a:ln>
        </p:spPr>
        <p:txBody>
          <a:bodyPr wrap="square" lIns="0" tIns="0" rIns="0" bIns="0" rtlCol="1" anchor="ctr">
            <a:noAutofit/>
          </a:bodyPr>
          <a:lstStyle>
            <a:defPPr>
              <a:defRPr lang="en-US"/>
            </a:defPPr>
            <a:lvl1pPr algn="ctr">
              <a:defRPr sz="12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Advising System</a:t>
            </a:r>
            <a:endParaRPr lang="he-IL" dirty="0" err="1"/>
          </a:p>
        </p:txBody>
      </p:sp>
      <p:cxnSp>
        <p:nvCxnSpPr>
          <p:cNvPr id="40" name="Straight Arrow Connector 39"/>
          <p:cNvCxnSpPr>
            <a:stCxn id="39" idx="3"/>
            <a:endCxn id="4" idx="1"/>
          </p:cNvCxnSpPr>
          <p:nvPr/>
        </p:nvCxnSpPr>
        <p:spPr>
          <a:xfrm flipV="1">
            <a:off x="8891288" y="5849138"/>
            <a:ext cx="454059" cy="8892"/>
          </a:xfrm>
          <a:prstGeom prst="straightConnector1">
            <a:avLst/>
          </a:prstGeom>
          <a:ln w="41275" cmpd="sng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9345347" y="5498061"/>
            <a:ext cx="1941921" cy="702153"/>
          </a:xfrm>
          <a:prstGeom prst="rect">
            <a:avLst/>
          </a:prstGeom>
          <a:solidFill>
            <a:schemeClr val="bg2"/>
          </a:solidFill>
          <a:ln>
            <a:solidFill>
              <a:schemeClr val="accent2">
                <a:lumMod val="40000"/>
                <a:lumOff val="60000"/>
                <a:alpha val="44000"/>
              </a:schemeClr>
            </a:solidFill>
          </a:ln>
        </p:spPr>
        <p:txBody>
          <a:bodyPr wrap="square" lIns="0" tIns="0" rIns="0" bIns="0" rtlCol="1" anchor="ctr">
            <a:noAutofit/>
          </a:bodyPr>
          <a:lstStyle>
            <a:defPPr>
              <a:defRPr lang="en-US"/>
            </a:defPPr>
            <a:lvl1pPr algn="ctr">
              <a:defRPr sz="1200">
                <a:solidFill>
                  <a:schemeClr val="bg2">
                    <a:lumMod val="75000"/>
                  </a:schemeClr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dirty="0"/>
              <a:t>Available at every complete or intermediate status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300824" y="1155146"/>
            <a:ext cx="1194484" cy="311084"/>
          </a:xfrm>
          <a:prstGeom prst="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txBody>
          <a:bodyPr wrap="square" lIns="0" tIns="0" rIns="0" bIns="0" rtlCol="1" anchor="ctr">
            <a:noAutofit/>
          </a:bodyPr>
          <a:lstStyle>
            <a:defPPr>
              <a:defRPr lang="en-US"/>
            </a:defPPr>
            <a:lvl1pPr algn="ctr">
              <a:defRPr sz="12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Fraud</a:t>
            </a:r>
            <a:endParaRPr lang="he-IL" dirty="0" err="1"/>
          </a:p>
        </p:txBody>
      </p:sp>
      <p:cxnSp>
        <p:nvCxnSpPr>
          <p:cNvPr id="42" name="Straight Arrow Connector 41"/>
          <p:cNvCxnSpPr/>
          <p:nvPr/>
        </p:nvCxnSpPr>
        <p:spPr>
          <a:xfrm flipH="1" flipV="1">
            <a:off x="6229839" y="1441641"/>
            <a:ext cx="7017" cy="584461"/>
          </a:xfrm>
          <a:prstGeom prst="straightConnector1">
            <a:avLst/>
          </a:prstGeom>
          <a:ln w="41275" cmpd="sng">
            <a:solidFill>
              <a:schemeClr val="accent2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618833" y="3656995"/>
            <a:ext cx="1451454" cy="311084"/>
          </a:xfrm>
          <a:prstGeom prst="rect">
            <a:avLst/>
          </a:prstGeom>
          <a:solidFill>
            <a:schemeClr val="bg2"/>
          </a:solidFill>
          <a:ln>
            <a:solidFill>
              <a:schemeClr val="accent2">
                <a:lumMod val="40000"/>
                <a:lumOff val="60000"/>
                <a:alpha val="44000"/>
              </a:schemeClr>
            </a:solidFill>
          </a:ln>
        </p:spPr>
        <p:txBody>
          <a:bodyPr wrap="square" lIns="0" tIns="0" rIns="0" bIns="0" rtlCol="1" anchor="ctr">
            <a:noAutofit/>
          </a:bodyPr>
          <a:lstStyle>
            <a:defPPr>
              <a:defRPr lang="en-US"/>
            </a:defPPr>
            <a:lvl1pPr algn="ctr">
              <a:defRPr sz="12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Addressing Inquiry</a:t>
            </a:r>
            <a:endParaRPr lang="he-IL" dirty="0" err="1"/>
          </a:p>
        </p:txBody>
      </p:sp>
      <p:cxnSp>
        <p:nvCxnSpPr>
          <p:cNvPr id="46" name="Straight Arrow Connector 45"/>
          <p:cNvCxnSpPr/>
          <p:nvPr/>
        </p:nvCxnSpPr>
        <p:spPr>
          <a:xfrm flipV="1">
            <a:off x="4345919" y="3957740"/>
            <a:ext cx="0" cy="330728"/>
          </a:xfrm>
          <a:prstGeom prst="straightConnector1">
            <a:avLst/>
          </a:prstGeom>
          <a:ln w="41275" cmpd="sng">
            <a:solidFill>
              <a:schemeClr val="accent2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32119" y="1998482"/>
            <a:ext cx="1271229" cy="311084"/>
          </a:xfrm>
          <a:prstGeom prst="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txBody>
          <a:bodyPr wrap="square" lIns="0" tIns="0" rIns="0" bIns="0" rtlCol="1" anchor="ctr">
            <a:noAutofit/>
          </a:bodyPr>
          <a:lstStyle>
            <a:defPPr>
              <a:defRPr lang="en-US"/>
            </a:defPPr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Feeder</a:t>
            </a:r>
            <a:endParaRPr lang="he-IL" dirty="0" err="1"/>
          </a:p>
        </p:txBody>
      </p:sp>
      <p:cxnSp>
        <p:nvCxnSpPr>
          <p:cNvPr id="10" name="Elbow Connector 9"/>
          <p:cNvCxnSpPr>
            <a:stCxn id="47" idx="3"/>
            <a:endCxn id="9" idx="1"/>
          </p:cNvCxnSpPr>
          <p:nvPr/>
        </p:nvCxnSpPr>
        <p:spPr>
          <a:xfrm flipV="1">
            <a:off x="1703349" y="2417975"/>
            <a:ext cx="454059" cy="575333"/>
          </a:xfrm>
          <a:prstGeom prst="bentConnector3">
            <a:avLst/>
          </a:prstGeom>
          <a:ln w="41275" cmpd="sng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45" idx="3"/>
            <a:endCxn id="9" idx="1"/>
          </p:cNvCxnSpPr>
          <p:nvPr/>
        </p:nvCxnSpPr>
        <p:spPr>
          <a:xfrm>
            <a:off x="1703348" y="2154024"/>
            <a:ext cx="454060" cy="263951"/>
          </a:xfrm>
          <a:prstGeom prst="bentConnector3">
            <a:avLst/>
          </a:prstGeom>
          <a:ln w="41275" cmpd="sng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7" idx="1"/>
            <a:endCxn id="50" idx="3"/>
          </p:cNvCxnSpPr>
          <p:nvPr/>
        </p:nvCxnSpPr>
        <p:spPr>
          <a:xfrm flipH="1" flipV="1">
            <a:off x="3491705" y="1298211"/>
            <a:ext cx="1809119" cy="12477"/>
          </a:xfrm>
          <a:prstGeom prst="straightConnector1">
            <a:avLst/>
          </a:prstGeom>
          <a:ln w="28575" cmpd="sng">
            <a:solidFill>
              <a:schemeClr val="accent2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lowchart: Predefined Process 49"/>
          <p:cNvSpPr/>
          <p:nvPr/>
        </p:nvSpPr>
        <p:spPr>
          <a:xfrm>
            <a:off x="404399" y="1055321"/>
            <a:ext cx="3087306" cy="485780"/>
          </a:xfrm>
          <a:prstGeom prst="flowChartPredefinedProcess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txBody>
          <a:bodyPr wrap="square" lIns="0" tIns="0" rIns="0" bIns="0" rtlCol="1" anchor="ctr">
            <a:noAutofit/>
          </a:bodyPr>
          <a:lstStyle/>
          <a:p>
            <a:pPr algn="ctr"/>
            <a:r>
              <a:rPr lang="en-GB" sz="1200" b="1" dirty="0">
                <a:solidFill>
                  <a:schemeClr val="bg1"/>
                </a:solidFill>
              </a:rPr>
              <a:t>Wait </a:t>
            </a:r>
            <a:r>
              <a:rPr lang="en-GB" sz="1200" b="1" dirty="0" smtClean="0">
                <a:solidFill>
                  <a:schemeClr val="bg1"/>
                </a:solidFill>
              </a:rPr>
              <a:t>Behaviour Wait </a:t>
            </a:r>
            <a:r>
              <a:rPr lang="en-GB" sz="1200" b="1" dirty="0" smtClean="0">
                <a:solidFill>
                  <a:schemeClr val="bg1"/>
                </a:solidFill>
              </a:rPr>
              <a:t>FRAUD</a:t>
            </a:r>
            <a:endParaRPr lang="he-IL" sz="1200" b="1" dirty="0">
              <a:solidFill>
                <a:schemeClr val="bg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6949364" y="3233360"/>
            <a:ext cx="4346991" cy="29854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 cap="sq" cmpd="sng">
            <a:solidFill>
              <a:schemeClr val="accent2"/>
            </a:solidFill>
            <a:bevel/>
          </a:ln>
        </p:spPr>
        <p:txBody>
          <a:bodyPr wrap="square">
            <a:spAutoFit/>
          </a:bodyPr>
          <a:lstStyle/>
          <a:p>
            <a:pPr lvl="0"/>
            <a:r>
              <a:rPr lang="en-US" dirty="0" smtClean="0"/>
              <a:t>GPP </a:t>
            </a:r>
            <a:r>
              <a:rPr lang="en-US" dirty="0"/>
              <a:t>invokes the Fraud Interface during individual transaction processing after the Message Duplicate Check flow and before invoking the Account Lookup Interface </a:t>
            </a:r>
            <a:r>
              <a:rPr lang="en-US" sz="1600" dirty="0" smtClean="0"/>
              <a:t>. </a:t>
            </a:r>
            <a:endParaRPr lang="en-US" sz="1600" dirty="0"/>
          </a:p>
          <a:p>
            <a:pPr lvl="0"/>
            <a:r>
              <a:rPr lang="en-US" sz="1600" dirty="0"/>
              <a:t>Rule action is derived from a pre-defined field value (where Field type is </a:t>
            </a:r>
            <a:r>
              <a:rPr lang="en-US" dirty="0"/>
              <a:t>MF_FRAUD_VALIDATION_STS </a:t>
            </a:r>
            <a:r>
              <a:rPr lang="en-US" sz="1600" dirty="0" smtClean="0"/>
              <a:t>).  </a:t>
            </a:r>
            <a:endParaRPr lang="en-US" sz="1600" dirty="0"/>
          </a:p>
          <a:p>
            <a:pPr lvl="0"/>
            <a:r>
              <a:rPr lang="en-US" sz="1600" dirty="0"/>
              <a:t>Rule action can be set as BYPASS, indicating this transaction should bypass the </a:t>
            </a:r>
            <a:r>
              <a:rPr lang="en-US" sz="1600" dirty="0" smtClean="0"/>
              <a:t>Fraud </a:t>
            </a:r>
            <a:r>
              <a:rPr lang="en-US" sz="1600" dirty="0"/>
              <a:t>check. </a:t>
            </a:r>
          </a:p>
        </p:txBody>
      </p:sp>
    </p:spTree>
    <p:extLst>
      <p:ext uri="{BB962C8B-B14F-4D97-AF65-F5344CB8AC3E}">
        <p14:creationId xmlns:p14="http://schemas.microsoft.com/office/powerpoint/2010/main" val="160441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fraud </a:t>
            </a:r>
            <a:r>
              <a:rPr lang="en-US" dirty="0" smtClean="0"/>
              <a:t>request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E1DED-F17D-40BA-964F-A1C8DEDCEF61}" type="datetime4">
              <a:rPr lang="en-GB" smtClean="0"/>
              <a:t>20 March 2019</a:t>
            </a:fld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t>6</a:t>
            </a:fld>
            <a:endParaRPr lang="en-GB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4092606" y="54153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35955" y="2132266"/>
            <a:ext cx="4115548" cy="2062103"/>
          </a:xfrm>
          <a:prstGeom prst="rect">
            <a:avLst/>
          </a:prstGeom>
          <a:ln w="15875" cap="sq" cmpd="sng">
            <a:noFill/>
            <a:bevel/>
          </a:ln>
        </p:spPr>
        <p:txBody>
          <a:bodyPr wrap="square">
            <a:spAutoFit/>
          </a:bodyPr>
          <a:lstStyle/>
          <a:p>
            <a:r>
              <a:rPr lang="en-US" sz="1600" dirty="0"/>
              <a:t>The same request may be used for both </a:t>
            </a:r>
            <a:r>
              <a:rPr lang="en-US" sz="1600" dirty="0" smtClean="0"/>
              <a:t>Fraud  </a:t>
            </a:r>
            <a:r>
              <a:rPr lang="en-US" sz="1600" dirty="0"/>
              <a:t>exit points. </a:t>
            </a:r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The </a:t>
            </a:r>
            <a:r>
              <a:rPr lang="en-US" sz="1600" dirty="0"/>
              <a:t>difference is in the message formatting, where the second interface call may trigger the appropriate Mapping Out and, when required a specific formatter (for instance SWIFT for SWIFT MOP). 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5715193"/>
              </p:ext>
            </p:extLst>
          </p:nvPr>
        </p:nvGraphicFramePr>
        <p:xfrm>
          <a:off x="4451503" y="1105963"/>
          <a:ext cx="7353269" cy="5259650"/>
        </p:xfrm>
        <a:graphic>
          <a:graphicData uri="http://schemas.openxmlformats.org/drawingml/2006/table">
            <a:tbl>
              <a:tblPr firstRow="1" firstCol="1" bandRow="1"/>
              <a:tblGrid>
                <a:gridCol w="947101">
                  <a:extLst>
                    <a:ext uri="{9D8B030D-6E8A-4147-A177-3AD203B41FA5}">
                      <a16:colId xmlns:a16="http://schemas.microsoft.com/office/drawing/2014/main" val="3326236753"/>
                    </a:ext>
                  </a:extLst>
                </a:gridCol>
                <a:gridCol w="945631">
                  <a:extLst>
                    <a:ext uri="{9D8B030D-6E8A-4147-A177-3AD203B41FA5}">
                      <a16:colId xmlns:a16="http://schemas.microsoft.com/office/drawing/2014/main" val="804060685"/>
                    </a:ext>
                  </a:extLst>
                </a:gridCol>
                <a:gridCol w="801506">
                  <a:extLst>
                    <a:ext uri="{9D8B030D-6E8A-4147-A177-3AD203B41FA5}">
                      <a16:colId xmlns:a16="http://schemas.microsoft.com/office/drawing/2014/main" val="1173810197"/>
                    </a:ext>
                  </a:extLst>
                </a:gridCol>
                <a:gridCol w="948572">
                  <a:extLst>
                    <a:ext uri="{9D8B030D-6E8A-4147-A177-3AD203B41FA5}">
                      <a16:colId xmlns:a16="http://schemas.microsoft.com/office/drawing/2014/main" val="803555646"/>
                    </a:ext>
                  </a:extLst>
                </a:gridCol>
                <a:gridCol w="1208877">
                  <a:extLst>
                    <a:ext uri="{9D8B030D-6E8A-4147-A177-3AD203B41FA5}">
                      <a16:colId xmlns:a16="http://schemas.microsoft.com/office/drawing/2014/main" val="502207446"/>
                    </a:ext>
                  </a:extLst>
                </a:gridCol>
                <a:gridCol w="2501582">
                  <a:extLst>
                    <a:ext uri="{9D8B030D-6E8A-4147-A177-3AD203B41FA5}">
                      <a16:colId xmlns:a16="http://schemas.microsoft.com/office/drawing/2014/main" val="2282642390"/>
                    </a:ext>
                  </a:extLst>
                </a:gridCol>
              </a:tblGrid>
              <a:tr h="344518">
                <a:tc>
                  <a:txBody>
                    <a:bodyPr/>
                    <a:lstStyle/>
                    <a:p>
                      <a:pPr marL="0" marR="0">
                        <a:spcBef>
                          <a:spcPts val="480"/>
                        </a:spcBef>
                        <a:spcAft>
                          <a:spcPts val="480"/>
                        </a:spcAft>
                      </a:pPr>
                      <a:r>
                        <a:rPr lang="en-US" sz="10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Level 1</a:t>
                      </a:r>
                      <a:endParaRPr lang="en-US" sz="100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ahoma" panose="020B0604030504040204" pitchFamily="34" charset="0"/>
                      </a:endParaRPr>
                    </a:p>
                  </a:txBody>
                  <a:tcPr marL="73025" marR="73025" marT="0" marB="0">
                    <a:lnL>
                      <a:noFill/>
                    </a:lnL>
                    <a:lnR w="12700" cap="flat" cmpd="sng" algn="ctr">
                      <a:solidFill>
                        <a:srgbClr val="4141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4141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948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480"/>
                        </a:spcBef>
                        <a:spcAft>
                          <a:spcPts val="480"/>
                        </a:spcAft>
                      </a:pPr>
                      <a:r>
                        <a:rPr lang="en-US" sz="10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Level 2</a:t>
                      </a:r>
                      <a:endParaRPr lang="en-US" sz="100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ahoma" panose="020B0604030504040204" pitchFamily="34" charset="0"/>
                      </a:endParaRPr>
                    </a:p>
                  </a:txBody>
                  <a:tcPr marL="73025" marR="73025" marT="0" marB="0">
                    <a:lnL w="12700" cap="flat" cmpd="sng" algn="ctr">
                      <a:solidFill>
                        <a:srgbClr val="4141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141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4141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948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480"/>
                        </a:spcBef>
                        <a:spcAft>
                          <a:spcPts val="480"/>
                        </a:spcAft>
                      </a:pPr>
                      <a:r>
                        <a:rPr lang="en-US" sz="10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Level 3</a:t>
                      </a:r>
                      <a:endParaRPr lang="en-US" sz="100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ahoma" panose="020B0604030504040204" pitchFamily="34" charset="0"/>
                      </a:endParaRPr>
                    </a:p>
                  </a:txBody>
                  <a:tcPr marL="73025" marR="73025" marT="0" marB="0">
                    <a:lnL w="12700" cap="flat" cmpd="sng" algn="ctr">
                      <a:solidFill>
                        <a:srgbClr val="4141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141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4141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948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480"/>
                        </a:spcBef>
                        <a:spcAft>
                          <a:spcPts val="480"/>
                        </a:spcAft>
                      </a:pPr>
                      <a:r>
                        <a:rPr lang="en-US" sz="10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Level 4</a:t>
                      </a:r>
                      <a:endParaRPr lang="en-US" sz="100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ahoma" panose="020B0604030504040204" pitchFamily="34" charset="0"/>
                      </a:endParaRPr>
                    </a:p>
                  </a:txBody>
                  <a:tcPr marL="73025" marR="73025" marT="0" marB="0">
                    <a:lnL w="12700" cap="flat" cmpd="sng" algn="ctr">
                      <a:solidFill>
                        <a:srgbClr val="4141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141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4141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948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480"/>
                        </a:spcBef>
                        <a:spcAft>
                          <a:spcPts val="480"/>
                        </a:spcAft>
                      </a:pPr>
                      <a:r>
                        <a:rPr lang="en-US" sz="10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Level 5</a:t>
                      </a:r>
                      <a:endParaRPr lang="en-US" sz="100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ahoma" panose="020B0604030504040204" pitchFamily="34" charset="0"/>
                      </a:endParaRPr>
                    </a:p>
                  </a:txBody>
                  <a:tcPr marL="73025" marR="73025" marT="0" marB="0">
                    <a:lnL w="12700" cap="flat" cmpd="sng" algn="ctr">
                      <a:solidFill>
                        <a:srgbClr val="4141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141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4141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948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480"/>
                        </a:spcBef>
                        <a:spcAft>
                          <a:spcPts val="480"/>
                        </a:spcAft>
                      </a:pPr>
                      <a:r>
                        <a:rPr lang="en-US" sz="10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Description</a:t>
                      </a:r>
                      <a:endParaRPr lang="en-US" sz="100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ahoma" panose="020B0604030504040204" pitchFamily="34" charset="0"/>
                      </a:endParaRPr>
                    </a:p>
                  </a:txBody>
                  <a:tcPr marL="73025" marR="73025" marT="0" marB="0">
                    <a:lnL w="12700" cap="flat" cmpd="sng" algn="ctr">
                      <a:solidFill>
                        <a:srgbClr val="4141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4141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948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9537886"/>
                  </a:ext>
                </a:extLst>
              </a:tr>
              <a:tr h="344518"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US" sz="1000" b="1" dirty="0" err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ahoma" panose="020B0604030504040204" pitchFamily="34" charset="0"/>
                        </a:rPr>
                        <a:t>FndtMsg</a:t>
                      </a:r>
                      <a:endParaRPr lang="en-US" sz="10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73025" marR="73025" marT="0" marB="0">
                    <a:lnL>
                      <a:noFill/>
                    </a:lnL>
                    <a:lnR w="12700" cap="flat" cmpd="sng" algn="ctr">
                      <a:solidFill>
                        <a:srgbClr val="4141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141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141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>
                    <a:lnL w="12700" cap="flat" cmpd="sng" algn="ctr">
                      <a:solidFill>
                        <a:srgbClr val="4141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141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141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141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>
                    <a:lnL w="12700" cap="flat" cmpd="sng" algn="ctr">
                      <a:solidFill>
                        <a:srgbClr val="4141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141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141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141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>
                    <a:lnL w="12700" cap="flat" cmpd="sng" algn="ctr">
                      <a:solidFill>
                        <a:srgbClr val="4141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141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141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141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ahoma" panose="020B0604030504040204" pitchFamily="34" charset="0"/>
                        </a:rPr>
                        <a:t> </a:t>
                      </a:r>
                    </a:p>
                  </a:txBody>
                  <a:tcPr marL="73025" marR="73025" marT="0" marB="0">
                    <a:lnL w="12700" cap="flat" cmpd="sng" algn="ctr">
                      <a:solidFill>
                        <a:srgbClr val="4141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141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141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141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>
                    <a:lnL w="12700" cap="flat" cmpd="sng" algn="ctr">
                      <a:solidFill>
                        <a:srgbClr val="4141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141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141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947647"/>
                  </a:ext>
                </a:extLst>
              </a:tr>
              <a:tr h="344518">
                <a:tc>
                  <a:txBody>
                    <a:bodyPr/>
                    <a:lstStyle/>
                    <a:p>
                      <a:endParaRPr lang="en-US" sz="1000"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>
                    <a:lnL>
                      <a:noFill/>
                    </a:lnL>
                    <a:lnR w="12700" cap="flat" cmpd="sng" algn="ctr">
                      <a:solidFill>
                        <a:srgbClr val="4141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141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141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US" sz="1000" b="1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ahoma" panose="020B0604030504040204" pitchFamily="34" charset="0"/>
                        </a:rPr>
                        <a:t>Header</a:t>
                      </a:r>
                    </a:p>
                  </a:txBody>
                  <a:tcPr marL="73025" marR="73025" marT="0" marB="0">
                    <a:lnL w="12700" cap="flat" cmpd="sng" algn="ctr">
                      <a:solidFill>
                        <a:srgbClr val="4141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141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141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141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>
                    <a:lnL w="12700" cap="flat" cmpd="sng" algn="ctr">
                      <a:solidFill>
                        <a:srgbClr val="4141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141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141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141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>
                    <a:lnL w="12700" cap="flat" cmpd="sng" algn="ctr">
                      <a:solidFill>
                        <a:srgbClr val="4141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141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141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141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ahoma" panose="020B0604030504040204" pitchFamily="34" charset="0"/>
                        </a:rPr>
                        <a:t> </a:t>
                      </a:r>
                    </a:p>
                  </a:txBody>
                  <a:tcPr marL="73025" marR="73025" marT="0" marB="0">
                    <a:lnL w="12700" cap="flat" cmpd="sng" algn="ctr">
                      <a:solidFill>
                        <a:srgbClr val="4141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141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141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141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ahoma" panose="020B0604030504040204" pitchFamily="34" charset="0"/>
                        </a:rPr>
                        <a:t>General identifying attributes</a:t>
                      </a:r>
                    </a:p>
                  </a:txBody>
                  <a:tcPr marL="73025" marR="73025" marT="0" marB="0">
                    <a:lnL w="12700" cap="flat" cmpd="sng" algn="ctr">
                      <a:solidFill>
                        <a:srgbClr val="4141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141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141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4847154"/>
                  </a:ext>
                </a:extLst>
              </a:tr>
              <a:tr h="344518">
                <a:tc>
                  <a:txBody>
                    <a:bodyPr/>
                    <a:lstStyle/>
                    <a:p>
                      <a:endParaRPr lang="en-US" sz="1000"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>
                    <a:lnL>
                      <a:noFill/>
                    </a:lnL>
                    <a:lnR w="12700" cap="flat" cmpd="sng" algn="ctr">
                      <a:solidFill>
                        <a:srgbClr val="4141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141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141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US" sz="1000" b="1" dirty="0" err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ahoma" panose="020B0604030504040204" pitchFamily="34" charset="0"/>
                        </a:rPr>
                        <a:t>Msg</a:t>
                      </a:r>
                      <a:endParaRPr lang="en-US" sz="10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73025" marR="73025" marT="0" marB="0">
                    <a:lnL w="12700" cap="flat" cmpd="sng" algn="ctr">
                      <a:solidFill>
                        <a:srgbClr val="4141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141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141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141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b="1" dirty="0"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>
                    <a:lnL w="12700" cap="flat" cmpd="sng" algn="ctr">
                      <a:solidFill>
                        <a:srgbClr val="4141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141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141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141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>
                    <a:lnL w="12700" cap="flat" cmpd="sng" algn="ctr">
                      <a:solidFill>
                        <a:srgbClr val="4141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141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141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141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ahoma" panose="020B0604030504040204" pitchFamily="34" charset="0"/>
                        </a:rPr>
                        <a:t> </a:t>
                      </a:r>
                    </a:p>
                  </a:txBody>
                  <a:tcPr marL="73025" marR="73025" marT="0" marB="0">
                    <a:lnL w="12700" cap="flat" cmpd="sng" algn="ctr">
                      <a:solidFill>
                        <a:srgbClr val="4141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141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141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141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ahoma" panose="020B0604030504040204" pitchFamily="34" charset="0"/>
                        </a:rPr>
                        <a:t>Transaction message </a:t>
                      </a:r>
                    </a:p>
                  </a:txBody>
                  <a:tcPr marL="73025" marR="73025" marT="0" marB="0">
                    <a:lnL w="12700" cap="flat" cmpd="sng" algn="ctr">
                      <a:solidFill>
                        <a:srgbClr val="4141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141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141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7812704"/>
                  </a:ext>
                </a:extLst>
              </a:tr>
              <a:tr h="1768530">
                <a:tc>
                  <a:txBody>
                    <a:bodyPr/>
                    <a:lstStyle/>
                    <a:p>
                      <a:endParaRPr lang="en-US" sz="1000"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>
                    <a:lnL>
                      <a:noFill/>
                    </a:lnL>
                    <a:lnR w="12700" cap="flat" cmpd="sng" algn="ctr">
                      <a:solidFill>
                        <a:srgbClr val="4141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141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141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b="1" dirty="0"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>
                    <a:lnL w="12700" cap="flat" cmpd="sng" algn="ctr">
                      <a:solidFill>
                        <a:srgbClr val="4141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141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141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141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US" sz="1000" b="1" dirty="0" err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ahoma" panose="020B0604030504040204" pitchFamily="34" charset="0"/>
                        </a:rPr>
                        <a:t>Pmnt</a:t>
                      </a:r>
                      <a:endParaRPr lang="en-US" sz="10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73025" marR="73025" marT="0" marB="0">
                    <a:lnL w="12700" cap="flat" cmpd="sng" algn="ctr">
                      <a:solidFill>
                        <a:srgbClr val="4141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141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141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141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>
                    <a:lnL w="12700" cap="flat" cmpd="sng" algn="ctr">
                      <a:solidFill>
                        <a:srgbClr val="4141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141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141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141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ahoma" panose="020B0604030504040204" pitchFamily="34" charset="0"/>
                        </a:rPr>
                        <a:t> </a:t>
                      </a:r>
                    </a:p>
                  </a:txBody>
                  <a:tcPr marL="73025" marR="73025" marT="0" marB="0">
                    <a:lnL w="12700" cap="flat" cmpd="sng" algn="ctr">
                      <a:solidFill>
                        <a:srgbClr val="4141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141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141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141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ahoma" panose="020B0604030504040204" pitchFamily="34" charset="0"/>
                        </a:rPr>
                        <a:t>&lt;Pmnt&gt; quotes the enriched transaction. When used for Fraud interface, it is an ISO based pain, or a SWIFT message embedded within the GPP proprietary XML structure.</a:t>
                      </a:r>
                    </a:p>
                    <a:p>
                      <a:pPr marL="0" marR="0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ahoma" panose="020B0604030504040204" pitchFamily="34" charset="0"/>
                        </a:rPr>
                        <a:t>For more information, see GPP Technical Guide Fndt Message.</a:t>
                      </a:r>
                    </a:p>
                  </a:txBody>
                  <a:tcPr marL="73025" marR="73025" marT="0" marB="0">
                    <a:lnL w="12700" cap="flat" cmpd="sng" algn="ctr">
                      <a:solidFill>
                        <a:srgbClr val="4141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141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141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7370952"/>
                  </a:ext>
                </a:extLst>
              </a:tr>
              <a:tr h="344518">
                <a:tc>
                  <a:txBody>
                    <a:bodyPr/>
                    <a:lstStyle/>
                    <a:p>
                      <a:endParaRPr lang="en-US" sz="1000"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>
                    <a:lnL>
                      <a:noFill/>
                    </a:lnL>
                    <a:lnR w="12700" cap="flat" cmpd="sng" algn="ctr">
                      <a:solidFill>
                        <a:srgbClr val="4141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141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141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US" sz="1000" b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ahoma" panose="020B0604030504040204" pitchFamily="34" charset="0"/>
                        </a:rPr>
                        <a:t>OrigMsg</a:t>
                      </a:r>
                    </a:p>
                  </a:txBody>
                  <a:tcPr marL="73025" marR="73025" marT="0" marB="0">
                    <a:lnL w="12700" cap="flat" cmpd="sng" algn="ctr">
                      <a:solidFill>
                        <a:srgbClr val="4141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141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141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141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b="1" dirty="0"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>
                    <a:lnL w="12700" cap="flat" cmpd="sng" algn="ctr">
                      <a:solidFill>
                        <a:srgbClr val="4141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141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141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141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>
                    <a:lnL w="12700" cap="flat" cmpd="sng" algn="ctr">
                      <a:solidFill>
                        <a:srgbClr val="4141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141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141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141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ahoma" panose="020B0604030504040204" pitchFamily="34" charset="0"/>
                        </a:rPr>
                        <a:t> </a:t>
                      </a:r>
                    </a:p>
                  </a:txBody>
                  <a:tcPr marL="73025" marR="73025" marT="0" marB="0">
                    <a:lnL w="12700" cap="flat" cmpd="sng" algn="ctr">
                      <a:solidFill>
                        <a:srgbClr val="4141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141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141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141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>
                    <a:lnL w="12700" cap="flat" cmpd="sng" algn="ctr">
                      <a:solidFill>
                        <a:srgbClr val="4141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141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141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2959118"/>
                  </a:ext>
                </a:extLst>
              </a:tr>
              <a:tr h="1768530">
                <a:tc>
                  <a:txBody>
                    <a:bodyPr/>
                    <a:lstStyle/>
                    <a:p>
                      <a:endParaRPr lang="en-US" sz="1000"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>
                    <a:lnL>
                      <a:noFill/>
                    </a:lnL>
                    <a:lnR w="12700" cap="flat" cmpd="sng" algn="ctr">
                      <a:solidFill>
                        <a:srgbClr val="4141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141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141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b="1"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>
                    <a:lnL w="12700" cap="flat" cmpd="sng" algn="ctr">
                      <a:solidFill>
                        <a:srgbClr val="4141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141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141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141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US" sz="1000" b="1" dirty="0" err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ahoma" panose="020B0604030504040204" pitchFamily="34" charset="0"/>
                        </a:rPr>
                        <a:t>Pmnt</a:t>
                      </a:r>
                      <a:endParaRPr lang="en-US" sz="10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73025" marR="73025" marT="0" marB="0">
                    <a:lnL w="12700" cap="flat" cmpd="sng" algn="ctr">
                      <a:solidFill>
                        <a:srgbClr val="4141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141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141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141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ahoma" panose="020B0604030504040204" pitchFamily="34" charset="0"/>
                        </a:rPr>
                        <a:t> </a:t>
                      </a:r>
                    </a:p>
                  </a:txBody>
                  <a:tcPr marL="73025" marR="73025" marT="0" marB="0">
                    <a:lnL w="12700" cap="flat" cmpd="sng" algn="ctr">
                      <a:solidFill>
                        <a:srgbClr val="4141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141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141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141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US" sz="8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ahoma" panose="020B0604030504040204" pitchFamily="34" charset="0"/>
                        </a:rPr>
                        <a:t> 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73025" marR="73025" marT="0" marB="0">
                    <a:lnL w="12700" cap="flat" cmpd="sng" algn="ctr">
                      <a:solidFill>
                        <a:srgbClr val="4141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141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141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141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ahoma" panose="020B0604030504040204" pitchFamily="34" charset="0"/>
                        </a:rPr>
                        <a:t>&lt;</a:t>
                      </a:r>
                      <a:r>
                        <a:rPr lang="en-US" sz="1000" dirty="0" err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ahoma" panose="020B0604030504040204" pitchFamily="34" charset="0"/>
                        </a:rPr>
                        <a:t>Pmnt</a:t>
                      </a:r>
                      <a:r>
                        <a:rPr lang="en-US" sz="10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ahoma" panose="020B0604030504040204" pitchFamily="34" charset="0"/>
                        </a:rPr>
                        <a:t>&gt; quotes the original transaction. When used for Fraud interface, it is an ISO based pain, or a SWIFT message embedded within the GPP proprietary XML structure.</a:t>
                      </a:r>
                    </a:p>
                    <a:p>
                      <a:pPr marL="0" marR="0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ahoma" panose="020B0604030504040204" pitchFamily="34" charset="0"/>
                        </a:rPr>
                        <a:t>For more information, see GPP Technical Guide </a:t>
                      </a:r>
                      <a:r>
                        <a:rPr lang="en-US" sz="1000" dirty="0" err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ahoma" panose="020B0604030504040204" pitchFamily="34" charset="0"/>
                        </a:rPr>
                        <a:t>Fndt</a:t>
                      </a:r>
                      <a:r>
                        <a:rPr lang="en-US" sz="10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ahoma" panose="020B0604030504040204" pitchFamily="34" charset="0"/>
                        </a:rPr>
                        <a:t> Message.</a:t>
                      </a:r>
                    </a:p>
                  </a:txBody>
                  <a:tcPr marL="73025" marR="73025" marT="0" marB="0">
                    <a:lnL w="12700" cap="flat" cmpd="sng" algn="ctr">
                      <a:solidFill>
                        <a:srgbClr val="4141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141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141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97911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9430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SEND REQUEST flow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3F1638-3586-4527-A760-38AC15BFC248}" type="datetime4">
              <a:rPr kumimoji="0" lang="en-GB" sz="800" b="0" i="0" u="none" strike="noStrike" kern="1200" cap="none" spc="0" normalizeH="0" baseline="0" noProof="0" smtClean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 March 2019</a:t>
            </a:fld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rgbClr val="41414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095909-DC86-4C28-AD6E-431C997D4893}" type="slidenum">
              <a:rPr kumimoji="0" lang="en-GB" sz="800" b="0" i="0" u="none" strike="noStrike" kern="1200" cap="none" spc="0" normalizeH="0" baseline="0" noProof="0" smtClean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rgbClr val="41414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157408" y="1998482"/>
            <a:ext cx="1941921" cy="83898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txBody>
          <a:bodyPr wrap="square" lIns="0" tIns="0" rIns="0" bIns="0" rtlCol="1" anchor="ctr">
            <a:noAutofit/>
          </a:bodyPr>
          <a:lstStyle>
            <a:defPPr>
              <a:defRPr lang="en-US"/>
            </a:defPPr>
            <a:lvl1pPr algn="ctr"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Receive Payment Instruction</a:t>
            </a:r>
            <a:endParaRPr kumimoji="0" lang="he-IL" sz="1200" b="0" i="0" u="none" strike="noStrike" kern="1200" cap="none" spc="0" normalizeH="0" baseline="0" noProof="0" dirty="0" err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sp>
        <p:nvSpPr>
          <p:cNvPr id="13" name="Flowchart: Predefined Process 12"/>
          <p:cNvSpPr/>
          <p:nvPr/>
        </p:nvSpPr>
        <p:spPr>
          <a:xfrm>
            <a:off x="4553388" y="1998482"/>
            <a:ext cx="1941921" cy="838985"/>
          </a:xfrm>
          <a:prstGeom prst="flowChartPredefined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txBody>
          <a:bodyPr wrap="square" lIns="0" tIns="0" rIns="0" bIns="0" rtlCol="1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Payment Initiation</a:t>
            </a:r>
            <a:endParaRPr kumimoji="0" lang="he-IL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5" name="Straight Arrow Connector 14"/>
          <p:cNvCxnSpPr>
            <a:stCxn id="9" idx="3"/>
            <a:endCxn id="13" idx="1"/>
          </p:cNvCxnSpPr>
          <p:nvPr/>
        </p:nvCxnSpPr>
        <p:spPr>
          <a:xfrm>
            <a:off x="4099329" y="2417975"/>
            <a:ext cx="454059" cy="0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157408" y="3158043"/>
            <a:ext cx="4337901" cy="311084"/>
          </a:xfrm>
          <a:prstGeom prst="rect">
            <a:avLst/>
          </a:prstGeom>
          <a:solidFill>
            <a:schemeClr val="bg2"/>
          </a:solidFill>
          <a:ln>
            <a:solidFill>
              <a:schemeClr val="accent2">
                <a:lumMod val="40000"/>
                <a:lumOff val="60000"/>
                <a:alpha val="44000"/>
              </a:schemeClr>
            </a:solidFill>
          </a:ln>
        </p:spPr>
        <p:txBody>
          <a:bodyPr wrap="square" lIns="0" tIns="0" rIns="0" bIns="0" rtlCol="1" anchor="ctr">
            <a:noAutofit/>
          </a:bodyPr>
          <a:lstStyle>
            <a:defPPr>
              <a:defRPr lang="en-US"/>
            </a:defPPr>
            <a:lvl1pPr algn="ctr">
              <a:defRPr sz="12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5E5E5">
                    <a:lumMod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Compliance </a:t>
            </a:r>
            <a:endParaRPr kumimoji="0" lang="he-IL" sz="1200" b="0" i="0" u="none" strike="noStrike" kern="1200" cap="none" spc="0" normalizeH="0" baseline="0" noProof="0" dirty="0" err="1">
              <a:ln>
                <a:noFill/>
              </a:ln>
              <a:solidFill>
                <a:srgbClr val="E5E5E5">
                  <a:lumMod val="75000"/>
                </a:srgbClr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8" name="Straight Arrow Connector 17"/>
          <p:cNvCxnSpPr>
            <a:stCxn id="13" idx="2"/>
          </p:cNvCxnSpPr>
          <p:nvPr/>
        </p:nvCxnSpPr>
        <p:spPr>
          <a:xfrm flipH="1">
            <a:off x="5524347" y="2837467"/>
            <a:ext cx="2" cy="320576"/>
          </a:xfrm>
          <a:prstGeom prst="straightConnector1">
            <a:avLst/>
          </a:prstGeom>
          <a:ln w="41275" cmpd="sng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owchart: Predefined Process 19"/>
          <p:cNvSpPr/>
          <p:nvPr/>
        </p:nvSpPr>
        <p:spPr>
          <a:xfrm>
            <a:off x="6949368" y="1998482"/>
            <a:ext cx="1941921" cy="838985"/>
          </a:xfrm>
          <a:prstGeom prst="flowChartPredefinedProcess">
            <a:avLst/>
          </a:prstGeom>
          <a:solidFill>
            <a:schemeClr val="bg2"/>
          </a:solidFill>
          <a:ln>
            <a:solidFill>
              <a:schemeClr val="accent2">
                <a:lumMod val="40000"/>
                <a:lumOff val="60000"/>
                <a:alpha val="44000"/>
              </a:schemeClr>
            </a:solidFill>
          </a:ln>
        </p:spPr>
        <p:txBody>
          <a:bodyPr wrap="square" lIns="0" tIns="0" rIns="0" bIns="0" rtlCol="1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5E5E5">
                    <a:lumMod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Debit Side Processing</a:t>
            </a:r>
            <a:endParaRPr kumimoji="0" lang="he-IL" sz="1200" b="0" i="0" u="none" strike="noStrike" kern="1200" cap="none" spc="0" normalizeH="0" baseline="0" noProof="0" dirty="0">
              <a:ln>
                <a:noFill/>
              </a:ln>
              <a:solidFill>
                <a:srgbClr val="E5E5E5">
                  <a:lumMod val="75000"/>
                </a:srgbClr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sp>
        <p:nvSpPr>
          <p:cNvPr id="21" name="Flowchart: Predefined Process 20"/>
          <p:cNvSpPr/>
          <p:nvPr/>
        </p:nvSpPr>
        <p:spPr>
          <a:xfrm>
            <a:off x="9345348" y="1998482"/>
            <a:ext cx="1941921" cy="838985"/>
          </a:xfrm>
          <a:prstGeom prst="flowChartPredefinedProcess">
            <a:avLst/>
          </a:prstGeom>
          <a:solidFill>
            <a:schemeClr val="bg2"/>
          </a:solidFill>
          <a:ln>
            <a:solidFill>
              <a:schemeClr val="accent2">
                <a:lumMod val="40000"/>
                <a:lumOff val="60000"/>
                <a:alpha val="44000"/>
              </a:schemeClr>
            </a:solidFill>
          </a:ln>
        </p:spPr>
        <p:txBody>
          <a:bodyPr wrap="square" lIns="0" tIns="0" rIns="0" bIns="0" rtlCol="1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5E5E5">
                    <a:lumMod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Credit Side Processing</a:t>
            </a:r>
            <a:endParaRPr kumimoji="0" lang="he-IL" sz="1200" b="0" i="0" u="none" strike="noStrike" kern="1200" cap="none" spc="0" normalizeH="0" baseline="0" noProof="0" dirty="0">
              <a:ln>
                <a:noFill/>
              </a:ln>
              <a:solidFill>
                <a:srgbClr val="E5E5E5">
                  <a:lumMod val="75000"/>
                </a:srgbClr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949366" y="1139596"/>
            <a:ext cx="4337902" cy="311084"/>
          </a:xfrm>
          <a:prstGeom prst="rect">
            <a:avLst/>
          </a:prstGeom>
          <a:solidFill>
            <a:schemeClr val="bg2"/>
          </a:solidFill>
          <a:ln>
            <a:solidFill>
              <a:schemeClr val="accent2">
                <a:lumMod val="40000"/>
                <a:lumOff val="60000"/>
                <a:alpha val="44000"/>
              </a:schemeClr>
            </a:solidFill>
          </a:ln>
        </p:spPr>
        <p:txBody>
          <a:bodyPr wrap="square" lIns="0" tIns="0" rIns="0" bIns="0" rtlCol="1" anchor="ctr">
            <a:noAutofit/>
          </a:bodyPr>
          <a:lstStyle>
            <a:defPPr>
              <a:defRPr lang="en-US"/>
            </a:defPPr>
            <a:lvl1pPr algn="ctr">
              <a:defRPr sz="12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E5E5E5">
                    <a:lumMod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Account Lookup</a:t>
            </a:r>
            <a:endParaRPr kumimoji="0" lang="he-IL" sz="1200" b="0" i="0" u="none" strike="noStrike" kern="1200" cap="none" spc="0" normalizeH="0" baseline="0" noProof="0" dirty="0" err="1">
              <a:ln>
                <a:noFill/>
              </a:ln>
              <a:solidFill>
                <a:srgbClr val="E5E5E5">
                  <a:lumMod val="75000"/>
                </a:srgbClr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23" name="Straight Arrow Connector 22"/>
          <p:cNvCxnSpPr>
            <a:stCxn id="21" idx="0"/>
          </p:cNvCxnSpPr>
          <p:nvPr/>
        </p:nvCxnSpPr>
        <p:spPr>
          <a:xfrm flipH="1" flipV="1">
            <a:off x="10309292" y="1414021"/>
            <a:ext cx="7017" cy="584461"/>
          </a:xfrm>
          <a:prstGeom prst="straightConnector1">
            <a:avLst/>
          </a:prstGeom>
          <a:ln w="41275" cmpd="sng">
            <a:solidFill>
              <a:schemeClr val="accent2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300824" y="3666300"/>
            <a:ext cx="1194484" cy="311084"/>
          </a:xfrm>
          <a:prstGeom prst="rect">
            <a:avLst/>
          </a:prstGeom>
          <a:solidFill>
            <a:schemeClr val="bg2"/>
          </a:solidFill>
          <a:ln>
            <a:solidFill>
              <a:schemeClr val="accent2">
                <a:lumMod val="40000"/>
                <a:lumOff val="60000"/>
                <a:alpha val="44000"/>
              </a:schemeClr>
            </a:solidFill>
          </a:ln>
        </p:spPr>
        <p:txBody>
          <a:bodyPr wrap="square" lIns="0" tIns="0" rIns="0" bIns="0" rtlCol="1" anchor="ctr">
            <a:noAutofit/>
          </a:bodyPr>
          <a:lstStyle>
            <a:defPPr>
              <a:defRPr lang="en-US"/>
            </a:defPPr>
            <a:lvl1pPr algn="ctr">
              <a:defRPr sz="12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5E5E5">
                    <a:lumMod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FX Engine</a:t>
            </a:r>
            <a:endParaRPr kumimoji="0" lang="he-IL" sz="1200" b="0" i="0" u="none" strike="noStrike" kern="1200" cap="none" spc="0" normalizeH="0" baseline="0" noProof="0" dirty="0" err="1">
              <a:ln>
                <a:noFill/>
              </a:ln>
              <a:solidFill>
                <a:srgbClr val="E5E5E5">
                  <a:lumMod val="75000"/>
                </a:srgbClr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5968405" y="3977384"/>
            <a:ext cx="0" cy="330728"/>
          </a:xfrm>
          <a:prstGeom prst="straightConnector1">
            <a:avLst/>
          </a:prstGeom>
          <a:ln w="41275" cmpd="sng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3128366" y="3477672"/>
            <a:ext cx="0" cy="830440"/>
          </a:xfrm>
          <a:prstGeom prst="straightConnector1">
            <a:avLst/>
          </a:prstGeom>
          <a:ln w="41275" cmpd="sng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3" idx="3"/>
            <a:endCxn id="20" idx="1"/>
          </p:cNvCxnSpPr>
          <p:nvPr/>
        </p:nvCxnSpPr>
        <p:spPr>
          <a:xfrm>
            <a:off x="6495309" y="2417975"/>
            <a:ext cx="454059" cy="0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0" idx="3"/>
            <a:endCxn id="21" idx="1"/>
          </p:cNvCxnSpPr>
          <p:nvPr/>
        </p:nvCxnSpPr>
        <p:spPr>
          <a:xfrm>
            <a:off x="8891289" y="2417975"/>
            <a:ext cx="454059" cy="0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lowchart: Predefined Process 40"/>
          <p:cNvSpPr/>
          <p:nvPr/>
        </p:nvSpPr>
        <p:spPr>
          <a:xfrm>
            <a:off x="9345347" y="4288469"/>
            <a:ext cx="1941921" cy="838985"/>
          </a:xfrm>
          <a:prstGeom prst="flowChartPredefinedProcess">
            <a:avLst/>
          </a:prstGeom>
          <a:solidFill>
            <a:schemeClr val="bg2"/>
          </a:solidFill>
          <a:ln>
            <a:solidFill>
              <a:schemeClr val="accent2">
                <a:lumMod val="40000"/>
                <a:lumOff val="60000"/>
                <a:alpha val="44000"/>
              </a:schemeClr>
            </a:solidFill>
          </a:ln>
        </p:spPr>
        <p:txBody>
          <a:bodyPr wrap="square" lIns="0" tIns="0" rIns="0" bIns="0" rtlCol="1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5E5E5">
                    <a:lumMod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MOP Selection Value Date and Cut Offs</a:t>
            </a:r>
            <a:endParaRPr kumimoji="0" lang="he-IL" sz="1200" b="0" i="0" u="none" strike="noStrike" kern="1200" cap="none" spc="0" normalizeH="0" baseline="0" noProof="0" dirty="0">
              <a:ln>
                <a:noFill/>
              </a:ln>
              <a:solidFill>
                <a:srgbClr val="E5E5E5">
                  <a:lumMod val="75000"/>
                </a:srgbClr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43" name="Elbow Connector 42"/>
          <p:cNvCxnSpPr>
            <a:stCxn id="21" idx="3"/>
            <a:endCxn id="41" idx="3"/>
          </p:cNvCxnSpPr>
          <p:nvPr/>
        </p:nvCxnSpPr>
        <p:spPr>
          <a:xfrm flipH="1">
            <a:off x="11287268" y="2417975"/>
            <a:ext cx="1" cy="2289987"/>
          </a:xfrm>
          <a:prstGeom prst="bentConnector3">
            <a:avLst>
              <a:gd name="adj1" fmla="val -22860000000"/>
            </a:avLst>
          </a:prstGeom>
          <a:ln w="127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Flowchart: Document 46"/>
          <p:cNvSpPr/>
          <p:nvPr/>
        </p:nvSpPr>
        <p:spPr>
          <a:xfrm>
            <a:off x="432120" y="2455980"/>
            <a:ext cx="1271229" cy="1074656"/>
          </a:xfrm>
          <a:prstGeom prst="flowChartDocumen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txBody>
          <a:bodyPr wrap="square" lIns="0" tIns="0" rIns="0" bIns="0" rtlCol="1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Internet Banking,  Branch-OTC, SWIFT, Local Clearing</a:t>
            </a:r>
            <a:endParaRPr kumimoji="0" lang="he-IL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sp>
        <p:nvSpPr>
          <p:cNvPr id="51" name="Flowchart: Predefined Process 50"/>
          <p:cNvSpPr/>
          <p:nvPr/>
        </p:nvSpPr>
        <p:spPr>
          <a:xfrm>
            <a:off x="6949368" y="4288468"/>
            <a:ext cx="1941921" cy="838985"/>
          </a:xfrm>
          <a:prstGeom prst="flowChartPredefinedProcess">
            <a:avLst/>
          </a:prstGeom>
          <a:solidFill>
            <a:schemeClr val="bg2"/>
          </a:solidFill>
          <a:ln>
            <a:solidFill>
              <a:schemeClr val="accent2">
                <a:lumMod val="40000"/>
                <a:lumOff val="60000"/>
                <a:alpha val="44000"/>
              </a:schemeClr>
            </a:solidFill>
          </a:ln>
        </p:spPr>
        <p:txBody>
          <a:bodyPr wrap="square" lIns="0" tIns="0" rIns="0" bIns="0" rtlCol="1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5E5E5">
                    <a:lumMod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Fees Processing</a:t>
            </a:r>
            <a:endParaRPr kumimoji="0" lang="he-IL" sz="1200" b="0" i="0" u="none" strike="noStrike" kern="1200" cap="none" spc="0" normalizeH="0" baseline="0" noProof="0" dirty="0">
              <a:ln>
                <a:noFill/>
              </a:ln>
              <a:solidFill>
                <a:srgbClr val="E5E5E5">
                  <a:lumMod val="75000"/>
                </a:srgbClr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52" name="Straight Arrow Connector 51"/>
          <p:cNvCxnSpPr>
            <a:stCxn id="41" idx="1"/>
            <a:endCxn id="51" idx="3"/>
          </p:cNvCxnSpPr>
          <p:nvPr/>
        </p:nvCxnSpPr>
        <p:spPr>
          <a:xfrm flipH="1" flipV="1">
            <a:off x="8891289" y="4707961"/>
            <a:ext cx="454058" cy="1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 flipV="1">
            <a:off x="6495309" y="4707961"/>
            <a:ext cx="454058" cy="1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Flowchart: Predefined Process 56"/>
          <p:cNvSpPr/>
          <p:nvPr/>
        </p:nvSpPr>
        <p:spPr>
          <a:xfrm>
            <a:off x="2157408" y="4288468"/>
            <a:ext cx="4337900" cy="838985"/>
          </a:xfrm>
          <a:prstGeom prst="flowChartPredefinedProcess">
            <a:avLst/>
          </a:prstGeom>
          <a:solidFill>
            <a:schemeClr val="bg2"/>
          </a:solidFill>
          <a:ln>
            <a:solidFill>
              <a:schemeClr val="accent2">
                <a:lumMod val="40000"/>
                <a:lumOff val="60000"/>
                <a:alpha val="44000"/>
              </a:schemeClr>
            </a:solidFill>
          </a:ln>
        </p:spPr>
        <p:txBody>
          <a:bodyPr wrap="square" lIns="0" tIns="0" rIns="0" bIns="0" rtlCol="1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5E5E5">
                    <a:lumMod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Payment execution</a:t>
            </a:r>
            <a:endParaRPr kumimoji="0" lang="he-IL" sz="1200" b="0" i="0" u="none" strike="noStrike" kern="1200" cap="none" spc="0" normalizeH="0" baseline="0" noProof="0" dirty="0">
              <a:ln>
                <a:noFill/>
              </a:ln>
              <a:solidFill>
                <a:srgbClr val="E5E5E5">
                  <a:lumMod val="75000"/>
                </a:srgbClr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sp>
        <p:nvSpPr>
          <p:cNvPr id="59" name="Flowchart: Document 58"/>
          <p:cNvSpPr/>
          <p:nvPr/>
        </p:nvSpPr>
        <p:spPr>
          <a:xfrm>
            <a:off x="402278" y="4163620"/>
            <a:ext cx="1271229" cy="1074656"/>
          </a:xfrm>
          <a:prstGeom prst="flowChartDocument">
            <a:avLst/>
          </a:prstGeom>
          <a:solidFill>
            <a:schemeClr val="bg2"/>
          </a:solidFill>
          <a:ln>
            <a:solidFill>
              <a:schemeClr val="accent2">
                <a:lumMod val="40000"/>
                <a:lumOff val="60000"/>
                <a:alpha val="44000"/>
              </a:schemeClr>
            </a:solidFill>
          </a:ln>
        </p:spPr>
        <p:txBody>
          <a:bodyPr wrap="square" lIns="0" tIns="0" rIns="0" bIns="0" rtlCol="1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5E5E5">
                    <a:lumMod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SWIFT, Local Clearing</a:t>
            </a:r>
            <a:endParaRPr kumimoji="0" lang="he-IL" sz="1200" b="0" i="0" u="none" strike="noStrike" kern="1200" cap="none" spc="0" normalizeH="0" baseline="0" noProof="0" dirty="0">
              <a:ln>
                <a:noFill/>
              </a:ln>
              <a:solidFill>
                <a:srgbClr val="E5E5E5">
                  <a:lumMod val="75000"/>
                </a:srgbClr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61" name="Straight Arrow Connector 60"/>
          <p:cNvCxnSpPr>
            <a:stCxn id="57" idx="1"/>
            <a:endCxn id="59" idx="3"/>
          </p:cNvCxnSpPr>
          <p:nvPr/>
        </p:nvCxnSpPr>
        <p:spPr>
          <a:xfrm flipH="1" flipV="1">
            <a:off x="1673507" y="4700948"/>
            <a:ext cx="483901" cy="7013"/>
          </a:xfrm>
          <a:prstGeom prst="straightConnector1">
            <a:avLst/>
          </a:prstGeom>
          <a:ln w="41275" cmpd="sng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4553388" y="5697411"/>
            <a:ext cx="1941921" cy="311084"/>
          </a:xfrm>
          <a:prstGeom prst="rect">
            <a:avLst/>
          </a:prstGeom>
          <a:solidFill>
            <a:schemeClr val="bg2"/>
          </a:solidFill>
          <a:ln>
            <a:solidFill>
              <a:schemeClr val="accent2">
                <a:lumMod val="40000"/>
                <a:lumOff val="60000"/>
                <a:alpha val="44000"/>
              </a:schemeClr>
            </a:solidFill>
          </a:ln>
        </p:spPr>
        <p:txBody>
          <a:bodyPr wrap="square" lIns="0" tIns="0" rIns="0" bIns="0" rtlCol="1" anchor="ctr">
            <a:noAutofit/>
          </a:bodyPr>
          <a:lstStyle>
            <a:defPPr>
              <a:defRPr lang="en-US"/>
            </a:defPPr>
            <a:lvl1pPr algn="ctr">
              <a:defRPr sz="12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5E5E5">
                    <a:lumMod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Balance Inquiry</a:t>
            </a:r>
            <a:endParaRPr kumimoji="0" lang="he-IL" sz="1200" b="0" i="0" u="none" strike="noStrike" kern="1200" cap="none" spc="0" normalizeH="0" baseline="0" noProof="0" dirty="0" err="1">
              <a:ln>
                <a:noFill/>
              </a:ln>
              <a:solidFill>
                <a:srgbClr val="E5E5E5">
                  <a:lumMod val="75000"/>
                </a:srgbClr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66" name="Straight Arrow Connector 65"/>
          <p:cNvCxnSpPr>
            <a:endCxn id="65" idx="0"/>
          </p:cNvCxnSpPr>
          <p:nvPr/>
        </p:nvCxnSpPr>
        <p:spPr>
          <a:xfrm>
            <a:off x="5524349" y="5127453"/>
            <a:ext cx="0" cy="569958"/>
          </a:xfrm>
          <a:prstGeom prst="straightConnector1">
            <a:avLst/>
          </a:prstGeom>
          <a:ln w="41275" cmpd="sng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2157408" y="5707564"/>
            <a:ext cx="1941921" cy="311084"/>
          </a:xfrm>
          <a:prstGeom prst="rect">
            <a:avLst/>
          </a:prstGeom>
          <a:solidFill>
            <a:schemeClr val="bg2"/>
          </a:solidFill>
          <a:ln>
            <a:solidFill>
              <a:schemeClr val="accent2">
                <a:lumMod val="40000"/>
                <a:lumOff val="60000"/>
                <a:alpha val="44000"/>
              </a:schemeClr>
            </a:solidFill>
          </a:ln>
        </p:spPr>
        <p:txBody>
          <a:bodyPr wrap="square" lIns="0" tIns="0" rIns="0" bIns="0" rtlCol="1" anchor="ctr">
            <a:noAutofit/>
          </a:bodyPr>
          <a:lstStyle>
            <a:defPPr>
              <a:defRPr lang="en-US"/>
            </a:defPPr>
            <a:lvl1pPr algn="ctr">
              <a:defRPr sz="12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5E5E5">
                    <a:lumMod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Accounting System</a:t>
            </a:r>
            <a:endParaRPr kumimoji="0" lang="he-IL" sz="1200" b="0" i="0" u="none" strike="noStrike" kern="1200" cap="none" spc="0" normalizeH="0" baseline="0" noProof="0" dirty="0" err="1">
              <a:ln>
                <a:noFill/>
              </a:ln>
              <a:solidFill>
                <a:srgbClr val="E5E5E5">
                  <a:lumMod val="75000"/>
                </a:srgbClr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68" name="Straight Arrow Connector 67"/>
          <p:cNvCxnSpPr>
            <a:endCxn id="67" idx="0"/>
          </p:cNvCxnSpPr>
          <p:nvPr/>
        </p:nvCxnSpPr>
        <p:spPr>
          <a:xfrm flipH="1">
            <a:off x="3128369" y="5127453"/>
            <a:ext cx="1" cy="580111"/>
          </a:xfrm>
          <a:prstGeom prst="straightConnector1">
            <a:avLst/>
          </a:prstGeom>
          <a:ln w="41275" cmpd="sng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0" idx="0"/>
          </p:cNvCxnSpPr>
          <p:nvPr/>
        </p:nvCxnSpPr>
        <p:spPr>
          <a:xfrm flipH="1" flipV="1">
            <a:off x="7913312" y="1414021"/>
            <a:ext cx="7017" cy="584461"/>
          </a:xfrm>
          <a:prstGeom prst="straightConnector1">
            <a:avLst/>
          </a:prstGeom>
          <a:ln w="41275" cmpd="sng">
            <a:solidFill>
              <a:schemeClr val="accent2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949366" y="5702488"/>
            <a:ext cx="1941922" cy="311084"/>
          </a:xfrm>
          <a:prstGeom prst="rect">
            <a:avLst/>
          </a:prstGeom>
          <a:solidFill>
            <a:schemeClr val="bg2"/>
          </a:solidFill>
          <a:ln>
            <a:solidFill>
              <a:schemeClr val="accent2">
                <a:lumMod val="40000"/>
                <a:lumOff val="60000"/>
                <a:alpha val="44000"/>
              </a:schemeClr>
            </a:solidFill>
          </a:ln>
        </p:spPr>
        <p:txBody>
          <a:bodyPr wrap="square" lIns="0" tIns="0" rIns="0" bIns="0" rtlCol="1" anchor="ctr">
            <a:noAutofit/>
          </a:bodyPr>
          <a:lstStyle>
            <a:defPPr>
              <a:defRPr lang="en-US"/>
            </a:defPPr>
            <a:lvl1pPr algn="ctr">
              <a:defRPr sz="12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5E5E5">
                    <a:lumMod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Advising System</a:t>
            </a:r>
            <a:endParaRPr kumimoji="0" lang="he-IL" sz="1200" b="0" i="0" u="none" strike="noStrike" kern="1200" cap="none" spc="0" normalizeH="0" baseline="0" noProof="0" dirty="0" err="1">
              <a:ln>
                <a:noFill/>
              </a:ln>
              <a:solidFill>
                <a:srgbClr val="E5E5E5">
                  <a:lumMod val="75000"/>
                </a:srgbClr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40" name="Straight Arrow Connector 39"/>
          <p:cNvCxnSpPr>
            <a:stCxn id="39" idx="3"/>
            <a:endCxn id="4" idx="1"/>
          </p:cNvCxnSpPr>
          <p:nvPr/>
        </p:nvCxnSpPr>
        <p:spPr>
          <a:xfrm flipV="1">
            <a:off x="8891288" y="5849138"/>
            <a:ext cx="454059" cy="8892"/>
          </a:xfrm>
          <a:prstGeom prst="straightConnector1">
            <a:avLst/>
          </a:prstGeom>
          <a:ln w="41275" cmpd="sng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9345347" y="5498061"/>
            <a:ext cx="1941921" cy="702153"/>
          </a:xfrm>
          <a:prstGeom prst="rect">
            <a:avLst/>
          </a:prstGeom>
          <a:solidFill>
            <a:schemeClr val="bg2"/>
          </a:solidFill>
          <a:ln>
            <a:solidFill>
              <a:schemeClr val="accent2">
                <a:lumMod val="40000"/>
                <a:lumOff val="60000"/>
                <a:alpha val="44000"/>
              </a:schemeClr>
            </a:solidFill>
          </a:ln>
        </p:spPr>
        <p:txBody>
          <a:bodyPr wrap="square" lIns="0" tIns="0" rIns="0" bIns="0" rtlCol="1" anchor="ctr">
            <a:noAutofit/>
          </a:bodyPr>
          <a:lstStyle>
            <a:defPPr>
              <a:defRPr lang="en-US"/>
            </a:defPPr>
            <a:lvl1pPr algn="ctr">
              <a:defRPr sz="1200">
                <a:solidFill>
                  <a:schemeClr val="bg2">
                    <a:lumMod val="75000"/>
                  </a:schemeClr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5E5E5">
                    <a:lumMod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Available at every complete or intermediate status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300824" y="1155146"/>
            <a:ext cx="1194484" cy="311084"/>
          </a:xfrm>
          <a:prstGeom prst="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txBody>
          <a:bodyPr wrap="square" lIns="0" tIns="0" rIns="0" bIns="0" rtlCol="1" anchor="ctr">
            <a:noAutofit/>
          </a:bodyPr>
          <a:lstStyle>
            <a:defPPr>
              <a:defRPr lang="en-US"/>
            </a:defPPr>
            <a:lvl1pPr algn="ctr">
              <a:defRPr sz="1200" b="1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Fraud</a:t>
            </a:r>
            <a:endParaRPr kumimoji="0" lang="he-IL" sz="1200" b="1" i="0" u="none" strike="noStrike" kern="1200" cap="none" spc="0" normalizeH="0" baseline="0" noProof="0" dirty="0" err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 flipH="1" flipV="1">
            <a:off x="6229839" y="1441641"/>
            <a:ext cx="7017" cy="584461"/>
          </a:xfrm>
          <a:prstGeom prst="straightConnector1">
            <a:avLst/>
          </a:prstGeom>
          <a:ln w="41275" cmpd="sng">
            <a:solidFill>
              <a:schemeClr val="accent2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618833" y="3656995"/>
            <a:ext cx="1451454" cy="311084"/>
          </a:xfrm>
          <a:prstGeom prst="rect">
            <a:avLst/>
          </a:prstGeom>
          <a:solidFill>
            <a:schemeClr val="bg2"/>
          </a:solidFill>
          <a:ln>
            <a:solidFill>
              <a:schemeClr val="accent2">
                <a:lumMod val="40000"/>
                <a:lumOff val="60000"/>
                <a:alpha val="44000"/>
              </a:schemeClr>
            </a:solidFill>
          </a:ln>
        </p:spPr>
        <p:txBody>
          <a:bodyPr wrap="square" lIns="0" tIns="0" rIns="0" bIns="0" rtlCol="1" anchor="ctr">
            <a:noAutofit/>
          </a:bodyPr>
          <a:lstStyle>
            <a:defPPr>
              <a:defRPr lang="en-US"/>
            </a:defPPr>
            <a:lvl1pPr algn="ctr">
              <a:defRPr sz="12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5E5E5">
                    <a:lumMod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Addressing Inquiry</a:t>
            </a:r>
            <a:endParaRPr kumimoji="0" lang="he-IL" sz="1200" b="0" i="0" u="none" strike="noStrike" kern="1200" cap="none" spc="0" normalizeH="0" baseline="0" noProof="0" dirty="0" err="1">
              <a:ln>
                <a:noFill/>
              </a:ln>
              <a:solidFill>
                <a:srgbClr val="E5E5E5">
                  <a:lumMod val="75000"/>
                </a:srgbClr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46" name="Straight Arrow Connector 45"/>
          <p:cNvCxnSpPr/>
          <p:nvPr/>
        </p:nvCxnSpPr>
        <p:spPr>
          <a:xfrm flipV="1">
            <a:off x="4345919" y="3957740"/>
            <a:ext cx="0" cy="330728"/>
          </a:xfrm>
          <a:prstGeom prst="straightConnector1">
            <a:avLst/>
          </a:prstGeom>
          <a:ln w="41275" cmpd="sng">
            <a:solidFill>
              <a:schemeClr val="accent2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32119" y="1998482"/>
            <a:ext cx="1271229" cy="311084"/>
          </a:xfrm>
          <a:prstGeom prst="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txBody>
          <a:bodyPr wrap="square" lIns="0" tIns="0" rIns="0" bIns="0" rtlCol="1" anchor="ctr">
            <a:noAutofit/>
          </a:bodyPr>
          <a:lstStyle>
            <a:defPPr>
              <a:defRPr lang="en-US"/>
            </a:defPPr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Feeder</a:t>
            </a:r>
            <a:endParaRPr kumimoji="0" lang="he-IL" sz="1200" b="0" i="0" u="none" strike="noStrike" kern="1200" cap="none" spc="0" normalizeH="0" baseline="0" noProof="0" dirty="0" err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0" name="Elbow Connector 9"/>
          <p:cNvCxnSpPr>
            <a:stCxn id="47" idx="3"/>
            <a:endCxn id="9" idx="1"/>
          </p:cNvCxnSpPr>
          <p:nvPr/>
        </p:nvCxnSpPr>
        <p:spPr>
          <a:xfrm flipV="1">
            <a:off x="1703349" y="2417975"/>
            <a:ext cx="454059" cy="575333"/>
          </a:xfrm>
          <a:prstGeom prst="bentConnector3">
            <a:avLst/>
          </a:prstGeom>
          <a:ln w="41275" cmpd="sng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45" idx="3"/>
            <a:endCxn id="9" idx="1"/>
          </p:cNvCxnSpPr>
          <p:nvPr/>
        </p:nvCxnSpPr>
        <p:spPr>
          <a:xfrm>
            <a:off x="1703348" y="2154024"/>
            <a:ext cx="454060" cy="263951"/>
          </a:xfrm>
          <a:prstGeom prst="bentConnector3">
            <a:avLst/>
          </a:prstGeom>
          <a:ln w="41275" cmpd="sng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7" idx="1"/>
            <a:endCxn id="50" idx="3"/>
          </p:cNvCxnSpPr>
          <p:nvPr/>
        </p:nvCxnSpPr>
        <p:spPr>
          <a:xfrm flipH="1" flipV="1">
            <a:off x="3491705" y="1298211"/>
            <a:ext cx="1809119" cy="12477"/>
          </a:xfrm>
          <a:prstGeom prst="straightConnector1">
            <a:avLst/>
          </a:prstGeom>
          <a:ln w="41275" cmpd="sng">
            <a:solidFill>
              <a:schemeClr val="accent2"/>
            </a:solidFill>
            <a:prstDash val="sysDot"/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lowchart: Predefined Process 49"/>
          <p:cNvSpPr/>
          <p:nvPr/>
        </p:nvSpPr>
        <p:spPr>
          <a:xfrm>
            <a:off x="404399" y="1055321"/>
            <a:ext cx="3087306" cy="485780"/>
          </a:xfrm>
          <a:prstGeom prst="flowChartPredefinedProcess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txBody>
          <a:bodyPr wrap="square" lIns="0" tIns="0" rIns="0" bIns="0" rtlCol="1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Wait </a:t>
            </a:r>
            <a:r>
              <a:rPr kumimoji="0" lang="en-GB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Behaviour Wait FRAUD</a:t>
            </a:r>
            <a:endParaRPr kumimoji="0" lang="he-IL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sp>
        <p:nvSpPr>
          <p:cNvPr id="53" name="TextBox 52">
            <a:hlinkClick r:id="rId3" action="ppaction://hlinkpres?slideindex=1&amp;slidetitle="/>
          </p:cNvPr>
          <p:cNvSpPr txBox="1"/>
          <p:nvPr/>
        </p:nvSpPr>
        <p:spPr>
          <a:xfrm>
            <a:off x="3521424" y="984892"/>
            <a:ext cx="1646271" cy="30940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b="1" dirty="0" smtClean="0">
                <a:solidFill>
                  <a:schemeClr val="accent2"/>
                </a:solidFill>
              </a:rPr>
              <a:t>First Response</a:t>
            </a:r>
            <a:endParaRPr lang="en-GB" sz="1100" b="1" dirty="0" err="1" smtClean="0">
              <a:solidFill>
                <a:schemeClr val="accent2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6985774" y="3287856"/>
            <a:ext cx="4115548" cy="18374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 cap="sq" cmpd="sng">
            <a:solidFill>
              <a:schemeClr val="accent2"/>
            </a:solidFill>
            <a:bevel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500"/>
              </a:spcBef>
              <a:buSzPct val="150000"/>
            </a:pPr>
            <a:r>
              <a:rPr lang="en-US" dirty="0"/>
              <a:t>The First Response is returned in a case when the </a:t>
            </a:r>
            <a:r>
              <a:rPr lang="en-US" dirty="0" smtClean="0"/>
              <a:t>Fraud </a:t>
            </a:r>
            <a:r>
              <a:rPr lang="en-US" dirty="0"/>
              <a:t>system found a possible hit and an investigation is conducted to check if indeed this is a hit. In this case a Second response will follow after the investigation is complete with the final resolution.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83491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SEND REQUEST flow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3F1638-3586-4527-A760-38AC15BFC248}" type="datetime4">
              <a:rPr kumimoji="0" lang="en-GB" sz="800" b="0" i="0" u="none" strike="noStrike" kern="1200" cap="none" spc="0" normalizeH="0" baseline="0" noProof="0" smtClean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 March 2019</a:t>
            </a:fld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rgbClr val="41414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095909-DC86-4C28-AD6E-431C997D4893}" type="slidenum">
              <a:rPr kumimoji="0" lang="en-GB" sz="800" b="0" i="0" u="none" strike="noStrike" kern="1200" cap="none" spc="0" normalizeH="0" baseline="0" noProof="0" smtClean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rgbClr val="41414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157408" y="1998482"/>
            <a:ext cx="1941921" cy="83898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txBody>
          <a:bodyPr wrap="square" lIns="0" tIns="0" rIns="0" bIns="0" rtlCol="1" anchor="ctr">
            <a:noAutofit/>
          </a:bodyPr>
          <a:lstStyle>
            <a:defPPr>
              <a:defRPr lang="en-US"/>
            </a:defPPr>
            <a:lvl1pPr algn="ctr"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Receive Payment Instruction</a:t>
            </a:r>
            <a:endParaRPr kumimoji="0" lang="he-IL" sz="1200" b="0" i="0" u="none" strike="noStrike" kern="1200" cap="none" spc="0" normalizeH="0" baseline="0" noProof="0" dirty="0" err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sp>
        <p:nvSpPr>
          <p:cNvPr id="13" name="Flowchart: Predefined Process 12"/>
          <p:cNvSpPr/>
          <p:nvPr/>
        </p:nvSpPr>
        <p:spPr>
          <a:xfrm>
            <a:off x="4553388" y="1998482"/>
            <a:ext cx="1941921" cy="838985"/>
          </a:xfrm>
          <a:prstGeom prst="flowChartPredefined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txBody>
          <a:bodyPr wrap="square" lIns="0" tIns="0" rIns="0" bIns="0" rtlCol="1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Payment Initiation</a:t>
            </a:r>
            <a:endParaRPr kumimoji="0" lang="he-IL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5" name="Straight Arrow Connector 14"/>
          <p:cNvCxnSpPr>
            <a:stCxn id="9" idx="3"/>
            <a:endCxn id="13" idx="1"/>
          </p:cNvCxnSpPr>
          <p:nvPr/>
        </p:nvCxnSpPr>
        <p:spPr>
          <a:xfrm>
            <a:off x="4099329" y="2417975"/>
            <a:ext cx="454059" cy="0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157408" y="3158043"/>
            <a:ext cx="4337901" cy="311084"/>
          </a:xfrm>
          <a:prstGeom prst="rect">
            <a:avLst/>
          </a:prstGeom>
          <a:solidFill>
            <a:schemeClr val="bg2"/>
          </a:solidFill>
          <a:ln>
            <a:solidFill>
              <a:schemeClr val="accent2">
                <a:lumMod val="40000"/>
                <a:lumOff val="60000"/>
                <a:alpha val="44000"/>
              </a:schemeClr>
            </a:solidFill>
          </a:ln>
        </p:spPr>
        <p:txBody>
          <a:bodyPr wrap="square" lIns="0" tIns="0" rIns="0" bIns="0" rtlCol="1" anchor="ctr">
            <a:noAutofit/>
          </a:bodyPr>
          <a:lstStyle>
            <a:defPPr>
              <a:defRPr lang="en-US"/>
            </a:defPPr>
            <a:lvl1pPr algn="ctr">
              <a:defRPr sz="12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5E5E5">
                    <a:lumMod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Compliance </a:t>
            </a:r>
            <a:endParaRPr kumimoji="0" lang="he-IL" sz="1200" b="0" i="0" u="none" strike="noStrike" kern="1200" cap="none" spc="0" normalizeH="0" baseline="0" noProof="0" dirty="0" err="1">
              <a:ln>
                <a:noFill/>
              </a:ln>
              <a:solidFill>
                <a:srgbClr val="E5E5E5">
                  <a:lumMod val="75000"/>
                </a:srgbClr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8" name="Straight Arrow Connector 17"/>
          <p:cNvCxnSpPr>
            <a:stCxn id="13" idx="2"/>
          </p:cNvCxnSpPr>
          <p:nvPr/>
        </p:nvCxnSpPr>
        <p:spPr>
          <a:xfrm flipH="1">
            <a:off x="5524347" y="2837467"/>
            <a:ext cx="2" cy="320576"/>
          </a:xfrm>
          <a:prstGeom prst="straightConnector1">
            <a:avLst/>
          </a:prstGeom>
          <a:ln w="41275" cmpd="sng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owchart: Predefined Process 19"/>
          <p:cNvSpPr/>
          <p:nvPr/>
        </p:nvSpPr>
        <p:spPr>
          <a:xfrm>
            <a:off x="6949368" y="1998482"/>
            <a:ext cx="1941921" cy="838985"/>
          </a:xfrm>
          <a:prstGeom prst="flowChartPredefinedProcess">
            <a:avLst/>
          </a:prstGeom>
          <a:solidFill>
            <a:schemeClr val="bg2"/>
          </a:solidFill>
          <a:ln>
            <a:solidFill>
              <a:schemeClr val="accent2">
                <a:lumMod val="40000"/>
                <a:lumOff val="60000"/>
                <a:alpha val="44000"/>
              </a:schemeClr>
            </a:solidFill>
          </a:ln>
        </p:spPr>
        <p:txBody>
          <a:bodyPr wrap="square" lIns="0" tIns="0" rIns="0" bIns="0" rtlCol="1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5E5E5">
                    <a:lumMod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Debit Side Processing</a:t>
            </a:r>
            <a:endParaRPr kumimoji="0" lang="he-IL" sz="1200" b="0" i="0" u="none" strike="noStrike" kern="1200" cap="none" spc="0" normalizeH="0" baseline="0" noProof="0" dirty="0">
              <a:ln>
                <a:noFill/>
              </a:ln>
              <a:solidFill>
                <a:srgbClr val="E5E5E5">
                  <a:lumMod val="75000"/>
                </a:srgbClr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sp>
        <p:nvSpPr>
          <p:cNvPr id="21" name="Flowchart: Predefined Process 20"/>
          <p:cNvSpPr/>
          <p:nvPr/>
        </p:nvSpPr>
        <p:spPr>
          <a:xfrm>
            <a:off x="9345348" y="1998482"/>
            <a:ext cx="1941921" cy="838985"/>
          </a:xfrm>
          <a:prstGeom prst="flowChartPredefinedProcess">
            <a:avLst/>
          </a:prstGeom>
          <a:solidFill>
            <a:schemeClr val="bg2"/>
          </a:solidFill>
          <a:ln>
            <a:solidFill>
              <a:schemeClr val="accent2">
                <a:lumMod val="40000"/>
                <a:lumOff val="60000"/>
                <a:alpha val="44000"/>
              </a:schemeClr>
            </a:solidFill>
          </a:ln>
        </p:spPr>
        <p:txBody>
          <a:bodyPr wrap="square" lIns="0" tIns="0" rIns="0" bIns="0" rtlCol="1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5E5E5">
                    <a:lumMod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Credit Side Processing</a:t>
            </a:r>
            <a:endParaRPr kumimoji="0" lang="he-IL" sz="1200" b="0" i="0" u="none" strike="noStrike" kern="1200" cap="none" spc="0" normalizeH="0" baseline="0" noProof="0" dirty="0">
              <a:ln>
                <a:noFill/>
              </a:ln>
              <a:solidFill>
                <a:srgbClr val="E5E5E5">
                  <a:lumMod val="75000"/>
                </a:srgbClr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949366" y="1139596"/>
            <a:ext cx="4337902" cy="311084"/>
          </a:xfrm>
          <a:prstGeom prst="rect">
            <a:avLst/>
          </a:prstGeom>
          <a:solidFill>
            <a:schemeClr val="bg2"/>
          </a:solidFill>
          <a:ln>
            <a:solidFill>
              <a:schemeClr val="accent2">
                <a:lumMod val="40000"/>
                <a:lumOff val="60000"/>
                <a:alpha val="44000"/>
              </a:schemeClr>
            </a:solidFill>
          </a:ln>
        </p:spPr>
        <p:txBody>
          <a:bodyPr wrap="square" lIns="0" tIns="0" rIns="0" bIns="0" rtlCol="1" anchor="ctr">
            <a:noAutofit/>
          </a:bodyPr>
          <a:lstStyle>
            <a:defPPr>
              <a:defRPr lang="en-US"/>
            </a:defPPr>
            <a:lvl1pPr algn="ctr">
              <a:defRPr sz="12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E5E5E5">
                    <a:lumMod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Account Lookup</a:t>
            </a:r>
            <a:endParaRPr kumimoji="0" lang="he-IL" sz="1200" b="0" i="0" u="none" strike="noStrike" kern="1200" cap="none" spc="0" normalizeH="0" baseline="0" noProof="0" dirty="0" err="1">
              <a:ln>
                <a:noFill/>
              </a:ln>
              <a:solidFill>
                <a:srgbClr val="E5E5E5">
                  <a:lumMod val="75000"/>
                </a:srgbClr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23" name="Straight Arrow Connector 22"/>
          <p:cNvCxnSpPr>
            <a:stCxn id="21" idx="0"/>
          </p:cNvCxnSpPr>
          <p:nvPr/>
        </p:nvCxnSpPr>
        <p:spPr>
          <a:xfrm flipH="1" flipV="1">
            <a:off x="10309292" y="1414021"/>
            <a:ext cx="7017" cy="584461"/>
          </a:xfrm>
          <a:prstGeom prst="straightConnector1">
            <a:avLst/>
          </a:prstGeom>
          <a:ln w="41275" cmpd="sng">
            <a:solidFill>
              <a:schemeClr val="accent2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300824" y="3666300"/>
            <a:ext cx="1194484" cy="311084"/>
          </a:xfrm>
          <a:prstGeom prst="rect">
            <a:avLst/>
          </a:prstGeom>
          <a:solidFill>
            <a:schemeClr val="bg2"/>
          </a:solidFill>
          <a:ln>
            <a:solidFill>
              <a:schemeClr val="accent2">
                <a:lumMod val="40000"/>
                <a:lumOff val="60000"/>
                <a:alpha val="44000"/>
              </a:schemeClr>
            </a:solidFill>
          </a:ln>
        </p:spPr>
        <p:txBody>
          <a:bodyPr wrap="square" lIns="0" tIns="0" rIns="0" bIns="0" rtlCol="1" anchor="ctr">
            <a:noAutofit/>
          </a:bodyPr>
          <a:lstStyle>
            <a:defPPr>
              <a:defRPr lang="en-US"/>
            </a:defPPr>
            <a:lvl1pPr algn="ctr">
              <a:defRPr sz="12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5E5E5">
                    <a:lumMod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FX Engine</a:t>
            </a:r>
            <a:endParaRPr kumimoji="0" lang="he-IL" sz="1200" b="0" i="0" u="none" strike="noStrike" kern="1200" cap="none" spc="0" normalizeH="0" baseline="0" noProof="0" dirty="0" err="1">
              <a:ln>
                <a:noFill/>
              </a:ln>
              <a:solidFill>
                <a:srgbClr val="E5E5E5">
                  <a:lumMod val="75000"/>
                </a:srgbClr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5968405" y="3977384"/>
            <a:ext cx="0" cy="330728"/>
          </a:xfrm>
          <a:prstGeom prst="straightConnector1">
            <a:avLst/>
          </a:prstGeom>
          <a:ln w="41275" cmpd="sng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3128366" y="3477672"/>
            <a:ext cx="0" cy="830440"/>
          </a:xfrm>
          <a:prstGeom prst="straightConnector1">
            <a:avLst/>
          </a:prstGeom>
          <a:ln w="41275" cmpd="sng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3" idx="3"/>
            <a:endCxn id="20" idx="1"/>
          </p:cNvCxnSpPr>
          <p:nvPr/>
        </p:nvCxnSpPr>
        <p:spPr>
          <a:xfrm>
            <a:off x="6495309" y="2417975"/>
            <a:ext cx="454059" cy="0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0" idx="3"/>
            <a:endCxn id="21" idx="1"/>
          </p:cNvCxnSpPr>
          <p:nvPr/>
        </p:nvCxnSpPr>
        <p:spPr>
          <a:xfrm>
            <a:off x="8891289" y="2417975"/>
            <a:ext cx="454059" cy="0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lowchart: Predefined Process 40"/>
          <p:cNvSpPr/>
          <p:nvPr/>
        </p:nvSpPr>
        <p:spPr>
          <a:xfrm>
            <a:off x="9345347" y="4288469"/>
            <a:ext cx="1941921" cy="838985"/>
          </a:xfrm>
          <a:prstGeom prst="flowChartPredefinedProcess">
            <a:avLst/>
          </a:prstGeom>
          <a:solidFill>
            <a:schemeClr val="bg2"/>
          </a:solidFill>
          <a:ln>
            <a:solidFill>
              <a:schemeClr val="accent2">
                <a:lumMod val="40000"/>
                <a:lumOff val="60000"/>
                <a:alpha val="44000"/>
              </a:schemeClr>
            </a:solidFill>
          </a:ln>
        </p:spPr>
        <p:txBody>
          <a:bodyPr wrap="square" lIns="0" tIns="0" rIns="0" bIns="0" rtlCol="1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5E5E5">
                    <a:lumMod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MOP Selection Value Date and Cut Offs</a:t>
            </a:r>
            <a:endParaRPr kumimoji="0" lang="he-IL" sz="1200" b="0" i="0" u="none" strike="noStrike" kern="1200" cap="none" spc="0" normalizeH="0" baseline="0" noProof="0" dirty="0">
              <a:ln>
                <a:noFill/>
              </a:ln>
              <a:solidFill>
                <a:srgbClr val="E5E5E5">
                  <a:lumMod val="75000"/>
                </a:srgbClr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43" name="Elbow Connector 42"/>
          <p:cNvCxnSpPr>
            <a:stCxn id="21" idx="3"/>
            <a:endCxn id="41" idx="3"/>
          </p:cNvCxnSpPr>
          <p:nvPr/>
        </p:nvCxnSpPr>
        <p:spPr>
          <a:xfrm flipH="1">
            <a:off x="11287268" y="2417975"/>
            <a:ext cx="1" cy="2289987"/>
          </a:xfrm>
          <a:prstGeom prst="bentConnector3">
            <a:avLst>
              <a:gd name="adj1" fmla="val -22860000000"/>
            </a:avLst>
          </a:prstGeom>
          <a:ln w="127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Flowchart: Document 46"/>
          <p:cNvSpPr/>
          <p:nvPr/>
        </p:nvSpPr>
        <p:spPr>
          <a:xfrm>
            <a:off x="432120" y="2455980"/>
            <a:ext cx="1271229" cy="1074656"/>
          </a:xfrm>
          <a:prstGeom prst="flowChartDocumen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txBody>
          <a:bodyPr wrap="square" lIns="0" tIns="0" rIns="0" bIns="0" rtlCol="1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Internet Banking,  Branch-OTC, SWIFT, Local Clearing</a:t>
            </a:r>
            <a:endParaRPr kumimoji="0" lang="he-IL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sp>
        <p:nvSpPr>
          <p:cNvPr id="51" name="Flowchart: Predefined Process 50"/>
          <p:cNvSpPr/>
          <p:nvPr/>
        </p:nvSpPr>
        <p:spPr>
          <a:xfrm>
            <a:off x="6949368" y="4288468"/>
            <a:ext cx="1941921" cy="838985"/>
          </a:xfrm>
          <a:prstGeom prst="flowChartPredefinedProcess">
            <a:avLst/>
          </a:prstGeom>
          <a:solidFill>
            <a:schemeClr val="bg2"/>
          </a:solidFill>
          <a:ln>
            <a:solidFill>
              <a:schemeClr val="accent2">
                <a:lumMod val="40000"/>
                <a:lumOff val="60000"/>
                <a:alpha val="44000"/>
              </a:schemeClr>
            </a:solidFill>
          </a:ln>
        </p:spPr>
        <p:txBody>
          <a:bodyPr wrap="square" lIns="0" tIns="0" rIns="0" bIns="0" rtlCol="1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5E5E5">
                    <a:lumMod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Fees Processing</a:t>
            </a:r>
            <a:endParaRPr kumimoji="0" lang="he-IL" sz="1200" b="0" i="0" u="none" strike="noStrike" kern="1200" cap="none" spc="0" normalizeH="0" baseline="0" noProof="0" dirty="0">
              <a:ln>
                <a:noFill/>
              </a:ln>
              <a:solidFill>
                <a:srgbClr val="E5E5E5">
                  <a:lumMod val="75000"/>
                </a:srgbClr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52" name="Straight Arrow Connector 51"/>
          <p:cNvCxnSpPr>
            <a:stCxn id="41" idx="1"/>
            <a:endCxn id="51" idx="3"/>
          </p:cNvCxnSpPr>
          <p:nvPr/>
        </p:nvCxnSpPr>
        <p:spPr>
          <a:xfrm flipH="1" flipV="1">
            <a:off x="8891289" y="4707961"/>
            <a:ext cx="454058" cy="1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 flipV="1">
            <a:off x="6495309" y="4707961"/>
            <a:ext cx="454058" cy="1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Flowchart: Predefined Process 56"/>
          <p:cNvSpPr/>
          <p:nvPr/>
        </p:nvSpPr>
        <p:spPr>
          <a:xfrm>
            <a:off x="2157408" y="4288468"/>
            <a:ext cx="4337900" cy="838985"/>
          </a:xfrm>
          <a:prstGeom prst="flowChartPredefinedProcess">
            <a:avLst/>
          </a:prstGeom>
          <a:solidFill>
            <a:schemeClr val="bg2"/>
          </a:solidFill>
          <a:ln>
            <a:solidFill>
              <a:schemeClr val="accent2">
                <a:lumMod val="40000"/>
                <a:lumOff val="60000"/>
                <a:alpha val="44000"/>
              </a:schemeClr>
            </a:solidFill>
          </a:ln>
        </p:spPr>
        <p:txBody>
          <a:bodyPr wrap="square" lIns="0" tIns="0" rIns="0" bIns="0" rtlCol="1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5E5E5">
                    <a:lumMod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Payment execution</a:t>
            </a:r>
            <a:endParaRPr kumimoji="0" lang="he-IL" sz="1200" b="0" i="0" u="none" strike="noStrike" kern="1200" cap="none" spc="0" normalizeH="0" baseline="0" noProof="0" dirty="0">
              <a:ln>
                <a:noFill/>
              </a:ln>
              <a:solidFill>
                <a:srgbClr val="E5E5E5">
                  <a:lumMod val="75000"/>
                </a:srgbClr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sp>
        <p:nvSpPr>
          <p:cNvPr id="59" name="Flowchart: Document 58"/>
          <p:cNvSpPr/>
          <p:nvPr/>
        </p:nvSpPr>
        <p:spPr>
          <a:xfrm>
            <a:off x="402278" y="4163620"/>
            <a:ext cx="1271229" cy="1074656"/>
          </a:xfrm>
          <a:prstGeom prst="flowChartDocument">
            <a:avLst/>
          </a:prstGeom>
          <a:solidFill>
            <a:schemeClr val="bg2"/>
          </a:solidFill>
          <a:ln>
            <a:solidFill>
              <a:schemeClr val="accent2">
                <a:lumMod val="40000"/>
                <a:lumOff val="60000"/>
                <a:alpha val="44000"/>
              </a:schemeClr>
            </a:solidFill>
          </a:ln>
        </p:spPr>
        <p:txBody>
          <a:bodyPr wrap="square" lIns="0" tIns="0" rIns="0" bIns="0" rtlCol="1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5E5E5">
                    <a:lumMod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SWIFT, Local Clearing</a:t>
            </a:r>
            <a:endParaRPr kumimoji="0" lang="he-IL" sz="1200" b="0" i="0" u="none" strike="noStrike" kern="1200" cap="none" spc="0" normalizeH="0" baseline="0" noProof="0" dirty="0">
              <a:ln>
                <a:noFill/>
              </a:ln>
              <a:solidFill>
                <a:srgbClr val="E5E5E5">
                  <a:lumMod val="75000"/>
                </a:srgbClr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61" name="Straight Arrow Connector 60"/>
          <p:cNvCxnSpPr>
            <a:stCxn id="57" idx="1"/>
            <a:endCxn id="59" idx="3"/>
          </p:cNvCxnSpPr>
          <p:nvPr/>
        </p:nvCxnSpPr>
        <p:spPr>
          <a:xfrm flipH="1" flipV="1">
            <a:off x="1673507" y="4700948"/>
            <a:ext cx="483901" cy="7013"/>
          </a:xfrm>
          <a:prstGeom prst="straightConnector1">
            <a:avLst/>
          </a:prstGeom>
          <a:ln w="41275" cmpd="sng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4553388" y="5697411"/>
            <a:ext cx="1941921" cy="311084"/>
          </a:xfrm>
          <a:prstGeom prst="rect">
            <a:avLst/>
          </a:prstGeom>
          <a:solidFill>
            <a:schemeClr val="bg2"/>
          </a:solidFill>
          <a:ln>
            <a:solidFill>
              <a:schemeClr val="accent2">
                <a:lumMod val="40000"/>
                <a:lumOff val="60000"/>
                <a:alpha val="44000"/>
              </a:schemeClr>
            </a:solidFill>
          </a:ln>
        </p:spPr>
        <p:txBody>
          <a:bodyPr wrap="square" lIns="0" tIns="0" rIns="0" bIns="0" rtlCol="1" anchor="ctr">
            <a:noAutofit/>
          </a:bodyPr>
          <a:lstStyle>
            <a:defPPr>
              <a:defRPr lang="en-US"/>
            </a:defPPr>
            <a:lvl1pPr algn="ctr">
              <a:defRPr sz="12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5E5E5">
                    <a:lumMod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Balance Inquiry</a:t>
            </a:r>
            <a:endParaRPr kumimoji="0" lang="he-IL" sz="1200" b="0" i="0" u="none" strike="noStrike" kern="1200" cap="none" spc="0" normalizeH="0" baseline="0" noProof="0" dirty="0" err="1">
              <a:ln>
                <a:noFill/>
              </a:ln>
              <a:solidFill>
                <a:srgbClr val="E5E5E5">
                  <a:lumMod val="75000"/>
                </a:srgbClr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66" name="Straight Arrow Connector 65"/>
          <p:cNvCxnSpPr>
            <a:endCxn id="65" idx="0"/>
          </p:cNvCxnSpPr>
          <p:nvPr/>
        </p:nvCxnSpPr>
        <p:spPr>
          <a:xfrm>
            <a:off x="5524349" y="5127453"/>
            <a:ext cx="0" cy="569958"/>
          </a:xfrm>
          <a:prstGeom prst="straightConnector1">
            <a:avLst/>
          </a:prstGeom>
          <a:ln w="41275" cmpd="sng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2157408" y="5707564"/>
            <a:ext cx="1941921" cy="311084"/>
          </a:xfrm>
          <a:prstGeom prst="rect">
            <a:avLst/>
          </a:prstGeom>
          <a:solidFill>
            <a:schemeClr val="bg2"/>
          </a:solidFill>
          <a:ln>
            <a:solidFill>
              <a:schemeClr val="accent2">
                <a:lumMod val="40000"/>
                <a:lumOff val="60000"/>
                <a:alpha val="44000"/>
              </a:schemeClr>
            </a:solidFill>
          </a:ln>
        </p:spPr>
        <p:txBody>
          <a:bodyPr wrap="square" lIns="0" tIns="0" rIns="0" bIns="0" rtlCol="1" anchor="ctr">
            <a:noAutofit/>
          </a:bodyPr>
          <a:lstStyle>
            <a:defPPr>
              <a:defRPr lang="en-US"/>
            </a:defPPr>
            <a:lvl1pPr algn="ctr">
              <a:defRPr sz="12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5E5E5">
                    <a:lumMod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Accounting System</a:t>
            </a:r>
            <a:endParaRPr kumimoji="0" lang="he-IL" sz="1200" b="0" i="0" u="none" strike="noStrike" kern="1200" cap="none" spc="0" normalizeH="0" baseline="0" noProof="0" dirty="0" err="1">
              <a:ln>
                <a:noFill/>
              </a:ln>
              <a:solidFill>
                <a:srgbClr val="E5E5E5">
                  <a:lumMod val="75000"/>
                </a:srgbClr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68" name="Straight Arrow Connector 67"/>
          <p:cNvCxnSpPr>
            <a:endCxn id="67" idx="0"/>
          </p:cNvCxnSpPr>
          <p:nvPr/>
        </p:nvCxnSpPr>
        <p:spPr>
          <a:xfrm flipH="1">
            <a:off x="3128369" y="5127453"/>
            <a:ext cx="1" cy="580111"/>
          </a:xfrm>
          <a:prstGeom prst="straightConnector1">
            <a:avLst/>
          </a:prstGeom>
          <a:ln w="41275" cmpd="sng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0" idx="0"/>
          </p:cNvCxnSpPr>
          <p:nvPr/>
        </p:nvCxnSpPr>
        <p:spPr>
          <a:xfrm flipH="1" flipV="1">
            <a:off x="7913312" y="1414021"/>
            <a:ext cx="7017" cy="584461"/>
          </a:xfrm>
          <a:prstGeom prst="straightConnector1">
            <a:avLst/>
          </a:prstGeom>
          <a:ln w="41275" cmpd="sng">
            <a:solidFill>
              <a:schemeClr val="accent2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949366" y="5702488"/>
            <a:ext cx="1941922" cy="311084"/>
          </a:xfrm>
          <a:prstGeom prst="rect">
            <a:avLst/>
          </a:prstGeom>
          <a:solidFill>
            <a:schemeClr val="bg2"/>
          </a:solidFill>
          <a:ln>
            <a:solidFill>
              <a:schemeClr val="accent2">
                <a:lumMod val="40000"/>
                <a:lumOff val="60000"/>
                <a:alpha val="44000"/>
              </a:schemeClr>
            </a:solidFill>
          </a:ln>
        </p:spPr>
        <p:txBody>
          <a:bodyPr wrap="square" lIns="0" tIns="0" rIns="0" bIns="0" rtlCol="1" anchor="ctr">
            <a:noAutofit/>
          </a:bodyPr>
          <a:lstStyle>
            <a:defPPr>
              <a:defRPr lang="en-US"/>
            </a:defPPr>
            <a:lvl1pPr algn="ctr">
              <a:defRPr sz="12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5E5E5">
                    <a:lumMod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Advising System</a:t>
            </a:r>
            <a:endParaRPr kumimoji="0" lang="he-IL" sz="1200" b="0" i="0" u="none" strike="noStrike" kern="1200" cap="none" spc="0" normalizeH="0" baseline="0" noProof="0" dirty="0" err="1">
              <a:ln>
                <a:noFill/>
              </a:ln>
              <a:solidFill>
                <a:srgbClr val="E5E5E5">
                  <a:lumMod val="75000"/>
                </a:srgbClr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40" name="Straight Arrow Connector 39"/>
          <p:cNvCxnSpPr>
            <a:stCxn id="39" idx="3"/>
            <a:endCxn id="4" idx="1"/>
          </p:cNvCxnSpPr>
          <p:nvPr/>
        </p:nvCxnSpPr>
        <p:spPr>
          <a:xfrm flipV="1">
            <a:off x="8891288" y="5849138"/>
            <a:ext cx="454059" cy="8892"/>
          </a:xfrm>
          <a:prstGeom prst="straightConnector1">
            <a:avLst/>
          </a:prstGeom>
          <a:ln w="41275" cmpd="sng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9345347" y="5498061"/>
            <a:ext cx="1941921" cy="702153"/>
          </a:xfrm>
          <a:prstGeom prst="rect">
            <a:avLst/>
          </a:prstGeom>
          <a:solidFill>
            <a:schemeClr val="bg2"/>
          </a:solidFill>
          <a:ln>
            <a:solidFill>
              <a:schemeClr val="accent2">
                <a:lumMod val="40000"/>
                <a:lumOff val="60000"/>
                <a:alpha val="44000"/>
              </a:schemeClr>
            </a:solidFill>
          </a:ln>
        </p:spPr>
        <p:txBody>
          <a:bodyPr wrap="square" lIns="0" tIns="0" rIns="0" bIns="0" rtlCol="1" anchor="ctr">
            <a:noAutofit/>
          </a:bodyPr>
          <a:lstStyle>
            <a:defPPr>
              <a:defRPr lang="en-US"/>
            </a:defPPr>
            <a:lvl1pPr algn="ctr">
              <a:defRPr sz="1200">
                <a:solidFill>
                  <a:schemeClr val="bg2">
                    <a:lumMod val="75000"/>
                  </a:schemeClr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5E5E5">
                    <a:lumMod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Available at every complete or intermediate status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300824" y="1155146"/>
            <a:ext cx="1194484" cy="311084"/>
          </a:xfrm>
          <a:prstGeom prst="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txBody>
          <a:bodyPr wrap="square" lIns="0" tIns="0" rIns="0" bIns="0" rtlCol="1" anchor="ctr">
            <a:noAutofit/>
          </a:bodyPr>
          <a:lstStyle>
            <a:defPPr>
              <a:defRPr lang="en-US"/>
            </a:defPPr>
            <a:lvl1pPr algn="ctr">
              <a:defRPr sz="1200" b="1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Fraud</a:t>
            </a:r>
            <a:endParaRPr kumimoji="0" lang="he-IL" sz="1200" b="1" i="0" u="none" strike="noStrike" kern="1200" cap="none" spc="0" normalizeH="0" baseline="0" noProof="0" dirty="0" err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 flipH="1" flipV="1">
            <a:off x="6229839" y="1441641"/>
            <a:ext cx="7017" cy="584461"/>
          </a:xfrm>
          <a:prstGeom prst="straightConnector1">
            <a:avLst/>
          </a:prstGeom>
          <a:ln w="41275" cmpd="sng">
            <a:solidFill>
              <a:schemeClr val="accent2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618833" y="3656995"/>
            <a:ext cx="1451454" cy="311084"/>
          </a:xfrm>
          <a:prstGeom prst="rect">
            <a:avLst/>
          </a:prstGeom>
          <a:solidFill>
            <a:schemeClr val="bg2"/>
          </a:solidFill>
          <a:ln>
            <a:solidFill>
              <a:schemeClr val="accent2">
                <a:lumMod val="40000"/>
                <a:lumOff val="60000"/>
                <a:alpha val="44000"/>
              </a:schemeClr>
            </a:solidFill>
          </a:ln>
        </p:spPr>
        <p:txBody>
          <a:bodyPr wrap="square" lIns="0" tIns="0" rIns="0" bIns="0" rtlCol="1" anchor="ctr">
            <a:noAutofit/>
          </a:bodyPr>
          <a:lstStyle>
            <a:defPPr>
              <a:defRPr lang="en-US"/>
            </a:defPPr>
            <a:lvl1pPr algn="ctr">
              <a:defRPr sz="12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5E5E5">
                    <a:lumMod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Addressing Inquiry</a:t>
            </a:r>
            <a:endParaRPr kumimoji="0" lang="he-IL" sz="1200" b="0" i="0" u="none" strike="noStrike" kern="1200" cap="none" spc="0" normalizeH="0" baseline="0" noProof="0" dirty="0" err="1">
              <a:ln>
                <a:noFill/>
              </a:ln>
              <a:solidFill>
                <a:srgbClr val="E5E5E5">
                  <a:lumMod val="75000"/>
                </a:srgbClr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46" name="Straight Arrow Connector 45"/>
          <p:cNvCxnSpPr/>
          <p:nvPr/>
        </p:nvCxnSpPr>
        <p:spPr>
          <a:xfrm flipV="1">
            <a:off x="4345919" y="3957740"/>
            <a:ext cx="0" cy="330728"/>
          </a:xfrm>
          <a:prstGeom prst="straightConnector1">
            <a:avLst/>
          </a:prstGeom>
          <a:ln w="41275" cmpd="sng">
            <a:solidFill>
              <a:schemeClr val="accent2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32119" y="1998482"/>
            <a:ext cx="1271229" cy="311084"/>
          </a:xfrm>
          <a:prstGeom prst="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txBody>
          <a:bodyPr wrap="square" lIns="0" tIns="0" rIns="0" bIns="0" rtlCol="1" anchor="ctr">
            <a:noAutofit/>
          </a:bodyPr>
          <a:lstStyle>
            <a:defPPr>
              <a:defRPr lang="en-US"/>
            </a:defPPr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Feeder</a:t>
            </a:r>
            <a:endParaRPr kumimoji="0" lang="he-IL" sz="1200" b="0" i="0" u="none" strike="noStrike" kern="1200" cap="none" spc="0" normalizeH="0" baseline="0" noProof="0" dirty="0" err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0" name="Elbow Connector 9"/>
          <p:cNvCxnSpPr>
            <a:stCxn id="47" idx="3"/>
            <a:endCxn id="9" idx="1"/>
          </p:cNvCxnSpPr>
          <p:nvPr/>
        </p:nvCxnSpPr>
        <p:spPr>
          <a:xfrm flipV="1">
            <a:off x="1703349" y="2417975"/>
            <a:ext cx="454059" cy="575333"/>
          </a:xfrm>
          <a:prstGeom prst="bentConnector3">
            <a:avLst/>
          </a:prstGeom>
          <a:ln w="41275" cmpd="sng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45" idx="3"/>
            <a:endCxn id="9" idx="1"/>
          </p:cNvCxnSpPr>
          <p:nvPr/>
        </p:nvCxnSpPr>
        <p:spPr>
          <a:xfrm>
            <a:off x="1703348" y="2154024"/>
            <a:ext cx="454060" cy="263951"/>
          </a:xfrm>
          <a:prstGeom prst="bentConnector3">
            <a:avLst/>
          </a:prstGeom>
          <a:ln w="41275" cmpd="sng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7" idx="1"/>
            <a:endCxn id="50" idx="3"/>
          </p:cNvCxnSpPr>
          <p:nvPr/>
        </p:nvCxnSpPr>
        <p:spPr>
          <a:xfrm flipH="1" flipV="1">
            <a:off x="3491705" y="1298211"/>
            <a:ext cx="1809119" cy="12477"/>
          </a:xfrm>
          <a:prstGeom prst="straightConnector1">
            <a:avLst/>
          </a:prstGeom>
          <a:ln w="41275" cmpd="sng">
            <a:solidFill>
              <a:schemeClr val="accent2"/>
            </a:solidFill>
            <a:prstDash val="sysDot"/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lowchart: Predefined Process 49"/>
          <p:cNvSpPr/>
          <p:nvPr/>
        </p:nvSpPr>
        <p:spPr>
          <a:xfrm>
            <a:off x="404399" y="1055321"/>
            <a:ext cx="3087306" cy="485780"/>
          </a:xfrm>
          <a:prstGeom prst="flowChartPredefinedProcess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txBody>
          <a:bodyPr wrap="square" lIns="0" tIns="0" rIns="0" bIns="0" rtlCol="1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Wait </a:t>
            </a:r>
            <a:r>
              <a:rPr kumimoji="0" lang="en-GB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Behaviour Wait FRAUD</a:t>
            </a:r>
            <a:endParaRPr kumimoji="0" lang="he-IL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sp>
        <p:nvSpPr>
          <p:cNvPr id="54" name="TextBox 53">
            <a:hlinkClick r:id="rId3" action="ppaction://hlinkpres?slideindex=1&amp;slidetitle="/>
          </p:cNvPr>
          <p:cNvSpPr txBox="1"/>
          <p:nvPr/>
        </p:nvSpPr>
        <p:spPr>
          <a:xfrm>
            <a:off x="3599888" y="1055321"/>
            <a:ext cx="1646271" cy="30940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b="1" dirty="0" smtClean="0">
                <a:solidFill>
                  <a:schemeClr val="accent2"/>
                </a:solidFill>
              </a:rPr>
              <a:t>Second Response</a:t>
            </a:r>
            <a:endParaRPr lang="en-GB" sz="1100" b="1" dirty="0" err="1" smtClean="0">
              <a:solidFill>
                <a:schemeClr val="accent2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6902714" y="4050087"/>
            <a:ext cx="4115548" cy="18374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 cap="sq" cmpd="sng">
            <a:solidFill>
              <a:schemeClr val="accent2"/>
            </a:solidFill>
            <a:bevel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500"/>
              </a:spcBef>
              <a:buSzPct val="150000"/>
            </a:pPr>
            <a:r>
              <a:rPr lang="en-US" dirty="0"/>
              <a:t>The Second (or last) Response is returned either as a final response in a case when the </a:t>
            </a:r>
            <a:r>
              <a:rPr lang="en-US" dirty="0" smtClean="0"/>
              <a:t>Fraud </a:t>
            </a:r>
            <a:r>
              <a:rPr lang="en-US" dirty="0"/>
              <a:t>system found a possible hit, returned a First Response, and an investigation was conducted, or when the </a:t>
            </a:r>
            <a:r>
              <a:rPr lang="en-US" dirty="0" smtClean="0"/>
              <a:t>Fraud </a:t>
            </a:r>
            <a:r>
              <a:rPr lang="en-US" dirty="0"/>
              <a:t>system provides only its final response.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42413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COMPLIANCE response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E1DED-F17D-40BA-964F-A1C8DEDCEF61}" type="datetime4">
              <a:rPr lang="en-GB" smtClean="0"/>
              <a:t>24 March 2019</a:t>
            </a:fld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t>9</a:t>
            </a:fld>
            <a:endParaRPr lang="en-GB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4092606" y="54153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67806" y="2395011"/>
            <a:ext cx="5324151" cy="1774845"/>
          </a:xfrm>
          <a:prstGeom prst="rect">
            <a:avLst/>
          </a:prstGeom>
          <a:ln w="15875" cap="sq" cmpd="sng">
            <a:noFill/>
            <a:bevel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200"/>
              </a:spcAft>
            </a:pPr>
            <a:r>
              <a:rPr lang="en-US" sz="1600" dirty="0">
                <a:latin typeface="Arial" panose="020B0604020202020204" pitchFamily="34" charset="0"/>
                <a:ea typeface="Times New Roman" panose="02020603050405020304" pitchFamily="18" charset="0"/>
                <a:cs typeface="Tahoma" panose="020B0604030504040204" pitchFamily="34" charset="0"/>
              </a:rPr>
              <a:t>The return code to indicate the nature of the initial response: </a:t>
            </a:r>
            <a:endParaRPr lang="en-US" sz="2000" dirty="0">
              <a:latin typeface="Arial" panose="020B0604020202020204" pitchFamily="34" charset="0"/>
              <a:ea typeface="Times New Roman" panose="02020603050405020304" pitchFamily="18" charset="0"/>
              <a:cs typeface="Tahoma" panose="020B0604030504040204" pitchFamily="34" charset="0"/>
            </a:endParaRPr>
          </a:p>
          <a:p>
            <a:pPr marL="342900" marR="0" lvl="0" indent="-342900">
              <a:spcBef>
                <a:spcPts val="200"/>
              </a:spcBef>
              <a:spcAft>
                <a:spcPts val="200"/>
              </a:spcAft>
              <a:buFont typeface="Symbol" panose="05050102010706020507" pitchFamily="18" charset="2"/>
              <a:buChar char=""/>
            </a:pP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Tahoma" panose="020B0604030504040204" pitchFamily="34" charset="0"/>
              </a:rPr>
              <a:t>1 - Pass</a:t>
            </a:r>
            <a:endParaRPr lang="en-US" sz="2000" dirty="0">
              <a:solidFill>
                <a:srgbClr val="000000"/>
              </a:solidFill>
              <a:latin typeface="Arial" panose="020B0604020202020204" pitchFamily="34" charset="0"/>
              <a:ea typeface="Calibri" panose="020F0502020204030204" pitchFamily="34" charset="0"/>
              <a:cs typeface="Tahoma" panose="020B0604030504040204" pitchFamily="34" charset="0"/>
            </a:endParaRPr>
          </a:p>
          <a:p>
            <a:pPr marL="342900" marR="0" lvl="0" indent="-342900">
              <a:spcBef>
                <a:spcPts val="200"/>
              </a:spcBef>
              <a:spcAft>
                <a:spcPts val="200"/>
              </a:spcAft>
              <a:buFont typeface="Symbol" panose="05050102010706020507" pitchFamily="18" charset="2"/>
              <a:buChar char=""/>
            </a:pP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Tahoma" panose="020B0604030504040204" pitchFamily="34" charset="0"/>
              </a:rPr>
              <a:t>2 - Hold</a:t>
            </a:r>
            <a:endParaRPr lang="en-US" sz="2000" dirty="0">
              <a:solidFill>
                <a:srgbClr val="000000"/>
              </a:solidFill>
              <a:latin typeface="Arial" panose="020B0604020202020204" pitchFamily="34" charset="0"/>
              <a:ea typeface="Calibri" panose="020F0502020204030204" pitchFamily="34" charset="0"/>
              <a:cs typeface="Tahoma" panose="020B0604030504040204" pitchFamily="34" charset="0"/>
            </a:endParaRPr>
          </a:p>
          <a:p>
            <a:pPr marL="342900" marR="0" lvl="0" indent="-342900">
              <a:spcBef>
                <a:spcPts val="200"/>
              </a:spcBef>
              <a:spcAft>
                <a:spcPts val="200"/>
              </a:spcAft>
              <a:buFont typeface="Symbol" panose="05050102010706020507" pitchFamily="18" charset="2"/>
              <a:buChar char=""/>
            </a:pP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Tahoma" panose="020B0604030504040204" pitchFamily="34" charset="0"/>
              </a:rPr>
              <a:t>0 - Fail</a:t>
            </a:r>
            <a:endParaRPr lang="en-US" sz="2000" dirty="0">
              <a:solidFill>
                <a:srgbClr val="000000"/>
              </a:solidFill>
              <a:latin typeface="Arial" panose="020B0604020202020204" pitchFamily="34" charset="0"/>
              <a:ea typeface="Calibri" panose="020F0502020204030204" pitchFamily="34" charset="0"/>
              <a:cs typeface="Tahoma" panose="020B0604030504040204" pitchFamily="34" charset="0"/>
            </a:endParaRPr>
          </a:p>
          <a:p>
            <a:pPr marL="342900" marR="0" lvl="0" indent="-342900">
              <a:spcBef>
                <a:spcPts val="200"/>
              </a:spcBef>
              <a:spcAft>
                <a:spcPts val="200"/>
              </a:spcAft>
              <a:buFont typeface="Symbol" panose="05050102010706020507" pitchFamily="18" charset="2"/>
              <a:buChar char=""/>
            </a:pP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Tahoma" panose="020B0604030504040204" pitchFamily="34" charset="0"/>
              </a:rPr>
              <a:t>995 - Technical 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Tahoma" panose="020B0604030504040204" pitchFamily="34" charset="0"/>
              </a:rPr>
              <a:t>error</a:t>
            </a:r>
            <a:endParaRPr lang="en-US" sz="2000" dirty="0">
              <a:solidFill>
                <a:srgbClr val="000000"/>
              </a:solidFill>
              <a:latin typeface="Arial" panose="020B0604020202020204" pitchFamily="34" charset="0"/>
              <a:ea typeface="Calibri" panose="020F050202020403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4226553"/>
              </p:ext>
            </p:extLst>
          </p:nvPr>
        </p:nvGraphicFramePr>
        <p:xfrm>
          <a:off x="5938025" y="1209754"/>
          <a:ext cx="6041925" cy="4457400"/>
        </p:xfrm>
        <a:graphic>
          <a:graphicData uri="http://schemas.openxmlformats.org/drawingml/2006/table">
            <a:tbl>
              <a:tblPr firstRow="1" firstCol="1" bandRow="1"/>
              <a:tblGrid>
                <a:gridCol w="785109">
                  <a:extLst>
                    <a:ext uri="{9D8B030D-6E8A-4147-A177-3AD203B41FA5}">
                      <a16:colId xmlns:a16="http://schemas.microsoft.com/office/drawing/2014/main" val="3350887537"/>
                    </a:ext>
                  </a:extLst>
                </a:gridCol>
                <a:gridCol w="847917">
                  <a:extLst>
                    <a:ext uri="{9D8B030D-6E8A-4147-A177-3AD203B41FA5}">
                      <a16:colId xmlns:a16="http://schemas.microsoft.com/office/drawing/2014/main" val="103524360"/>
                    </a:ext>
                  </a:extLst>
                </a:gridCol>
                <a:gridCol w="913457">
                  <a:extLst>
                    <a:ext uri="{9D8B030D-6E8A-4147-A177-3AD203B41FA5}">
                      <a16:colId xmlns:a16="http://schemas.microsoft.com/office/drawing/2014/main" val="3976092189"/>
                    </a:ext>
                  </a:extLst>
                </a:gridCol>
                <a:gridCol w="785109">
                  <a:extLst>
                    <a:ext uri="{9D8B030D-6E8A-4147-A177-3AD203B41FA5}">
                      <a16:colId xmlns:a16="http://schemas.microsoft.com/office/drawing/2014/main" val="1633225877"/>
                    </a:ext>
                  </a:extLst>
                </a:gridCol>
                <a:gridCol w="719570">
                  <a:extLst>
                    <a:ext uri="{9D8B030D-6E8A-4147-A177-3AD203B41FA5}">
                      <a16:colId xmlns:a16="http://schemas.microsoft.com/office/drawing/2014/main" val="383381457"/>
                    </a:ext>
                  </a:extLst>
                </a:gridCol>
                <a:gridCol w="1990763">
                  <a:extLst>
                    <a:ext uri="{9D8B030D-6E8A-4147-A177-3AD203B41FA5}">
                      <a16:colId xmlns:a16="http://schemas.microsoft.com/office/drawing/2014/main" val="3939338155"/>
                    </a:ext>
                  </a:extLst>
                </a:gridCol>
              </a:tblGrid>
              <a:tr h="742900">
                <a:tc>
                  <a:txBody>
                    <a:bodyPr/>
                    <a:lstStyle/>
                    <a:p>
                      <a:pPr marL="0" marR="0">
                        <a:spcBef>
                          <a:spcPts val="480"/>
                        </a:spcBef>
                        <a:spcAft>
                          <a:spcPts val="480"/>
                        </a:spcAft>
                      </a:pPr>
                      <a:r>
                        <a:rPr lang="en-US" sz="10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Level 1</a:t>
                      </a:r>
                      <a:endParaRPr lang="en-US" sz="100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ahoma" panose="020B0604030504040204" pitchFamily="34" charset="0"/>
                      </a:endParaRPr>
                    </a:p>
                  </a:txBody>
                  <a:tcPr marL="70898" marR="70898" marT="0" marB="0">
                    <a:lnL>
                      <a:noFill/>
                    </a:lnL>
                    <a:lnR w="12700" cap="flat" cmpd="sng" algn="ctr">
                      <a:solidFill>
                        <a:srgbClr val="4141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4141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948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480"/>
                        </a:spcBef>
                        <a:spcAft>
                          <a:spcPts val="480"/>
                        </a:spcAft>
                      </a:pPr>
                      <a:r>
                        <a:rPr lang="en-US" sz="10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Level 2</a:t>
                      </a:r>
                      <a:endParaRPr lang="en-US" sz="100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ahoma" panose="020B0604030504040204" pitchFamily="34" charset="0"/>
                      </a:endParaRPr>
                    </a:p>
                  </a:txBody>
                  <a:tcPr marL="70898" marR="70898" marT="0" marB="0">
                    <a:lnL w="12700" cap="flat" cmpd="sng" algn="ctr">
                      <a:solidFill>
                        <a:srgbClr val="4141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141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4141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948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480"/>
                        </a:spcBef>
                        <a:spcAft>
                          <a:spcPts val="480"/>
                        </a:spcAft>
                      </a:pPr>
                      <a:r>
                        <a:rPr lang="en-US" sz="10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Level 3</a:t>
                      </a:r>
                      <a:endParaRPr lang="en-US" sz="100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ahoma" panose="020B0604030504040204" pitchFamily="34" charset="0"/>
                      </a:endParaRPr>
                    </a:p>
                  </a:txBody>
                  <a:tcPr marL="70898" marR="70898" marT="0" marB="0">
                    <a:lnL w="12700" cap="flat" cmpd="sng" algn="ctr">
                      <a:solidFill>
                        <a:srgbClr val="4141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141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4141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948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480"/>
                        </a:spcBef>
                        <a:spcAft>
                          <a:spcPts val="480"/>
                        </a:spcAft>
                      </a:pPr>
                      <a:r>
                        <a:rPr lang="en-US" sz="10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Level 4</a:t>
                      </a:r>
                      <a:endParaRPr lang="en-US" sz="100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ahoma" panose="020B0604030504040204" pitchFamily="34" charset="0"/>
                      </a:endParaRPr>
                    </a:p>
                  </a:txBody>
                  <a:tcPr marL="70898" marR="70898" marT="0" marB="0">
                    <a:lnL w="12700" cap="flat" cmpd="sng" algn="ctr">
                      <a:solidFill>
                        <a:srgbClr val="4141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141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4141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948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480"/>
                        </a:spcBef>
                        <a:spcAft>
                          <a:spcPts val="480"/>
                        </a:spcAft>
                      </a:pPr>
                      <a:r>
                        <a:rPr lang="en-US" sz="10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Level 5</a:t>
                      </a:r>
                      <a:endParaRPr lang="en-US" sz="100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ahoma" panose="020B0604030504040204" pitchFamily="34" charset="0"/>
                      </a:endParaRPr>
                    </a:p>
                  </a:txBody>
                  <a:tcPr marL="70898" marR="70898" marT="0" marB="0">
                    <a:lnL w="12700" cap="flat" cmpd="sng" algn="ctr">
                      <a:solidFill>
                        <a:srgbClr val="4141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141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4141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948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480"/>
                        </a:spcBef>
                        <a:spcAft>
                          <a:spcPts val="480"/>
                        </a:spcAft>
                      </a:pPr>
                      <a:r>
                        <a:rPr lang="en-US" sz="10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Description</a:t>
                      </a:r>
                      <a:endParaRPr lang="en-US" sz="100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ahoma" panose="020B0604030504040204" pitchFamily="34" charset="0"/>
                      </a:endParaRPr>
                    </a:p>
                  </a:txBody>
                  <a:tcPr marL="70898" marR="70898" marT="0" marB="0">
                    <a:lnL w="12700" cap="flat" cmpd="sng" algn="ctr">
                      <a:solidFill>
                        <a:srgbClr val="4141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4141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948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8163507"/>
                  </a:ext>
                </a:extLst>
              </a:tr>
              <a:tr h="742900"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US" sz="1000" b="1" dirty="0" err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ahoma" panose="020B0604030504040204" pitchFamily="34" charset="0"/>
                        </a:rPr>
                        <a:t>FndtMsg</a:t>
                      </a:r>
                      <a:endParaRPr lang="en-US" sz="10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70898" marR="70898" marT="0" marB="0">
                    <a:lnL>
                      <a:noFill/>
                    </a:lnL>
                    <a:lnR w="12700" cap="flat" cmpd="sng" algn="ctr">
                      <a:solidFill>
                        <a:srgbClr val="4141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141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141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898" marR="70898" marT="0" marB="0">
                    <a:lnL w="12700" cap="flat" cmpd="sng" algn="ctr">
                      <a:solidFill>
                        <a:srgbClr val="4141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141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141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141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898" marR="70898" marT="0" marB="0">
                    <a:lnL w="12700" cap="flat" cmpd="sng" algn="ctr">
                      <a:solidFill>
                        <a:srgbClr val="4141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141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141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141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898" marR="70898" marT="0" marB="0">
                    <a:lnL w="12700" cap="flat" cmpd="sng" algn="ctr">
                      <a:solidFill>
                        <a:srgbClr val="4141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141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141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141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ahoma" panose="020B0604030504040204" pitchFamily="34" charset="0"/>
                        </a:rPr>
                        <a:t> </a:t>
                      </a:r>
                    </a:p>
                  </a:txBody>
                  <a:tcPr marL="70898" marR="70898" marT="0" marB="0">
                    <a:lnL w="12700" cap="flat" cmpd="sng" algn="ctr">
                      <a:solidFill>
                        <a:srgbClr val="4141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141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141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141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898" marR="70898" marT="0" marB="0">
                    <a:lnL w="12700" cap="flat" cmpd="sng" algn="ctr">
                      <a:solidFill>
                        <a:srgbClr val="4141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141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141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1149481"/>
                  </a:ext>
                </a:extLst>
              </a:tr>
              <a:tr h="742900"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ahoma" panose="020B0604030504040204" pitchFamily="34" charset="0"/>
                        </a:rPr>
                        <a:t> </a:t>
                      </a:r>
                    </a:p>
                  </a:txBody>
                  <a:tcPr marL="70898" marR="70898" marT="0" marB="0">
                    <a:lnL>
                      <a:noFill/>
                    </a:lnL>
                    <a:lnR w="12700" cap="flat" cmpd="sng" algn="ctr">
                      <a:solidFill>
                        <a:srgbClr val="4141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141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141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US" sz="1000" b="1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ahoma" panose="020B0604030504040204" pitchFamily="34" charset="0"/>
                        </a:rPr>
                        <a:t>Header</a:t>
                      </a:r>
                    </a:p>
                  </a:txBody>
                  <a:tcPr marL="70898" marR="70898" marT="0" marB="0">
                    <a:lnL w="12700" cap="flat" cmpd="sng" algn="ctr">
                      <a:solidFill>
                        <a:srgbClr val="4141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141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141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141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b="1"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898" marR="70898" marT="0" marB="0">
                    <a:lnL w="12700" cap="flat" cmpd="sng" algn="ctr">
                      <a:solidFill>
                        <a:srgbClr val="4141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141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141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141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898" marR="70898" marT="0" marB="0">
                    <a:lnL w="12700" cap="flat" cmpd="sng" algn="ctr">
                      <a:solidFill>
                        <a:srgbClr val="4141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141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141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141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ahoma" panose="020B0604030504040204" pitchFamily="34" charset="0"/>
                        </a:rPr>
                        <a:t> </a:t>
                      </a:r>
                    </a:p>
                  </a:txBody>
                  <a:tcPr marL="70898" marR="70898" marT="0" marB="0">
                    <a:lnL w="12700" cap="flat" cmpd="sng" algn="ctr">
                      <a:solidFill>
                        <a:srgbClr val="4141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141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141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141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ahoma" panose="020B0604030504040204" pitchFamily="34" charset="0"/>
                        </a:rPr>
                        <a:t>General identifying attributes</a:t>
                      </a:r>
                    </a:p>
                  </a:txBody>
                  <a:tcPr marL="70898" marR="70898" marT="0" marB="0">
                    <a:lnL w="12700" cap="flat" cmpd="sng" algn="ctr">
                      <a:solidFill>
                        <a:srgbClr val="4141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141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141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8548493"/>
                  </a:ext>
                </a:extLst>
              </a:tr>
              <a:tr h="742900"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ahoma" panose="020B0604030504040204" pitchFamily="34" charset="0"/>
                        </a:rPr>
                        <a:t> </a:t>
                      </a:r>
                    </a:p>
                  </a:txBody>
                  <a:tcPr marL="70898" marR="70898" marT="0" marB="0">
                    <a:lnL>
                      <a:noFill/>
                    </a:lnL>
                    <a:lnR w="12700" cap="flat" cmpd="sng" algn="ctr">
                      <a:solidFill>
                        <a:srgbClr val="4141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141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141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US" sz="1000" b="1" dirty="0" err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ahoma" panose="020B0604030504040204" pitchFamily="34" charset="0"/>
                        </a:rPr>
                        <a:t>ResponseDetails</a:t>
                      </a:r>
                      <a:endParaRPr lang="en-US" sz="10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70898" marR="70898" marT="0" marB="0">
                    <a:lnL w="12700" cap="flat" cmpd="sng" algn="ctr">
                      <a:solidFill>
                        <a:srgbClr val="4141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141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141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141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b="1"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898" marR="70898" marT="0" marB="0">
                    <a:lnL w="12700" cap="flat" cmpd="sng" algn="ctr">
                      <a:solidFill>
                        <a:srgbClr val="4141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141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141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141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898" marR="70898" marT="0" marB="0">
                    <a:lnL w="12700" cap="flat" cmpd="sng" algn="ctr">
                      <a:solidFill>
                        <a:srgbClr val="4141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141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141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141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ahoma" panose="020B0604030504040204" pitchFamily="34" charset="0"/>
                        </a:rPr>
                        <a:t> </a:t>
                      </a:r>
                    </a:p>
                  </a:txBody>
                  <a:tcPr marL="70898" marR="70898" marT="0" marB="0">
                    <a:lnL w="12700" cap="flat" cmpd="sng" algn="ctr">
                      <a:solidFill>
                        <a:srgbClr val="4141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141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141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141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898" marR="70898" marT="0" marB="0">
                    <a:lnL w="12700" cap="flat" cmpd="sng" algn="ctr">
                      <a:solidFill>
                        <a:srgbClr val="4141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141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141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2176438"/>
                  </a:ext>
                </a:extLst>
              </a:tr>
              <a:tr h="742900"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ahoma" panose="020B0604030504040204" pitchFamily="34" charset="0"/>
                        </a:rPr>
                        <a:t> </a:t>
                      </a:r>
                    </a:p>
                  </a:txBody>
                  <a:tcPr marL="70898" marR="70898" marT="0" marB="0">
                    <a:lnL>
                      <a:noFill/>
                    </a:lnL>
                    <a:lnR w="12700" cap="flat" cmpd="sng" algn="ctr">
                      <a:solidFill>
                        <a:srgbClr val="4141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141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141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US" sz="1000" b="1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ahoma" panose="020B0604030504040204" pitchFamily="34" charset="0"/>
                        </a:rPr>
                        <a:t> </a:t>
                      </a:r>
                    </a:p>
                  </a:txBody>
                  <a:tcPr marL="70898" marR="70898" marT="0" marB="0">
                    <a:lnL w="12700" cap="flat" cmpd="sng" algn="ctr">
                      <a:solidFill>
                        <a:srgbClr val="4141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141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141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141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US" sz="1000" b="1" dirty="0" err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ahoma" panose="020B0604030504040204" pitchFamily="34" charset="0"/>
                        </a:rPr>
                        <a:t>returnCode</a:t>
                      </a:r>
                      <a:endParaRPr lang="en-US" sz="10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70898" marR="70898" marT="0" marB="0">
                    <a:lnL w="12700" cap="flat" cmpd="sng" algn="ctr">
                      <a:solidFill>
                        <a:srgbClr val="4141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141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141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141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ahoma" panose="020B0604030504040204" pitchFamily="34" charset="0"/>
                        </a:rPr>
                        <a:t> </a:t>
                      </a:r>
                    </a:p>
                  </a:txBody>
                  <a:tcPr marL="70898" marR="70898" marT="0" marB="0">
                    <a:lnL w="12700" cap="flat" cmpd="sng" algn="ctr">
                      <a:solidFill>
                        <a:srgbClr val="4141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141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141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141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ahoma" panose="020B0604030504040204" pitchFamily="34" charset="0"/>
                        </a:rPr>
                        <a:t> </a:t>
                      </a:r>
                    </a:p>
                  </a:txBody>
                  <a:tcPr marL="70898" marR="70898" marT="0" marB="0">
                    <a:lnL w="12700" cap="flat" cmpd="sng" algn="ctr">
                      <a:solidFill>
                        <a:srgbClr val="4141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141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141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141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ahoma" panose="020B0604030504040204" pitchFamily="34" charset="0"/>
                        </a:rPr>
                        <a:t>Return code of the Fraud response</a:t>
                      </a:r>
                    </a:p>
                  </a:txBody>
                  <a:tcPr marL="70898" marR="70898" marT="0" marB="0">
                    <a:lnL w="12700" cap="flat" cmpd="sng" algn="ctr">
                      <a:solidFill>
                        <a:srgbClr val="4141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141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141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3767384"/>
                  </a:ext>
                </a:extLst>
              </a:tr>
              <a:tr h="742900"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ahoma" panose="020B0604030504040204" pitchFamily="34" charset="0"/>
                        </a:rPr>
                        <a:t> </a:t>
                      </a:r>
                    </a:p>
                  </a:txBody>
                  <a:tcPr marL="70898" marR="70898" marT="0" marB="0">
                    <a:lnL>
                      <a:noFill/>
                    </a:lnL>
                    <a:lnR w="12700" cap="flat" cmpd="sng" algn="ctr">
                      <a:solidFill>
                        <a:srgbClr val="4141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141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141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US" sz="1000" b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ahoma" panose="020B0604030504040204" pitchFamily="34" charset="0"/>
                        </a:rPr>
                        <a:t> </a:t>
                      </a:r>
                    </a:p>
                  </a:txBody>
                  <a:tcPr marL="70898" marR="70898" marT="0" marB="0">
                    <a:lnL w="12700" cap="flat" cmpd="sng" algn="ctr">
                      <a:solidFill>
                        <a:srgbClr val="4141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141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141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141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US" sz="1000" b="1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ahoma" panose="020B0604030504040204" pitchFamily="34" charset="0"/>
                        </a:rPr>
                        <a:t>description</a:t>
                      </a:r>
                    </a:p>
                  </a:txBody>
                  <a:tcPr marL="70898" marR="70898" marT="0" marB="0">
                    <a:lnL w="12700" cap="flat" cmpd="sng" algn="ctr">
                      <a:solidFill>
                        <a:srgbClr val="4141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141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141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141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ahoma" panose="020B0604030504040204" pitchFamily="34" charset="0"/>
                        </a:rPr>
                        <a:t> </a:t>
                      </a:r>
                    </a:p>
                  </a:txBody>
                  <a:tcPr marL="70898" marR="70898" marT="0" marB="0">
                    <a:lnL w="12700" cap="flat" cmpd="sng" algn="ctr">
                      <a:solidFill>
                        <a:srgbClr val="4141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141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141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141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ahoma" panose="020B0604030504040204" pitchFamily="34" charset="0"/>
                        </a:rPr>
                        <a:t> </a:t>
                      </a:r>
                    </a:p>
                  </a:txBody>
                  <a:tcPr marL="70898" marR="70898" marT="0" marB="0">
                    <a:lnL w="12700" cap="flat" cmpd="sng" algn="ctr">
                      <a:solidFill>
                        <a:srgbClr val="4141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141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141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141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ahoma" panose="020B0604030504040204" pitchFamily="34" charset="0"/>
                        </a:rPr>
                        <a:t>Return code description</a:t>
                      </a:r>
                    </a:p>
                  </a:txBody>
                  <a:tcPr marL="70898" marR="70898" marT="0" marB="0">
                    <a:lnL w="12700" cap="flat" cmpd="sng" algn="ctr">
                      <a:solidFill>
                        <a:srgbClr val="4141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141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141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73282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3628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inastra_PowerPoint_Template_LIGHT">
  <a:themeElements>
    <a:clrScheme name="Finastra">
      <a:dk1>
        <a:sysClr val="windowText" lastClr="000000"/>
      </a:dk1>
      <a:lt1>
        <a:sysClr val="window" lastClr="FFFFFF"/>
      </a:lt1>
      <a:dk2>
        <a:srgbClr val="414141"/>
      </a:dk2>
      <a:lt2>
        <a:srgbClr val="E5E5E5"/>
      </a:lt2>
      <a:accent1>
        <a:srgbClr val="CD3CAD"/>
      </a:accent1>
      <a:accent2>
        <a:srgbClr val="6948D9"/>
      </a:accent2>
      <a:accent3>
        <a:srgbClr val="414141"/>
      </a:accent3>
      <a:accent4>
        <a:srgbClr val="E189CD"/>
      </a:accent4>
      <a:accent5>
        <a:srgbClr val="A591E8"/>
      </a:accent5>
      <a:accent6>
        <a:srgbClr val="A5A5A5"/>
      </a:accent6>
      <a:hlink>
        <a:srgbClr val="CD3CAD"/>
      </a:hlink>
      <a:folHlink>
        <a:srgbClr val="CD3CAD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noAutofit/>
      </a:bodyPr>
      <a:lstStyle>
        <a:defPPr>
          <a:defRPr dirty="0" err="1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Finastra_PowerPoint_Template_LIGHT.potx" id="{E28E15CF-D4AF-4030-9C27-4521403959F6}" vid="{3C581112-1A15-4DD8-9762-0CCB35449E2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AFDA2510A45954CB46081864A6D864F" ma:contentTypeVersion="5" ma:contentTypeDescription="Create a new document." ma:contentTypeScope="" ma:versionID="5b475eef84496e2b7a4205b1d00d7d4c">
  <xsd:schema xmlns:xsd="http://www.w3.org/2001/XMLSchema" xmlns:xs="http://www.w3.org/2001/XMLSchema" xmlns:p="http://schemas.microsoft.com/office/2006/metadata/properties" xmlns:ns1="http://schemas.microsoft.com/sharepoint/v3" xmlns:ns2="1913475e-a030-45ec-9e8a-a2630205b38f" xmlns:ns3="0ae7057e-292f-4fd1-bead-5494e4c66c6d" targetNamespace="http://schemas.microsoft.com/office/2006/metadata/properties" ma:root="true" ma:fieldsID="85738e600c763465eda532a3d229a01a" ns1:_="" ns2:_="" ns3:_="">
    <xsd:import namespace="http://schemas.microsoft.com/sharepoint/v3"/>
    <xsd:import namespace="1913475e-a030-45ec-9e8a-a2630205b38f"/>
    <xsd:import namespace="0ae7057e-292f-4fd1-bead-5494e4c66c6d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hidden="true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13475e-a030-45ec-9e8a-a2630205b3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ae7057e-292f-4fd1-bead-5494e4c66c6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6B4073B-771D-450A-9EDA-ABAA77B0531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1913475e-a030-45ec-9e8a-a2630205b38f"/>
    <ds:schemaRef ds:uri="0ae7057e-292f-4fd1-bead-5494e4c66c6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7186F62-2954-471E-9368-38BF5704F41F}">
  <ds:schemaRefs>
    <ds:schemaRef ds:uri="http://schemas.openxmlformats.org/package/2006/metadata/core-properties"/>
    <ds:schemaRef ds:uri="http://www.w3.org/XML/1998/namespace"/>
    <ds:schemaRef ds:uri="http://schemas.microsoft.com/office/infopath/2007/PartnerControls"/>
    <ds:schemaRef ds:uri="http://purl.org/dc/terms/"/>
    <ds:schemaRef ds:uri="http://schemas.microsoft.com/office/2006/documentManagement/types"/>
    <ds:schemaRef ds:uri="1913475e-a030-45ec-9e8a-a2630205b38f"/>
    <ds:schemaRef ds:uri="http://schemas.microsoft.com/sharepoint/v3"/>
    <ds:schemaRef ds:uri="http://purl.org/dc/elements/1.1/"/>
    <ds:schemaRef ds:uri="0ae7057e-292f-4fd1-bead-5494e4c66c6d"/>
    <ds:schemaRef ds:uri="http://schemas.microsoft.com/office/2006/metadata/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CA1AEAF9-C730-4098-99F1-230B2FED747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Finastra_PowerPoint_Template_LIGHT</Template>
  <TotalTime>16765</TotalTime>
  <Words>829</Words>
  <Application>Microsoft Office PowerPoint</Application>
  <PresentationFormat>Widescreen</PresentationFormat>
  <Paragraphs>188</Paragraphs>
  <Slides>13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Symbol</vt:lpstr>
      <vt:lpstr>Tahoma</vt:lpstr>
      <vt:lpstr>Times New Roman</vt:lpstr>
      <vt:lpstr>Finastra_PowerPoint_Template_LIGHT</vt:lpstr>
      <vt:lpstr>Package</vt:lpstr>
      <vt:lpstr>fraud</vt:lpstr>
      <vt:lpstr>AGENDA</vt:lpstr>
      <vt:lpstr>PowerPoint Presentation</vt:lpstr>
      <vt:lpstr>Workflow </vt:lpstr>
      <vt:lpstr>SEND REQUEST flow</vt:lpstr>
      <vt:lpstr>fraud request</vt:lpstr>
      <vt:lpstr>SEND REQUEST flow</vt:lpstr>
      <vt:lpstr>SEND REQUEST flow</vt:lpstr>
      <vt:lpstr>COMPLIANCE response</vt:lpstr>
      <vt:lpstr>MANUAL Handling</vt:lpstr>
      <vt:lpstr>configuration</vt:lpstr>
      <vt:lpstr>examples</vt:lpstr>
      <vt:lpstr>Thank you</vt:lpstr>
    </vt:vector>
  </TitlesOfParts>
  <Company>D + 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Julie Herder</dc:creator>
  <cp:lastModifiedBy>Alexander Perman</cp:lastModifiedBy>
  <cp:revision>123</cp:revision>
  <cp:lastPrinted>2017-06-06T14:07:14Z</cp:lastPrinted>
  <dcterms:created xsi:type="dcterms:W3CDTF">2017-06-27T19:04:38Z</dcterms:created>
  <dcterms:modified xsi:type="dcterms:W3CDTF">2019-03-24T06:41:41Z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0x0101009AFDA2510A45954CB46081864A6D864F</vt:lpwstr>
  </property>
</Properties>
</file>