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93" r:id="rId8"/>
    <p:sldId id="29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13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SERVICES – IBAN Validation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Types of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0" y="1737809"/>
            <a:ext cx="9512043" cy="364030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IBAN (International Bank Account Number) validation is both a standalone service that can be activated by a third party application and a front end application. It is an account identifier used by GPP to process in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and Cr party identification when an IBAN is provided.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56425"/>
            <a:ext cx="10727140" cy="1289626"/>
          </a:xfrm>
        </p:spPr>
        <p:txBody>
          <a:bodyPr/>
          <a:lstStyle/>
          <a:p>
            <a:r>
              <a:rPr lang="en-US" sz="1600" b="0" dirty="0"/>
              <a:t>The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ValidateAndDeriveCustomerFromIBANService</a:t>
            </a:r>
            <a:r>
              <a:rPr lang="en-US" sz="1600" b="0" dirty="0" smtClean="0"/>
              <a:t> checks whether the received ID is a valid IBAN, invalid IBAN or non- IBAN. If the IBAN is valid, the service returns these IBAN elements: Country code, Bank ID, Branch ID, Account number. The service also attempts to identify the customer and load the required customer information (BIC, ABA, Name, Address, etc.) </a:t>
            </a:r>
            <a:endParaRPr lang="en-US" sz="1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888" y="2358414"/>
            <a:ext cx="10727140" cy="37583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6948D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 parameters validation (</a:t>
            </a:r>
            <a:r>
              <a:rPr lang="en-US" sz="1400" b="0" dirty="0"/>
              <a:t>The </a:t>
            </a:r>
            <a:r>
              <a:rPr lang="en-US" sz="1400" b="0" dirty="0"/>
              <a:t>IBAN must have 5 to 34 characters and cannot include </a:t>
            </a:r>
            <a:r>
              <a:rPr lang="en-US" sz="1400" b="0" dirty="0"/>
              <a:t>spaces, If </a:t>
            </a:r>
            <a:r>
              <a:rPr lang="en-US" sz="1400" b="0" dirty="0"/>
              <a:t>Office or </a:t>
            </a:r>
            <a:r>
              <a:rPr lang="en-US" sz="1400" b="0" dirty="0" err="1"/>
              <a:t>Cdtr</a:t>
            </a:r>
            <a:r>
              <a:rPr lang="en-US" sz="1400" b="0" dirty="0"/>
              <a:t> account IBAN are empty, then Exit with an error </a:t>
            </a:r>
            <a:r>
              <a:rPr lang="en-US" sz="1400" b="0" dirty="0"/>
              <a:t>message, The </a:t>
            </a:r>
            <a:r>
              <a:rPr lang="en-US" sz="1400" b="0" dirty="0"/>
              <a:t>IBAN must pass a modulus 97 </a:t>
            </a:r>
            <a:r>
              <a:rPr lang="en-US" sz="1400" b="0" dirty="0" smtClean="0"/>
              <a:t>check</a:t>
            </a:r>
            <a:r>
              <a:rPr lang="en-US" sz="1800" b="0" dirty="0" smtClean="0">
                <a:solidFill>
                  <a:srgbClr val="414141"/>
                </a:solidFill>
              </a:rPr>
              <a:t>)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 smtClean="0">
                <a:solidFill>
                  <a:srgbClr val="414141"/>
                </a:solidFill>
                <a:latin typeface="Arial"/>
              </a:rPr>
              <a:t>Perform </a:t>
            </a:r>
            <a:r>
              <a:rPr lang="en-US" sz="1800" b="0" dirty="0">
                <a:solidFill>
                  <a:srgbClr val="414141"/>
                </a:solidFill>
                <a:latin typeface="Arial"/>
              </a:rPr>
              <a:t>Modulus 97 </a:t>
            </a:r>
            <a:r>
              <a:rPr lang="en-US" sz="1800" b="0" dirty="0" smtClean="0">
                <a:solidFill>
                  <a:srgbClr val="414141"/>
                </a:solidFill>
                <a:latin typeface="Arial"/>
              </a:rPr>
              <a:t>Check</a:t>
            </a: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 smtClean="0">
                <a:solidFill>
                  <a:srgbClr val="414141"/>
                </a:solidFill>
                <a:latin typeface="Arial"/>
              </a:rPr>
              <a:t>Deconstruct </a:t>
            </a:r>
            <a:r>
              <a:rPr lang="en-US" sz="1800" b="0" dirty="0">
                <a:solidFill>
                  <a:srgbClr val="414141"/>
                </a:solidFill>
                <a:latin typeface="Arial"/>
              </a:rPr>
              <a:t>the </a:t>
            </a:r>
            <a:r>
              <a:rPr lang="en-US" sz="1800" b="0" dirty="0" smtClean="0">
                <a:solidFill>
                  <a:srgbClr val="414141"/>
                </a:solidFill>
                <a:latin typeface="Arial"/>
              </a:rPr>
              <a:t>IBAN (</a:t>
            </a:r>
            <a:r>
              <a:rPr lang="en-US" sz="1400" b="0" dirty="0"/>
              <a:t>Load the relevant country info profile from the IBAN country code </a:t>
            </a:r>
            <a:r>
              <a:rPr lang="en-US" sz="1400" b="0" dirty="0" smtClean="0"/>
              <a:t>, Ensure </a:t>
            </a:r>
            <a:r>
              <a:rPr lang="en-US" sz="1400" b="0" dirty="0"/>
              <a:t>that the country supports IBAN </a:t>
            </a:r>
            <a:r>
              <a:rPr lang="en-US" sz="1400" b="0" dirty="0" smtClean="0"/>
              <a:t>structure, Deconstruct </a:t>
            </a:r>
            <a:r>
              <a:rPr lang="en-US" sz="1400" b="0" dirty="0"/>
              <a:t>the IBAN based on IBAN length and positions attributes from country info profile</a:t>
            </a:r>
            <a:r>
              <a:rPr lang="en-US" sz="1400" b="0" dirty="0" smtClean="0"/>
              <a:t>.</a:t>
            </a:r>
            <a:r>
              <a:rPr lang="en-US" sz="1800" b="0" dirty="0" smtClean="0">
                <a:solidFill>
                  <a:srgbClr val="414141"/>
                </a:solidFill>
                <a:latin typeface="Arial"/>
              </a:rPr>
              <a:t>)</a:t>
            </a:r>
            <a:endParaRPr lang="en-US" sz="1800" b="0" dirty="0">
              <a:solidFill>
                <a:srgbClr val="414141"/>
              </a:solidFill>
              <a:latin typeface="Arial"/>
            </a:endParaRP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>
                <a:solidFill>
                  <a:srgbClr val="414141"/>
                </a:solidFill>
                <a:latin typeface="Arial"/>
              </a:rPr>
              <a:t>Find a Customer from a Valid </a:t>
            </a:r>
            <a:r>
              <a:rPr lang="en-US" sz="1800" b="0" dirty="0" smtClean="0">
                <a:solidFill>
                  <a:srgbClr val="414141"/>
                </a:solidFill>
                <a:latin typeface="Arial"/>
              </a:rPr>
              <a:t>IBAN (</a:t>
            </a:r>
            <a:r>
              <a:rPr lang="en-US" sz="1400" b="0" dirty="0"/>
              <a:t>Retrieve the NCC clearing system code (i.e. the NCC prefix): This is being done by assessing the COUNTRY_NCC system table (i.e. there is no user profile) and assessing CLRSYS_CODE for the relevant COUNTRY_CODE.</a:t>
            </a:r>
            <a:r>
              <a:rPr lang="en-US" sz="1400" b="0" dirty="0"/>
              <a:t>)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>
                <a:solidFill>
                  <a:srgbClr val="414141"/>
                </a:solidFill>
                <a:latin typeface="Arial"/>
              </a:rPr>
              <a:t>Not an IBAN or Invalid </a:t>
            </a:r>
            <a:r>
              <a:rPr lang="en-US" sz="1800" b="0" dirty="0" smtClean="0">
                <a:solidFill>
                  <a:srgbClr val="414141"/>
                </a:solidFill>
                <a:latin typeface="Arial"/>
              </a:rPr>
              <a:t>IBAN (</a:t>
            </a:r>
            <a:r>
              <a:rPr lang="en-US" sz="1400" b="0" dirty="0"/>
              <a:t>IBAN did not pass the prerequisite </a:t>
            </a:r>
            <a:r>
              <a:rPr lang="en-US" sz="1400" b="0" dirty="0" smtClean="0"/>
              <a:t>step, </a:t>
            </a:r>
            <a:r>
              <a:rPr lang="en-US" sz="1400" b="0" dirty="0"/>
              <a:t>The country code - the first 2 characters which consider being country code – does not exist in the Country profile</a:t>
            </a:r>
            <a:r>
              <a:rPr lang="en-US" sz="1400" b="0" dirty="0" smtClean="0"/>
              <a:t>.)</a:t>
            </a:r>
            <a:endParaRPr lang="en-US" sz="14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endParaRPr lang="en-US" sz="14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IBAN Validation</a:t>
            </a:r>
            <a: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SERVICE</a:t>
            </a:r>
            <a:b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2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3127" y="1650080"/>
          <a:ext cx="9827471" cy="147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964321"/>
              </p:ext>
            </p:extLst>
          </p:nvPr>
        </p:nvGraphicFramePr>
        <p:xfrm>
          <a:off x="2433638" y="2584450"/>
          <a:ext cx="1838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4" imgW="1837800" imgH="532800" progId="Package">
                  <p:embed/>
                </p:oleObj>
              </mc:Choice>
              <mc:Fallback>
                <p:oleObj name="Packager Shell Object" showAsIcon="1" r:id="rId4" imgW="18378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3638" y="2584450"/>
                        <a:ext cx="1838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01497"/>
              </p:ext>
            </p:extLst>
          </p:nvPr>
        </p:nvGraphicFramePr>
        <p:xfrm>
          <a:off x="7364413" y="2584450"/>
          <a:ext cx="1936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6" imgW="1936800" imgH="532800" progId="Package">
                  <p:embed/>
                </p:oleObj>
              </mc:Choice>
              <mc:Fallback>
                <p:oleObj name="Packager Shell Object" showAsIcon="1" r:id="rId6" imgW="19368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4413" y="2584450"/>
                        <a:ext cx="19367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7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</a:t>
            </a:r>
            <a:r>
              <a:rPr lang="en-GB" b="0" dirty="0" smtClean="0"/>
              <a:t>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86F62-2954-471E-9368-38BF5704F41F}">
  <ds:schemaRefs>
    <ds:schemaRef ds:uri="1913475e-a030-45ec-9e8a-a2630205b38f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ae7057e-292f-4fd1-bead-5494e4c66c6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11625</TotalTime>
  <Words>331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Finastra_PowerPoint_Template_LIGHT</vt:lpstr>
      <vt:lpstr>Package</vt:lpstr>
      <vt:lpstr>SOA SERVICES – IBAN Validation</vt:lpstr>
      <vt:lpstr>AGENDA</vt:lpstr>
      <vt:lpstr>PowerPoint Presentation</vt:lpstr>
      <vt:lpstr>PowerPoint Presentation</vt:lpstr>
      <vt:lpstr>Samples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115</cp:revision>
  <cp:lastPrinted>2017-06-06T14:07:14Z</cp:lastPrinted>
  <dcterms:created xsi:type="dcterms:W3CDTF">2017-06-27T19:04:38Z</dcterms:created>
  <dcterms:modified xsi:type="dcterms:W3CDTF">2019-03-25T13:16:25Z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