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 varScale="1">
        <p:scale>
          <a:sx n="108" d="100"/>
          <a:sy n="108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25/03/2019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25/03/2019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BB14C-7D58-4C6F-8674-35D4E28D7AD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58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BB14C-7D58-4C6F-8674-35D4E28D7AD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696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#Table5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 SERVICES – </a:t>
            </a:r>
            <a:r>
              <a:rPr lang="en-US" dirty="0"/>
              <a:t>STP Validation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smtClean="0"/>
              <a:t>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E0867-24A8-448F-B507-CC8586AA6B96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 March 2019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95909-DC86-4C28-AD6E-431C997D4893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0417" y="175846"/>
            <a:ext cx="9765891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SERVICE errors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81027" y="2533857"/>
            <a:ext cx="4554245" cy="12311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This list is comprised of system validation errors that are set and managed by the user and system generated errors that are prompted by the system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67952"/>
              </p:ext>
            </p:extLst>
          </p:nvPr>
        </p:nvGraphicFramePr>
        <p:xfrm>
          <a:off x="657078" y="844062"/>
          <a:ext cx="5681578" cy="5343677"/>
        </p:xfrm>
        <a:graphic>
          <a:graphicData uri="http://schemas.openxmlformats.org/drawingml/2006/table">
            <a:tbl>
              <a:tblPr firstRow="1" firstCol="1" bandRow="1"/>
              <a:tblGrid>
                <a:gridCol w="652004">
                  <a:extLst>
                    <a:ext uri="{9D8B030D-6E8A-4147-A177-3AD203B41FA5}">
                      <a16:colId xmlns:a16="http://schemas.microsoft.com/office/drawing/2014/main" val="2234977081"/>
                    </a:ext>
                  </a:extLst>
                </a:gridCol>
                <a:gridCol w="5029574">
                  <a:extLst>
                    <a:ext uri="{9D8B030D-6E8A-4147-A177-3AD203B41FA5}">
                      <a16:colId xmlns:a16="http://schemas.microsoft.com/office/drawing/2014/main" val="3874438342"/>
                    </a:ext>
                  </a:extLst>
                </a:gridCol>
              </a:tblGrid>
              <a:tr h="265429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9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Code</a:t>
                      </a:r>
                      <a:endParaRPr lang="en-US" sz="9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9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en-US" sz="9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71311"/>
                  </a:ext>
                </a:extLst>
              </a:tr>
              <a:tr h="38499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60060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Value '[Field value]' of STP field '[STP field alias]' does not exist in following list: [Related content source list]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162027"/>
                  </a:ext>
                </a:extLst>
              </a:tr>
              <a:tr h="26481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60061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Validation failed for STP field [STP field alias] Rule action: [Rule action]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894"/>
                  </a:ext>
                </a:extLst>
              </a:tr>
              <a:tr h="26481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60046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No payment type was selected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706744"/>
                  </a:ext>
                </a:extLst>
              </a:tr>
              <a:tr h="26481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60047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Payment type [Payment type] is not defined in the system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321978"/>
                  </a:ext>
                </a:extLst>
              </a:tr>
              <a:tr h="26481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60048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No STP rule was defined for payment type [Payment type]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38497"/>
                  </a:ext>
                </a:extLst>
              </a:tr>
              <a:tr h="26481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60049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Field [Field logical ID] is not defined in the system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7500"/>
                  </a:ext>
                </a:extLst>
              </a:tr>
              <a:tr h="26481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60050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STP rule for the following field is not provided: [Field logical ID]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724501"/>
                  </a:ext>
                </a:extLst>
              </a:tr>
              <a:tr h="26481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60051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STP field '[STP field alias]' is marked as mandatory but has no value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74350"/>
                  </a:ext>
                </a:extLst>
              </a:tr>
              <a:tr h="26481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60052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STP field '[STP field alias]' is marked as hidden but has a value in it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85541"/>
                  </a:ext>
                </a:extLst>
              </a:tr>
              <a:tr h="38499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60053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Length of STP field '[STP field alias]' value is less then defined minimum length: [Defined min length]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166994"/>
                  </a:ext>
                </a:extLst>
              </a:tr>
              <a:tr h="38499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60054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Length of STP field '[STP field alias]' value is greater than defined maximum length: [Defined max length]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24263"/>
                  </a:ext>
                </a:extLst>
              </a:tr>
              <a:tr h="38499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60055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Precision of STP field '[STP field alias]' value is less then defined field precision: [Defined field precision]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822110"/>
                  </a:ext>
                </a:extLst>
              </a:tr>
              <a:tr h="38499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60056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Value of STP field '[STP field alias]' value is less then defined minimum value: [Defined min value]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81675"/>
                  </a:ext>
                </a:extLst>
              </a:tr>
              <a:tr h="38499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60057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Value of STP field '[STP field alias]' value is greater than defined maximum value: [Defined max value]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794978"/>
                  </a:ext>
                </a:extLst>
              </a:tr>
              <a:tr h="38499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60058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No char sets can be derived for STP field [STP field alias]. MESSAGE_STP_FIELD_RULE UID: [MESSAGE_STP_FIELD_RULE UID]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876075"/>
                  </a:ext>
                </a:extLst>
              </a:tr>
              <a:tr h="26481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28560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A generic error has occurred while trying to perform this action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0853" marR="30853" marT="30853" marB="30853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12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4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Examples summary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F1638-3586-4527-A760-38AC15BFC248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 March 2019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95909-DC86-4C28-AD6E-431C997D4893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85556"/>
              </p:ext>
            </p:extLst>
          </p:nvPr>
        </p:nvGraphicFramePr>
        <p:xfrm>
          <a:off x="623888" y="2367237"/>
          <a:ext cx="9423060" cy="2308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0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19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Request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Response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99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ValidateSTPRules</a:t>
                      </a:r>
                      <a:r>
                        <a:rPr lang="en-IN" dirty="0" smtClean="0"/>
                        <a:t>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514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LoadSTPRules</a:t>
                      </a:r>
                      <a:r>
                        <a:rPr lang="en-IN" dirty="0" smtClean="0"/>
                        <a:t>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353398"/>
              </p:ext>
            </p:extLst>
          </p:nvPr>
        </p:nvGraphicFramePr>
        <p:xfrm>
          <a:off x="4878218" y="313567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8218" y="313567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236589"/>
              </p:ext>
            </p:extLst>
          </p:nvPr>
        </p:nvGraphicFramePr>
        <p:xfrm>
          <a:off x="7207595" y="313567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07595" y="313567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524941"/>
              </p:ext>
            </p:extLst>
          </p:nvPr>
        </p:nvGraphicFramePr>
        <p:xfrm>
          <a:off x="8622572" y="313567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Packager Shell Object" showAsIcon="1" r:id="rId8" imgW="914400" imgH="771480" progId="Package">
                  <p:embed/>
                </p:oleObj>
              </mc:Choice>
              <mc:Fallback>
                <p:oleObj name="Packager Shell Object" showAsIcon="1" r:id="rId8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22572" y="313567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366205"/>
              </p:ext>
            </p:extLst>
          </p:nvPr>
        </p:nvGraphicFramePr>
        <p:xfrm>
          <a:off x="4878218" y="390566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Packager Shell Object" showAsIcon="1" r:id="rId10" imgW="914400" imgH="771480" progId="Package">
                  <p:embed/>
                </p:oleObj>
              </mc:Choice>
              <mc:Fallback>
                <p:oleObj name="Packager Shell Object" showAsIcon="1" r:id="rId10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78218" y="390566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27357"/>
              </p:ext>
            </p:extLst>
          </p:nvPr>
        </p:nvGraphicFramePr>
        <p:xfrm>
          <a:off x="7979952" y="390257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Packager Shell Object" showAsIcon="1" r:id="rId12" imgW="914400" imgH="771480" progId="Package">
                  <p:embed/>
                </p:oleObj>
              </mc:Choice>
              <mc:Fallback>
                <p:oleObj name="Packager Shell Object" showAsIcon="1" r:id="rId12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79952" y="390257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3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dirty="0" smtClean="0"/>
              <a:t>Integration </a:t>
            </a:r>
            <a:r>
              <a:rPr lang="en-GB" b="0" dirty="0" smtClean="0"/>
              <a:t>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A2CEC-3088-437B-B321-33BEC7D93FCD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 March 2019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Alexander.perman@finastra.com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9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Types of Services</a:t>
            </a:r>
            <a:endParaRPr lang="en-US" dirty="0"/>
          </a:p>
          <a:p>
            <a:r>
              <a:rPr lang="en-US" dirty="0" smtClean="0"/>
              <a:t>Samples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25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dirty="0"/>
              <a:t>The STP Validation Service </a:t>
            </a:r>
            <a:r>
              <a:rPr lang="en-US" dirty="0" smtClean="0"/>
              <a:t>increases </a:t>
            </a:r>
            <a:r>
              <a:rPr lang="en-US" dirty="0"/>
              <a:t>Straight Through Processing (STP) rates for payment messages</a:t>
            </a:r>
            <a:r>
              <a:rPr lang="en-US" dirty="0" smtClean="0"/>
              <a:t>. This </a:t>
            </a:r>
            <a:r>
              <a:rPr lang="en-US" dirty="0"/>
              <a:t>service enhances payment processing by eliminating errors and omissions before they can cause a delay in payment.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  <a:endParaRPr lang="en-GB" dirty="0" smtClean="0">
              <a:solidFill>
                <a:schemeClr val="accent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25 March 2019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17" y="928581"/>
            <a:ext cx="10022341" cy="1517398"/>
          </a:xfrm>
        </p:spPr>
        <p:txBody>
          <a:bodyPr/>
          <a:lstStyle/>
          <a:p>
            <a:pPr>
              <a:spcBef>
                <a:spcPts val="1500"/>
              </a:spcBef>
              <a:buSzPct val="150000"/>
            </a:pPr>
            <a:r>
              <a:rPr lang="en-US" sz="2000" b="0" dirty="0" smtClean="0"/>
              <a:t>The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STP validation </a:t>
            </a:r>
            <a:r>
              <a:rPr lang="en-US" sz="2000" b="0" dirty="0"/>
              <a:t>service can be activated in two different modes: </a:t>
            </a:r>
          </a:p>
          <a:p>
            <a:pPr marL="342900" indent="-342900">
              <a:spcBef>
                <a:spcPts val="1500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2000" dirty="0" smtClean="0"/>
              <a:t>Full mode</a:t>
            </a:r>
            <a:r>
              <a:rPr lang="en-US" sz="2000" b="0" dirty="0" smtClean="0"/>
              <a:t> </a:t>
            </a:r>
            <a:r>
              <a:rPr lang="en-US" sz="1600" b="0" dirty="0"/>
              <a:t>Where the payment is fully validated against all of the Validation profile fields.</a:t>
            </a:r>
          </a:p>
          <a:p>
            <a:pPr marL="342900" indent="-342900">
              <a:spcBef>
                <a:spcPts val="1500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sz="2000" dirty="0" smtClean="0"/>
              <a:t>Partial mode</a:t>
            </a:r>
            <a:r>
              <a:rPr lang="en-US" sz="2000" b="0" dirty="0" smtClean="0"/>
              <a:t> </a:t>
            </a:r>
            <a:r>
              <a:rPr lang="en-US" sz="1600" b="0" dirty="0"/>
              <a:t>Where the service receives a list of Payment fields that need to be validated against the payment</a:t>
            </a:r>
            <a:r>
              <a:rPr lang="en-US" sz="1600" b="0" dirty="0" smtClean="0"/>
              <a:t>.</a:t>
            </a:r>
            <a:endParaRPr lang="en-IN" sz="20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E0867-24A8-448F-B507-CC8586AA6B96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 March 2019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95909-DC86-4C28-AD6E-431C997D4893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0417" y="2846973"/>
            <a:ext cx="11194740" cy="31454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Pct val="150000"/>
              <a:buFont typeface="Arial" panose="020B0604020202020204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948D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 </a:t>
            </a:r>
          </a:p>
          <a:p>
            <a:pPr marL="411163" lvl="0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800" dirty="0" smtClean="0">
                <a:solidFill>
                  <a:srgbClr val="414141"/>
                </a:solidFill>
              </a:rPr>
              <a:t>STP </a:t>
            </a:r>
            <a:r>
              <a:rPr lang="en-US" sz="1800" dirty="0">
                <a:solidFill>
                  <a:srgbClr val="414141"/>
                </a:solidFill>
              </a:rPr>
              <a:t>Validation Load </a:t>
            </a:r>
            <a:r>
              <a:rPr lang="en-US" sz="1800" dirty="0" smtClean="0">
                <a:solidFill>
                  <a:srgbClr val="414141"/>
                </a:solidFill>
              </a:rPr>
              <a:t>Service </a:t>
            </a:r>
            <a:r>
              <a:rPr lang="en-US" sz="1800" b="0" dirty="0" smtClean="0">
                <a:solidFill>
                  <a:srgbClr val="414141"/>
                </a:solidFill>
              </a:rPr>
              <a:t>- it </a:t>
            </a:r>
            <a:r>
              <a:rPr lang="en-US" sz="1800" b="0" dirty="0">
                <a:solidFill>
                  <a:srgbClr val="414141"/>
                </a:solidFill>
              </a:rPr>
              <a:t>is possible to perform a load call to the service. In this case, GPP responds with the following </a:t>
            </a:r>
            <a:r>
              <a:rPr lang="en-US" sz="1800" b="0" dirty="0">
                <a:solidFill>
                  <a:srgbClr val="414141"/>
                </a:solidFill>
              </a:rPr>
              <a:t>details</a:t>
            </a:r>
            <a:r>
              <a:rPr lang="en-US" sz="1400" b="0" dirty="0" smtClean="0">
                <a:solidFill>
                  <a:srgbClr val="414141"/>
                </a:solidFill>
              </a:rPr>
              <a:t> (</a:t>
            </a:r>
            <a:r>
              <a:rPr lang="en-US" sz="1400" b="0" dirty="0"/>
              <a:t>Payment </a:t>
            </a:r>
            <a:r>
              <a:rPr lang="en-US" sz="1400" b="0" dirty="0" smtClean="0"/>
              <a:t>details, </a:t>
            </a:r>
            <a:r>
              <a:rPr lang="en-US" sz="1400" b="0" dirty="0"/>
              <a:t>Payment type STP validation profile </a:t>
            </a:r>
            <a:r>
              <a:rPr lang="en-US" sz="1400" b="0" dirty="0" smtClean="0"/>
              <a:t>)</a:t>
            </a:r>
            <a:endParaRPr lang="en-US" sz="1400" b="0" dirty="0" smtClean="0">
              <a:solidFill>
                <a:srgbClr val="414141"/>
              </a:solidFill>
            </a:endParaRPr>
          </a:p>
          <a:p>
            <a:pPr marL="411163" lvl="0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dirty="0" smtClean="0">
                <a:solidFill>
                  <a:srgbClr val="414141"/>
                </a:solidFill>
              </a:rPr>
              <a:t>Define </a:t>
            </a:r>
            <a:r>
              <a:rPr lang="en-IN" sz="1800" dirty="0">
                <a:solidFill>
                  <a:srgbClr val="414141"/>
                </a:solidFill>
              </a:rPr>
              <a:t>Payment </a:t>
            </a:r>
            <a:r>
              <a:rPr lang="en-IN" sz="1800" dirty="0" smtClean="0">
                <a:solidFill>
                  <a:srgbClr val="414141"/>
                </a:solidFill>
              </a:rPr>
              <a:t>type </a:t>
            </a:r>
            <a:r>
              <a:rPr lang="en-IN" sz="1800" b="0" dirty="0" smtClean="0">
                <a:solidFill>
                  <a:srgbClr val="414141"/>
                </a:solidFill>
              </a:rPr>
              <a:t>- </a:t>
            </a:r>
            <a:r>
              <a:rPr lang="en-US" sz="1800" b="0" dirty="0" smtClean="0">
                <a:solidFill>
                  <a:srgbClr val="414141"/>
                </a:solidFill>
              </a:rPr>
              <a:t>If </a:t>
            </a:r>
            <a:r>
              <a:rPr lang="en-US" sz="1800" b="0" dirty="0">
                <a:solidFill>
                  <a:srgbClr val="414141"/>
                </a:solidFill>
              </a:rPr>
              <a:t>Payment type is provided (P_PAYMENT_TP is not null), then skip this step otherwise assess </a:t>
            </a:r>
            <a:r>
              <a:rPr lang="en-US" sz="1800" b="0" u="sng" dirty="0">
                <a:solidFill>
                  <a:srgbClr val="414141"/>
                </a:solidFill>
              </a:rPr>
              <a:t>Payment type selection </a:t>
            </a:r>
            <a:r>
              <a:rPr lang="en-US" sz="1800" b="0" dirty="0">
                <a:solidFill>
                  <a:srgbClr val="414141"/>
                </a:solidFill>
              </a:rPr>
              <a:t>business rules and select Payment type for the payment</a:t>
            </a:r>
            <a:endParaRPr kumimoji="0" lang="en-IN" sz="1800" b="0" i="0" u="none" strike="noStrike" kern="1200" cap="none" spc="0" normalizeH="0" baseline="0" noProof="0" dirty="0" smtClean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11163" lvl="0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it-IT" sz="1800" dirty="0" smtClean="0">
                <a:solidFill>
                  <a:srgbClr val="414141"/>
                </a:solidFill>
              </a:rPr>
              <a:t>Define </a:t>
            </a:r>
            <a:r>
              <a:rPr lang="it-IT" sz="1800" dirty="0">
                <a:solidFill>
                  <a:srgbClr val="414141"/>
                </a:solidFill>
              </a:rPr>
              <a:t>STP Validation </a:t>
            </a:r>
            <a:r>
              <a:rPr lang="it-IT" sz="1800" dirty="0" smtClean="0">
                <a:solidFill>
                  <a:srgbClr val="414141"/>
                </a:solidFill>
              </a:rPr>
              <a:t>profile </a:t>
            </a:r>
            <a:r>
              <a:rPr lang="it-IT" sz="1800" b="0" dirty="0" smtClean="0">
                <a:solidFill>
                  <a:srgbClr val="414141"/>
                </a:solidFill>
              </a:rPr>
              <a:t>- </a:t>
            </a:r>
            <a:r>
              <a:rPr lang="en-US" sz="1800" b="0" dirty="0">
                <a:solidFill>
                  <a:srgbClr val="414141"/>
                </a:solidFill>
              </a:rPr>
              <a:t>to define a profile with a list of validations. It is expected that there will be two different type of profiles: </a:t>
            </a:r>
            <a:r>
              <a:rPr lang="en-US" sz="1800" b="0" dirty="0" smtClean="0">
                <a:solidFill>
                  <a:srgbClr val="414141"/>
                </a:solidFill>
              </a:rPr>
              <a:t>profiles </a:t>
            </a:r>
            <a:r>
              <a:rPr lang="en-US" sz="1800" b="0" dirty="0">
                <a:solidFill>
                  <a:srgbClr val="414141"/>
                </a:solidFill>
              </a:rPr>
              <a:t>with the same name as the payment type and </a:t>
            </a:r>
            <a:r>
              <a:rPr lang="en-US" sz="1800" b="0" dirty="0" smtClean="0">
                <a:solidFill>
                  <a:srgbClr val="414141"/>
                </a:solidFill>
              </a:rPr>
              <a:t>profiles </a:t>
            </a:r>
            <a:r>
              <a:rPr lang="en-US" sz="1800" b="0" dirty="0">
                <a:solidFill>
                  <a:srgbClr val="414141"/>
                </a:solidFill>
              </a:rPr>
              <a:t>with a new/unique name</a:t>
            </a:r>
            <a:endParaRPr kumimoji="0" lang="en-IN" sz="1800" b="0" i="0" u="none" strike="noStrike" kern="1200" cap="none" spc="0" normalizeH="0" baseline="0" noProof="0" dirty="0" smtClean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0417" y="175846"/>
            <a:ext cx="9765891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ValidateSTPRules</a:t>
            </a:r>
            <a:r>
              <a:rPr lang="en-I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SERVICE</a:t>
            </a:r>
            <a:r>
              <a:rPr kumimoji="0" lang="en-IN" sz="2400" b="1" i="0" u="none" strike="noStrike" kern="1200" cap="all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IN" sz="2400" b="1" i="0" u="none" strike="noStrike" kern="1200" cap="all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51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E0867-24A8-448F-B507-CC8586AA6B96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 March 2019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95909-DC86-4C28-AD6E-431C997D4893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0417" y="175846"/>
            <a:ext cx="9765891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ValidateSTPRules</a:t>
            </a:r>
            <a:r>
              <a:rPr lang="en-I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SERVICE - INPUT</a:t>
            </a:r>
            <a:r>
              <a:rPr kumimoji="0" lang="en-IN" sz="2400" b="1" i="0" u="none" strike="noStrike" kern="1200" cap="all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IN" sz="2400" b="1" i="0" u="none" strike="noStrike" kern="1200" cap="all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54163"/>
              </p:ext>
            </p:extLst>
          </p:nvPr>
        </p:nvGraphicFramePr>
        <p:xfrm>
          <a:off x="550417" y="1037531"/>
          <a:ext cx="5920740" cy="1508760"/>
        </p:xfrm>
        <a:graphic>
          <a:graphicData uri="http://schemas.openxmlformats.org/drawingml/2006/table">
            <a:tbl>
              <a:tblPr firstRow="1" firstCol="1" bandRow="1"/>
              <a:tblGrid>
                <a:gridCol w="1355090">
                  <a:extLst>
                    <a:ext uri="{9D8B030D-6E8A-4147-A177-3AD203B41FA5}">
                      <a16:colId xmlns:a16="http://schemas.microsoft.com/office/drawing/2014/main" val="1407791879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3431821379"/>
                    </a:ext>
                  </a:extLst>
                </a:gridCol>
                <a:gridCol w="277495">
                  <a:extLst>
                    <a:ext uri="{9D8B030D-6E8A-4147-A177-3AD203B41FA5}">
                      <a16:colId xmlns:a16="http://schemas.microsoft.com/office/drawing/2014/main" val="323872194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635871994"/>
                    </a:ext>
                  </a:extLst>
                </a:gridCol>
                <a:gridCol w="2305685">
                  <a:extLst>
                    <a:ext uri="{9D8B030D-6E8A-4147-A177-3AD203B41FA5}">
                      <a16:colId xmlns:a16="http://schemas.microsoft.com/office/drawing/2014/main" val="3590119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Parameter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Tag Name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Format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Comment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203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Finastra message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+Msg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A known structure (such as Finastra message format)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815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ISO based details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++Pmnt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Any pre-defined ISO-based payment type (example PAIN 001 or PACS 008)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17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Finastra extension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++Extn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Finastra extension attributes. See the table below for some highlights and explanations.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9052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77064"/>
              </p:ext>
            </p:extLst>
          </p:nvPr>
        </p:nvGraphicFramePr>
        <p:xfrm>
          <a:off x="5398532" y="2885363"/>
          <a:ext cx="5920740" cy="3690620"/>
        </p:xfrm>
        <a:graphic>
          <a:graphicData uri="http://schemas.openxmlformats.org/drawingml/2006/table">
            <a:tbl>
              <a:tblPr firstRow="1" firstCol="1" bandRow="1"/>
              <a:tblGrid>
                <a:gridCol w="1362710">
                  <a:extLst>
                    <a:ext uri="{9D8B030D-6E8A-4147-A177-3AD203B41FA5}">
                      <a16:colId xmlns:a16="http://schemas.microsoft.com/office/drawing/2014/main" val="195133432"/>
                    </a:ext>
                  </a:extLst>
                </a:gridCol>
                <a:gridCol w="1711960">
                  <a:extLst>
                    <a:ext uri="{9D8B030D-6E8A-4147-A177-3AD203B41FA5}">
                      <a16:colId xmlns:a16="http://schemas.microsoft.com/office/drawing/2014/main" val="31441751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4395315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51111172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val="1957074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Parameter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Tag Name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Format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Comment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023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Processing info.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ProcessingPersistentInfo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10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Office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+P_OFFICE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Office information is taken into account when accessing the relevant static data.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6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Department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+P_DEPARTMENT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Department is required for entitlement checks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14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Debit side info.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DebitSide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An example of an input that requires validation (assuming there is proper setup in the system to evaluate the field structure)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466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Debit account number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+P_DBT_ACCT_NB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Debit account number to validate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22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Processing interim attributes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ProcessingTransientInfo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89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Field ID to validate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+D_STP_FIELDS_TO_VALID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String {0..1}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This optional field defines a specific attribute for validation.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If not provided, the service validates the input of each field that is present.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61344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7250" y="3675355"/>
            <a:ext cx="4554245" cy="16246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An example of possible input values located under the Finastra </a:t>
            </a:r>
            <a:r>
              <a:rPr lang="en-US" b="1" dirty="0">
                <a:solidFill>
                  <a:schemeClr val="accent1"/>
                </a:solidFill>
              </a:rPr>
              <a:t>&lt;</a:t>
            </a:r>
            <a:r>
              <a:rPr lang="en-US" b="1" dirty="0" err="1">
                <a:solidFill>
                  <a:schemeClr val="accent1"/>
                </a:solidFill>
              </a:rPr>
              <a:t>Extn</a:t>
            </a:r>
            <a:r>
              <a:rPr lang="en-US" b="1" dirty="0">
                <a:solidFill>
                  <a:schemeClr val="accent1"/>
                </a:solidFill>
              </a:rPr>
              <a:t>&gt; </a:t>
            </a:r>
            <a:r>
              <a:rPr lang="en-US" dirty="0">
                <a:solidFill>
                  <a:schemeClr val="tx2"/>
                </a:solidFill>
              </a:rPr>
              <a:t>message structure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This table provides explanations about Extension Attributes.</a:t>
            </a:r>
          </a:p>
        </p:txBody>
      </p:sp>
    </p:spTree>
    <p:extLst>
      <p:ext uri="{BB962C8B-B14F-4D97-AF65-F5344CB8AC3E}">
        <p14:creationId xmlns:p14="http://schemas.microsoft.com/office/powerpoint/2010/main" val="20053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E0867-24A8-448F-B507-CC8586AA6B96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 March 2019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95909-DC86-4C28-AD6E-431C997D4893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0417" y="175846"/>
            <a:ext cx="9765891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IN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ValidateSTPRules</a:t>
            </a:r>
            <a:r>
              <a:rPr lang="en-I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SERVICE - OUTPUT</a:t>
            </a:r>
            <a:r>
              <a:rPr kumimoji="0" lang="en-IN" sz="2400" b="1" i="0" u="none" strike="noStrike" kern="1200" cap="all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IN" sz="2400" b="1" i="0" u="none" strike="noStrike" kern="1200" cap="all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3575" y="1128571"/>
            <a:ext cx="4554245" cy="3650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This table describes the Message Errors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351414"/>
              </p:ext>
            </p:extLst>
          </p:nvPr>
        </p:nvGraphicFramePr>
        <p:xfrm>
          <a:off x="550417" y="772736"/>
          <a:ext cx="5589270" cy="2038350"/>
        </p:xfrm>
        <a:graphic>
          <a:graphicData uri="http://schemas.openxmlformats.org/drawingml/2006/table">
            <a:tbl>
              <a:tblPr firstRow="1" firstCol="1" bandRow="1"/>
              <a:tblGrid>
                <a:gridCol w="1023620">
                  <a:extLst>
                    <a:ext uri="{9D8B030D-6E8A-4147-A177-3AD203B41FA5}">
                      <a16:colId xmlns:a16="http://schemas.microsoft.com/office/drawing/2014/main" val="1421798305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543322506"/>
                    </a:ext>
                  </a:extLst>
                </a:gridCol>
                <a:gridCol w="277495">
                  <a:extLst>
                    <a:ext uri="{9D8B030D-6E8A-4147-A177-3AD203B41FA5}">
                      <a16:colId xmlns:a16="http://schemas.microsoft.com/office/drawing/2014/main" val="428927601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583755936"/>
                    </a:ext>
                  </a:extLst>
                </a:gridCol>
                <a:gridCol w="2305685">
                  <a:extLst>
                    <a:ext uri="{9D8B030D-6E8A-4147-A177-3AD203B41FA5}">
                      <a16:colId xmlns:a16="http://schemas.microsoft.com/office/drawing/2014/main" val="26250397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Parameter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Tag Name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Format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Comment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578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Finastra message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+Msg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A known structure (such as Finastra message format)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822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ISO based details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++Pmnt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Any pre-defined ISO-based payment type (example PAIN 001 or PACS 008)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99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Finastra extension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++Extn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Finastra extension attributes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3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Message errors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+++MsgErrors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Specific validation errors that were created due to STP Validation profile assessment. See </a:t>
                      </a:r>
                      <a:r>
                        <a:rPr lang="en-GB" sz="1000" u="sng" dirty="0">
                          <a:solidFill>
                            <a:srgbClr val="6948D9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  <a:hlinkClick r:id="rId2" action="ppaction://hlinkfile"/>
                        </a:rPr>
                        <a:t>Table5</a:t>
                      </a:r>
                      <a:r>
                        <a:rPr lang="en-GB" sz="1000" u="sng" dirty="0">
                          <a:solidFill>
                            <a:srgbClr val="6948D9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: Message Errors.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5812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9146"/>
              </p:ext>
            </p:extLst>
          </p:nvPr>
        </p:nvGraphicFramePr>
        <p:xfrm>
          <a:off x="6336861" y="1514450"/>
          <a:ext cx="5527675" cy="4321810"/>
        </p:xfrm>
        <a:graphic>
          <a:graphicData uri="http://schemas.openxmlformats.org/drawingml/2006/table">
            <a:tbl>
              <a:tblPr firstRow="1" firstCol="1" bandRow="1"/>
              <a:tblGrid>
                <a:gridCol w="1812925">
                  <a:extLst>
                    <a:ext uri="{9D8B030D-6E8A-4147-A177-3AD203B41FA5}">
                      <a16:colId xmlns:a16="http://schemas.microsoft.com/office/drawing/2014/main" val="205578811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829735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9483316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452617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Parameter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Level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Format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Comment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15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M_MSGERR_LINE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Tahoma" panose="020B060403050404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Place holder for repetitive possible errors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F_MSGERR_CODE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Number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Error code for the failed validation as specified setup by the error profiles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5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F_MSGERR_TIME_STAMP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Time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Time stamp.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Example: 2011-01-06 13:36:35.851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586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F_MSGERR_SEVERITY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Number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A severity level as defined by the error profile.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91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F_MSGERR_CREATE_DATE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Time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Error create date.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Example: 2011-01-04T23:16:35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823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F_MSGERR_TIME_ZONE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(A..Z,0..9)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{3,3}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Office time zone. Example: ‘EST’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595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F_MSGERR_PARAMS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String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Binding parameters when an error uses a dynamically derived information. Different binding parameters are divided by @@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Example: @@Dbt acct nb@@STRING@@@@,@@5@@STRING@@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782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F_MSGERR_FIELD_LOGICAL_ID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String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The field ID that failed validation.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Example: ‘P_DBT_ACCT_NB’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762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7744"/>
              </p:ext>
            </p:extLst>
          </p:nvPr>
        </p:nvGraphicFramePr>
        <p:xfrm>
          <a:off x="829741" y="4137000"/>
          <a:ext cx="5231765" cy="1699260"/>
        </p:xfrm>
        <a:graphic>
          <a:graphicData uri="http://schemas.openxmlformats.org/drawingml/2006/table">
            <a:tbl>
              <a:tblPr firstRow="1" firstCol="1" bandRow="1"/>
              <a:tblGrid>
                <a:gridCol w="1550670">
                  <a:extLst>
                    <a:ext uri="{9D8B030D-6E8A-4147-A177-3AD203B41FA5}">
                      <a16:colId xmlns:a16="http://schemas.microsoft.com/office/drawing/2014/main" val="1986853267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312992323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712339003"/>
                    </a:ext>
                  </a:extLst>
                </a:gridCol>
                <a:gridCol w="2390140">
                  <a:extLst>
                    <a:ext uri="{9D8B030D-6E8A-4147-A177-3AD203B41FA5}">
                      <a16:colId xmlns:a16="http://schemas.microsoft.com/office/drawing/2014/main" val="2911028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Parameter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Level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Format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Comment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62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ResponseDetails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Response details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960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returnCode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Number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Holds the service error code.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Set to zero when a passed service validation.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Example: 60093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341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String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Holds the service failure description.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Example: ‘STP validation failure’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52041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68500" y="3771966"/>
            <a:ext cx="4554245" cy="3650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Generic Output Attributes</a:t>
            </a:r>
          </a:p>
        </p:txBody>
      </p:sp>
    </p:spTree>
    <p:extLst>
      <p:ext uri="{BB962C8B-B14F-4D97-AF65-F5344CB8AC3E}">
        <p14:creationId xmlns:p14="http://schemas.microsoft.com/office/powerpoint/2010/main" val="39792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17" y="928581"/>
            <a:ext cx="10022341" cy="1060017"/>
          </a:xfrm>
        </p:spPr>
        <p:txBody>
          <a:bodyPr/>
          <a:lstStyle/>
          <a:p>
            <a:pPr>
              <a:spcBef>
                <a:spcPts val="1500"/>
              </a:spcBef>
              <a:buSzPct val="150000"/>
            </a:pPr>
            <a:r>
              <a:rPr lang="en-US" sz="2000" b="0" dirty="0" smtClean="0"/>
              <a:t>This </a:t>
            </a:r>
            <a:r>
              <a:rPr lang="en-US" sz="2000" b="0" dirty="0"/>
              <a:t>service returns the related reference data (STP Validation and Char Set profiles) so that the information is available for a third party to perform the validation. </a:t>
            </a:r>
            <a:r>
              <a:rPr lang="en-US" sz="2000" b="0" dirty="0"/>
              <a:t>This service is invoked by a third party, and GPP only returns the related reference data</a:t>
            </a:r>
            <a:endParaRPr lang="en-IN" sz="20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E0867-24A8-448F-B507-CC8586AA6B96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 March 2019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95909-DC86-4C28-AD6E-431C997D4893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73420" y="2696053"/>
            <a:ext cx="8176333" cy="31454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Pct val="150000"/>
              <a:buFont typeface="Arial" panose="020B0604020202020204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948D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 </a:t>
            </a:r>
          </a:p>
          <a:p>
            <a:pPr marL="411163" lvl="0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800" dirty="0" smtClean="0">
                <a:solidFill>
                  <a:srgbClr val="414141"/>
                </a:solidFill>
              </a:rPr>
              <a:t>Ensure </a:t>
            </a:r>
            <a:r>
              <a:rPr lang="en-US" sz="1800" dirty="0">
                <a:solidFill>
                  <a:srgbClr val="414141"/>
                </a:solidFill>
              </a:rPr>
              <a:t>payment type </a:t>
            </a:r>
            <a:r>
              <a:rPr lang="en-US" sz="1800" b="0" dirty="0">
                <a:solidFill>
                  <a:srgbClr val="414141"/>
                </a:solidFill>
              </a:rPr>
              <a:t>attributes is provided. </a:t>
            </a:r>
            <a:r>
              <a:rPr lang="en-US" sz="1800" b="0" dirty="0">
                <a:solidFill>
                  <a:srgbClr val="414141"/>
                </a:solidFill>
              </a:rPr>
              <a:t>If </a:t>
            </a:r>
            <a:r>
              <a:rPr lang="en-US" sz="1800" b="0" dirty="0">
                <a:solidFill>
                  <a:srgbClr val="414141"/>
                </a:solidFill>
              </a:rPr>
              <a:t>not provided, generate an appropriate error #60046. </a:t>
            </a:r>
            <a:endParaRPr lang="en-US" sz="1800" b="0" dirty="0">
              <a:solidFill>
                <a:srgbClr val="414141"/>
              </a:solidFill>
            </a:endParaRPr>
          </a:p>
          <a:p>
            <a:pPr marL="411163" lvl="0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800" dirty="0">
                <a:solidFill>
                  <a:srgbClr val="414141"/>
                </a:solidFill>
              </a:rPr>
              <a:t>Select </a:t>
            </a:r>
            <a:r>
              <a:rPr lang="en-US" sz="1800" dirty="0">
                <a:solidFill>
                  <a:srgbClr val="414141"/>
                </a:solidFill>
              </a:rPr>
              <a:t>STP rules </a:t>
            </a:r>
            <a:r>
              <a:rPr lang="en-US" sz="1800" b="0" dirty="0">
                <a:solidFill>
                  <a:srgbClr val="414141"/>
                </a:solidFill>
              </a:rPr>
              <a:t>selection business </a:t>
            </a:r>
            <a:r>
              <a:rPr lang="en-US" sz="1800" b="0" dirty="0">
                <a:solidFill>
                  <a:srgbClr val="414141"/>
                </a:solidFill>
              </a:rPr>
              <a:t>rule If </a:t>
            </a:r>
            <a:r>
              <a:rPr lang="en-US" sz="1800" b="0" dirty="0">
                <a:solidFill>
                  <a:srgbClr val="414141"/>
                </a:solidFill>
              </a:rPr>
              <a:t>a rule is not found, find an STP profile under the exact name of the provided payment type</a:t>
            </a:r>
            <a:r>
              <a:rPr lang="en-US" sz="1800" b="0" dirty="0">
                <a:solidFill>
                  <a:srgbClr val="414141"/>
                </a:solidFill>
              </a:rPr>
              <a:t>. </a:t>
            </a:r>
            <a:r>
              <a:rPr lang="en-US" sz="1800" b="0" dirty="0">
                <a:solidFill>
                  <a:srgbClr val="414141"/>
                </a:solidFill>
              </a:rPr>
              <a:t>If </a:t>
            </a:r>
            <a:r>
              <a:rPr lang="en-US" sz="1800" b="0" dirty="0">
                <a:solidFill>
                  <a:srgbClr val="414141"/>
                </a:solidFill>
              </a:rPr>
              <a:t>not found, generate error #</a:t>
            </a:r>
            <a:r>
              <a:rPr lang="en-US" sz="1800" b="0" dirty="0">
                <a:solidFill>
                  <a:srgbClr val="414141"/>
                </a:solidFill>
              </a:rPr>
              <a:t>60047.</a:t>
            </a:r>
          </a:p>
          <a:p>
            <a:pPr marL="411163" lvl="0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800" dirty="0">
                <a:solidFill>
                  <a:srgbClr val="414141"/>
                </a:solidFill>
              </a:rPr>
              <a:t>Return </a:t>
            </a:r>
            <a:r>
              <a:rPr lang="en-US" sz="1800" dirty="0">
                <a:solidFill>
                  <a:srgbClr val="414141"/>
                </a:solidFill>
              </a:rPr>
              <a:t>the selected </a:t>
            </a:r>
            <a:r>
              <a:rPr lang="en-US" sz="1800" b="0" dirty="0">
                <a:solidFill>
                  <a:srgbClr val="414141"/>
                </a:solidFill>
              </a:rPr>
              <a:t>STP validation rule information</a:t>
            </a:r>
            <a:endParaRPr lang="en-IN" sz="1800" b="0" dirty="0">
              <a:solidFill>
                <a:srgbClr val="41414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0417" y="175846"/>
            <a:ext cx="9765891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LoadSTPRules</a:t>
            </a:r>
            <a:r>
              <a:rPr lang="en-US" dirty="0"/>
              <a:t> </a:t>
            </a:r>
            <a:r>
              <a:rPr lang="en-I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SERVICE</a:t>
            </a:r>
            <a:r>
              <a:rPr kumimoji="0" lang="en-IN" sz="2400" b="1" i="0" u="none" strike="noStrike" kern="1200" cap="all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IN" sz="2400" b="1" i="0" u="none" strike="noStrike" kern="1200" cap="all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85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E0867-24A8-448F-B507-CC8586AA6B96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 March 2019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95909-DC86-4C28-AD6E-431C997D4893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0417" y="175846"/>
            <a:ext cx="9765891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err="1"/>
              <a:t>LoadSTPRules</a:t>
            </a:r>
            <a:r>
              <a:rPr lang="en-I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SERVICE - INPUT</a:t>
            </a:r>
            <a:r>
              <a:rPr kumimoji="0" lang="en-IN" sz="2400" b="1" i="0" u="none" strike="noStrike" kern="1200" cap="all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IN" sz="2400" b="1" i="0" u="none" strike="noStrike" kern="1200" cap="all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803867"/>
              </p:ext>
            </p:extLst>
          </p:nvPr>
        </p:nvGraphicFramePr>
        <p:xfrm>
          <a:off x="2912851" y="1086518"/>
          <a:ext cx="5646420" cy="4556760"/>
        </p:xfrm>
        <a:graphic>
          <a:graphicData uri="http://schemas.openxmlformats.org/drawingml/2006/table">
            <a:tbl>
              <a:tblPr firstRow="1" firstCol="1" bandRow="1"/>
              <a:tblGrid>
                <a:gridCol w="1257300">
                  <a:extLst>
                    <a:ext uri="{9D8B030D-6E8A-4147-A177-3AD203B41FA5}">
                      <a16:colId xmlns:a16="http://schemas.microsoft.com/office/drawing/2014/main" val="147582035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8044079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89514999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13529937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val="714055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Parameter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Tag Name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Format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Comment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298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Header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Header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--------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Service definitions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872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Body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Body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--------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Service detailed information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161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Load STP Rules Request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+loadSTPRulesRequest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----------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Name of the service Load STP Rules Request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57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Request message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++Msg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----------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Any declared and known message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260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Payment info.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+++Pmnt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----------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Any information that resides under the ISO based section of the message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137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Extension info.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+++Extn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----------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Any information that resides under the Finastra extension section of the message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420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Processing info.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++++ProcessingPersistentInfo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----------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78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Payment type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+++++P_PAYMENT_TP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String {1..1}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Mandatory Payment type attribute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35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Customized message attributes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++++UserDefinedFields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----------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82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Level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+++++System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Defines the level of the customized fields (system, office or customer)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2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Payment category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++++++PMT_CTGORY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String {0..1}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6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E0867-24A8-448F-B507-CC8586AA6B96}" type="datetime4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 March 2019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095909-DC86-4C28-AD6E-431C997D4893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0417" y="175846"/>
            <a:ext cx="9765891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err="1"/>
              <a:t>LoadSTPRules</a:t>
            </a:r>
            <a:r>
              <a:rPr lang="en-IN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SERVICE - OUTPUT</a:t>
            </a:r>
            <a:r>
              <a:rPr kumimoji="0" lang="en-IN" sz="2400" b="1" i="0" u="none" strike="noStrike" kern="1200" cap="all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/>
            </a:r>
            <a:br>
              <a:rPr kumimoji="0" lang="en-IN" sz="2400" b="1" i="0" u="none" strike="noStrike" kern="1200" cap="all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8411" y="1021616"/>
            <a:ext cx="4899702" cy="6740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This table specifies the list of attributes that are set (and returned) in the STP Validation profile and, where required, from the Character Set profile.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22133"/>
              </p:ext>
            </p:extLst>
          </p:nvPr>
        </p:nvGraphicFramePr>
        <p:xfrm>
          <a:off x="550417" y="844062"/>
          <a:ext cx="5703570" cy="3878580"/>
        </p:xfrm>
        <a:graphic>
          <a:graphicData uri="http://schemas.openxmlformats.org/drawingml/2006/table">
            <a:tbl>
              <a:tblPr firstRow="1" firstCol="1" bandRow="1"/>
              <a:tblGrid>
                <a:gridCol w="1028700">
                  <a:extLst>
                    <a:ext uri="{9D8B030D-6E8A-4147-A177-3AD203B41FA5}">
                      <a16:colId xmlns:a16="http://schemas.microsoft.com/office/drawing/2014/main" val="2911723604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12569399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43249293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34551308"/>
                    </a:ext>
                  </a:extLst>
                </a:gridCol>
                <a:gridCol w="1817370">
                  <a:extLst>
                    <a:ext uri="{9D8B030D-6E8A-4147-A177-3AD203B41FA5}">
                      <a16:colId xmlns:a16="http://schemas.microsoft.com/office/drawing/2014/main" val="2921216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Parameter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Tag Name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Format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Comment</a:t>
                      </a:r>
                      <a:endParaRPr lang="en-US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1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Body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Body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Response body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063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Load STP Rules Response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+loadSTPRulesResponse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‘loadSTPRulesResponse’ {1..1}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Name of the service ‘loadSTPRulesResponse’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998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Message STP Rules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++messageStpRules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{0..n}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Finastra extension attributes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126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STP Profile Name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+++MESSAGE_STP_RULES_NAME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String {1..1}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STP Profile name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14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STP Profile description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+++MESSAGE_STP_RULES_DESCR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String {1..1}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STP Profile description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246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STP Profile record status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+++REC_STATUS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‘AC’ {1..1}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STP Profile record status (always expect ‘AC’ for active entry)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39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STP Profile unique profile ID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+++UID_MESSAGE_STP_RULES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String {1..1}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STP profile unique ID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21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Message STP Field Rule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++messageStpFieldRule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Repetitive list of different validation rules.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645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Message STP Field Rule Line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+++messageStpFieldRuleLine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{0..n}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1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See the table below.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6195" marR="36195" marT="36195" marB="3619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167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3626"/>
              </p:ext>
            </p:extLst>
          </p:nvPr>
        </p:nvGraphicFramePr>
        <p:xfrm>
          <a:off x="6668411" y="1665356"/>
          <a:ext cx="4899702" cy="4685320"/>
        </p:xfrm>
        <a:graphic>
          <a:graphicData uri="http://schemas.openxmlformats.org/drawingml/2006/table">
            <a:tbl>
              <a:tblPr firstRow="1" firstCol="1" bandRow="1"/>
              <a:tblGrid>
                <a:gridCol w="1535152">
                  <a:extLst>
                    <a:ext uri="{9D8B030D-6E8A-4147-A177-3AD203B41FA5}">
                      <a16:colId xmlns:a16="http://schemas.microsoft.com/office/drawing/2014/main" val="1996068162"/>
                    </a:ext>
                  </a:extLst>
                </a:gridCol>
                <a:gridCol w="1197374">
                  <a:extLst>
                    <a:ext uri="{9D8B030D-6E8A-4147-A177-3AD203B41FA5}">
                      <a16:colId xmlns:a16="http://schemas.microsoft.com/office/drawing/2014/main" val="4197888381"/>
                    </a:ext>
                  </a:extLst>
                </a:gridCol>
                <a:gridCol w="2167176">
                  <a:extLst>
                    <a:ext uri="{9D8B030D-6E8A-4147-A177-3AD203B41FA5}">
                      <a16:colId xmlns:a16="http://schemas.microsoft.com/office/drawing/2014/main" val="1758800440"/>
                    </a:ext>
                  </a:extLst>
                </a:gridCol>
              </a:tblGrid>
              <a:tr h="195062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9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Element name</a:t>
                      </a:r>
                      <a:endParaRPr lang="en-US" sz="9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UI Field name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9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Example</a:t>
                      </a:r>
                      <a:endParaRPr lang="en-US" sz="9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48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651946"/>
                  </a:ext>
                </a:extLst>
              </a:tr>
              <a:tr h="19506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FIELD_LOGICAL_ID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Field ID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P_DBT_ACCT_NB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320370"/>
                  </a:ext>
                </a:extLst>
              </a:tr>
              <a:tr h="327308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FIELD_LOGICAL_ID_XPATH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/FndtMsg/Msg/Extn/Extn/ProcessingPersistentInfo/DebitSide/P_DBT_ACCT_NB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104144"/>
                  </a:ext>
                </a:extLst>
              </a:tr>
              <a:tr h="19506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SPECIAL_CAPTION_CODE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Special caption code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True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462298"/>
                  </a:ext>
                </a:extLst>
              </a:tr>
              <a:tr h="19506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STATE_IN_MESSAGE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State in message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O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847467"/>
                  </a:ext>
                </a:extLst>
              </a:tr>
              <a:tr h="19506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STATE_IN_TEMPLATE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State in template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O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771654"/>
                  </a:ext>
                </a:extLst>
              </a:tr>
              <a:tr h="19506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FIELD_DATA_TYPE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STRING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83872"/>
                  </a:ext>
                </a:extLst>
              </a:tr>
              <a:tr h="19506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MIN_LENGTH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Min. length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62574"/>
                  </a:ext>
                </a:extLst>
              </a:tr>
              <a:tr h="19506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MAX_LENGTH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Max. length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305925"/>
                  </a:ext>
                </a:extLst>
              </a:tr>
              <a:tr h="19506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Precision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97871"/>
                  </a:ext>
                </a:extLst>
              </a:tr>
              <a:tr h="19506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CONTENT_SOURCE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combo ID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P_=28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429815"/>
                  </a:ext>
                </a:extLst>
              </a:tr>
              <a:tr h="19506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CASE_FORMAT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Case definition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48145"/>
                  </a:ext>
                </a:extLst>
              </a:tr>
              <a:tr h="45955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CHAR_SET_IND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Char set validation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I (see This table describes the Char Set Profile Attributes when this field value is set to ‘V’) 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907802"/>
                  </a:ext>
                </a:extLst>
              </a:tr>
              <a:tr h="19506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CHAR_SETS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Char set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ABCD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23429"/>
                  </a:ext>
                </a:extLst>
              </a:tr>
              <a:tr h="19506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DEFAULT_VALUE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Default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196689"/>
                  </a:ext>
                </a:extLst>
              </a:tr>
              <a:tr h="19506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MIN_VALUE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Min. value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1983"/>
                  </a:ext>
                </a:extLst>
              </a:tr>
              <a:tr h="19506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MAX_VALUE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Max. value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804338"/>
                  </a:ext>
                </a:extLst>
              </a:tr>
              <a:tr h="19506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VALIDATION_RULES_IND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Special validation rule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false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126530"/>
                  </a:ext>
                </a:extLst>
              </a:tr>
              <a:tr h="327308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MANIPULATION_RULES_IND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Manipulation Rule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false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529744"/>
                  </a:ext>
                </a:extLst>
              </a:tr>
              <a:tr h="327308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UID_MESSAGE_STP_FIELD_RULE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2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FEDWIRE^P_DBT_ACCT_NB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31408" marR="31408" marT="31408" marB="31408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659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86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186F62-2954-471E-9368-38BF5704F41F}">
  <ds:schemaRefs>
    <ds:schemaRef ds:uri="1913475e-a030-45ec-9e8a-a2630205b38f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ae7057e-292f-4fd1-bead-5494e4c66c6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11548</TotalTime>
  <Words>1593</Words>
  <Application>Microsoft Office PowerPoint</Application>
  <PresentationFormat>Widescreen</PresentationFormat>
  <Paragraphs>418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Tahoma</vt:lpstr>
      <vt:lpstr>Times New Roman</vt:lpstr>
      <vt:lpstr>Finastra_PowerPoint_Template_LIGHT</vt:lpstr>
      <vt:lpstr>Package</vt:lpstr>
      <vt:lpstr>SOA SERVICES – STP Validation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summary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118</cp:revision>
  <cp:lastPrinted>2017-06-06T14:07:14Z</cp:lastPrinted>
  <dcterms:created xsi:type="dcterms:W3CDTF">2017-06-27T19:04:38Z</dcterms:created>
  <dcterms:modified xsi:type="dcterms:W3CDTF">2019-03-25T13:14:57Z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