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61" r:id="rId7"/>
    <p:sldId id="257" r:id="rId8"/>
    <p:sldId id="271" r:id="rId9"/>
    <p:sldId id="276" r:id="rId10"/>
    <p:sldId id="259" r:id="rId11"/>
    <p:sldId id="262" r:id="rId12"/>
    <p:sldId id="267" r:id="rId13"/>
    <p:sldId id="269" r:id="rId14"/>
    <p:sldId id="270" r:id="rId15"/>
    <p:sldId id="272" r:id="rId16"/>
    <p:sldId id="277" r:id="rId17"/>
    <p:sldId id="279" r:id="rId18"/>
    <p:sldId id="266" r:id="rId19"/>
    <p:sldId id="273" r:id="rId20"/>
    <p:sldId id="274" r:id="rId21"/>
    <p:sldId id="275" r:id="rId22"/>
    <p:sldId id="280" r:id="rId23"/>
    <p:sldId id="281"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4711" autoAdjust="0"/>
  </p:normalViewPr>
  <p:slideViewPr>
    <p:cSldViewPr snapToGrid="0" showGuides="1">
      <p:cViewPr varScale="1">
        <p:scale>
          <a:sx n="109" d="100"/>
          <a:sy n="109" d="100"/>
        </p:scale>
        <p:origin x="552" y="10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05/02/2018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05/02/2018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21263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05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05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05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05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05 February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05 February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05 February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05 February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05 February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dirty="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05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15</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292494"/>
            <a:ext cx="5812901" cy="4652495"/>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400" dirty="0"/>
              <a:t>Java Message Service (JMS) </a:t>
            </a:r>
            <a:r>
              <a:rPr lang="en-US" sz="1400" dirty="0" smtClean="0"/>
              <a:t>can </a:t>
            </a:r>
            <a:r>
              <a:rPr lang="en-US" sz="1400" b="1" dirty="0" smtClean="0"/>
              <a:t>guarantee </a:t>
            </a:r>
            <a:r>
              <a:rPr lang="en-US" sz="1400" b="1" dirty="0"/>
              <a:t>message </a:t>
            </a:r>
            <a:r>
              <a:rPr lang="en-US" sz="1400" b="1" dirty="0" smtClean="0"/>
              <a:t>delivery. JMS </a:t>
            </a:r>
            <a:r>
              <a:rPr lang="en-US" sz="1400" dirty="0" smtClean="0"/>
              <a:t>supports BACKOUT queues (failures) and listeners failover mechanism.</a:t>
            </a:r>
          </a:p>
          <a:p>
            <a:pPr marL="411163" indent="-411163">
              <a:spcBef>
                <a:spcPts val="1500"/>
              </a:spcBef>
              <a:buSzPct val="150000"/>
              <a:buBlip>
                <a:blip r:embed="rId3"/>
              </a:buBlip>
            </a:pPr>
            <a:r>
              <a:rPr lang="en-US" sz="1600" b="1" dirty="0" smtClean="0">
                <a:solidFill>
                  <a:schemeClr val="accent2"/>
                </a:solidFill>
              </a:rPr>
              <a:t>WEB_SERVICE -</a:t>
            </a:r>
            <a:r>
              <a:rPr lang="en-US" sz="1600" dirty="0" smtClean="0"/>
              <a:t> </a:t>
            </a:r>
            <a:r>
              <a:rPr lang="en-US" sz="1400" dirty="0" smtClean="0"/>
              <a:t>SOAP over HTTP (SOAP 1.1, 1.2). Security is supported on both client and server sides (WS-Security).</a:t>
            </a:r>
          </a:p>
          <a:p>
            <a:pPr marL="411163" indent="-411163">
              <a:spcBef>
                <a:spcPts val="1500"/>
              </a:spcBef>
              <a:buSzPct val="150000"/>
              <a:buBlip>
                <a:blip r:embed="rId3"/>
              </a:buBlip>
            </a:pPr>
            <a:r>
              <a:rPr lang="en-US" sz="1600" b="1" dirty="0" smtClean="0">
                <a:solidFill>
                  <a:schemeClr val="accent2"/>
                </a:solidFill>
              </a:rPr>
              <a:t>SOAP_JMS –</a:t>
            </a:r>
            <a:r>
              <a:rPr lang="en-US" sz="1400" dirty="0" smtClean="0"/>
              <a:t>SOAP over JMS used for </a:t>
            </a:r>
            <a:r>
              <a:rPr lang="en-US" sz="1400" dirty="0"/>
              <a:t>reliability, scalability, and asynchronous </a:t>
            </a:r>
            <a:r>
              <a:rPr lang="en-US" sz="1400" dirty="0" smtClean="0"/>
              <a:t>messaging support. </a:t>
            </a:r>
            <a:endParaRPr lang="en-US" sz="1400" dirty="0"/>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400" dirty="0" smtClean="0"/>
              <a:t>File drop is based on share folder approach.</a:t>
            </a:r>
            <a:endParaRPr lang="en-US" sz="1400" dirty="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en-US" sz="1400" dirty="0"/>
              <a:t>MQ FTE (File Transfer Edition) </a:t>
            </a:r>
            <a:r>
              <a:rPr lang="en-US" sz="1400" dirty="0" smtClean="0"/>
              <a:t>enables </a:t>
            </a:r>
            <a:r>
              <a:rPr lang="en-US" sz="1400" dirty="0"/>
              <a:t>secure and reliable managed file transfers</a:t>
            </a:r>
            <a:r>
              <a:rPr lang="en-US" sz="1400" dirty="0" smtClean="0"/>
              <a:t>. </a:t>
            </a:r>
          </a:p>
          <a:p>
            <a:pPr>
              <a:spcBef>
                <a:spcPts val="1500"/>
              </a:spcBef>
              <a:buSzPct val="150000"/>
            </a:pPr>
            <a:r>
              <a:rPr lang="en-US" sz="1200" dirty="0" smtClean="0">
                <a:solidFill>
                  <a:schemeClr val="accent1"/>
                </a:solidFill>
              </a:rPr>
              <a:t>	</a:t>
            </a:r>
            <a:r>
              <a:rPr lang="en-US" sz="1200" i="1" dirty="0" smtClean="0">
                <a:solidFill>
                  <a:schemeClr val="accent1"/>
                </a:solidFill>
              </a:rPr>
              <a:t>Important:</a:t>
            </a:r>
            <a:r>
              <a:rPr lang="nn-NO" sz="1200" dirty="0" smtClean="0"/>
              <a:t> </a:t>
            </a:r>
            <a:r>
              <a:rPr lang="en-US" sz="1200" dirty="0" smtClean="0"/>
              <a:t>MQFTE </a:t>
            </a:r>
            <a:r>
              <a:rPr lang="en-US" sz="1200" dirty="0"/>
              <a:t>server is required at bank </a:t>
            </a:r>
            <a:r>
              <a:rPr lang="en-US" sz="1200" dirty="0" smtClean="0"/>
              <a:t>side.</a:t>
            </a:r>
            <a:endParaRPr lang="en-US" sz="1200" dirty="0"/>
          </a:p>
          <a:p>
            <a:pPr marL="411163" indent="-411163">
              <a:spcBef>
                <a:spcPts val="1500"/>
              </a:spcBef>
              <a:buSzPct val="150000"/>
              <a:buBlip>
                <a:blip r:embed="rId3"/>
              </a:buBlip>
            </a:pPr>
            <a:r>
              <a:rPr lang="en-US" sz="1600" b="1" dirty="0">
                <a:solidFill>
                  <a:schemeClr val="accent2"/>
                </a:solidFill>
              </a:rPr>
              <a:t>Email -</a:t>
            </a:r>
            <a:r>
              <a:rPr lang="en-US" sz="1400" dirty="0" smtClean="0"/>
              <a:t>  Messages </a:t>
            </a:r>
            <a:r>
              <a:rPr lang="en-US" sz="1400" dirty="0"/>
              <a:t>with </a:t>
            </a:r>
            <a:r>
              <a:rPr lang="en-US" sz="1400" dirty="0" smtClean="0"/>
              <a:t>string attachment</a:t>
            </a:r>
          </a:p>
          <a:p>
            <a:pPr marL="411163" indent="-411163">
              <a:spcBef>
                <a:spcPts val="1500"/>
              </a:spcBef>
              <a:buSzPct val="150000"/>
              <a:buBlip>
                <a:blip r:embed="rId3"/>
              </a:buBlip>
            </a:pPr>
            <a:r>
              <a:rPr lang="en-US" sz="1600" b="1" dirty="0" smtClean="0">
                <a:solidFill>
                  <a:schemeClr val="accent2"/>
                </a:solidFill>
              </a:rPr>
              <a:t>SFTP2 -</a:t>
            </a:r>
            <a:r>
              <a:rPr lang="en-US" sz="1400" dirty="0" smtClean="0"/>
              <a:t> Secure File Transfer protocol. </a:t>
            </a:r>
          </a:p>
          <a:p>
            <a:pPr>
              <a:spcBef>
                <a:spcPts val="1500"/>
              </a:spcBef>
              <a:buSzPct val="150000"/>
            </a:pPr>
            <a:r>
              <a:rPr lang="en-US" sz="1400" i="1" dirty="0" smtClean="0">
                <a:solidFill>
                  <a:schemeClr val="accent1"/>
                </a:solidFill>
              </a:rPr>
              <a:t>	</a:t>
            </a:r>
            <a:r>
              <a:rPr lang="en-US" sz="1200" i="1" dirty="0">
                <a:solidFill>
                  <a:schemeClr val="accent1"/>
                </a:solidFill>
              </a:rPr>
              <a:t>Important:</a:t>
            </a:r>
            <a:r>
              <a:rPr lang="nn-NO" sz="1200" dirty="0"/>
              <a:t> </a:t>
            </a:r>
            <a:r>
              <a:rPr lang="en-US" sz="1200" dirty="0"/>
              <a:t>SFTP server is required at bank side</a:t>
            </a:r>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965934"/>
            <a:ext cx="5979135" cy="1606847"/>
          </a:xfrm>
        </p:spPr>
        <p:txBody>
          <a:bodyPr/>
          <a:lstStyle/>
          <a:p>
            <a:pPr marL="411163" indent="-411163">
              <a:spcBef>
                <a:spcPts val="1500"/>
              </a:spcBef>
              <a:buSzPct val="150000"/>
              <a:buBlip>
                <a:blip r:embed="rId3"/>
              </a:buBlip>
            </a:pPr>
            <a:r>
              <a:rPr lang="en-US" sz="1600" u="sng" dirty="0" smtClean="0"/>
              <a:t>JNDI </a:t>
            </a:r>
            <a:r>
              <a:rPr lang="en-US" sz="1600" u="sng" dirty="0"/>
              <a:t>name </a:t>
            </a:r>
            <a:r>
              <a:rPr lang="en-US" sz="1600" dirty="0"/>
              <a:t>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u="sng" dirty="0"/>
              <a:t>Queue name </a:t>
            </a:r>
            <a:r>
              <a:rPr lang="en-US" sz="1600" dirty="0" smtClean="0"/>
              <a:t>(</a:t>
            </a:r>
            <a:r>
              <a:rPr lang="en-US" sz="1600" dirty="0" smtClean="0">
                <a:solidFill>
                  <a:schemeClr val="accent2"/>
                </a:solidFill>
              </a:rPr>
              <a:t>MQ</a:t>
            </a:r>
            <a:r>
              <a:rPr lang="en-US" sz="1600" dirty="0"/>
              <a:t>) </a:t>
            </a:r>
            <a:r>
              <a:rPr lang="en-US" sz="1600" dirty="0" smtClean="0"/>
              <a:t>for non JMS message queues</a:t>
            </a:r>
          </a:p>
          <a:p>
            <a:pPr marL="411163" indent="-411163">
              <a:spcBef>
                <a:spcPts val="1500"/>
              </a:spcBef>
              <a:buSzPct val="150000"/>
              <a:buBlip>
                <a:blip r:embed="rId3"/>
              </a:buBlip>
            </a:pPr>
            <a:r>
              <a:rPr lang="en-US" sz="1600" u="sng" dirty="0" smtClean="0"/>
              <a:t>Web service end point </a:t>
            </a:r>
            <a:r>
              <a:rPr lang="en-US" sz="1600" dirty="0" smtClean="0"/>
              <a:t>(</a:t>
            </a:r>
            <a:r>
              <a:rPr lang="en-US" sz="1600" dirty="0"/>
              <a:t>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u="sng" dirty="0"/>
              <a:t>Folder path </a:t>
            </a:r>
            <a:r>
              <a:rPr lang="en-US" sz="1600" dirty="0"/>
              <a:t>(for </a:t>
            </a:r>
            <a:r>
              <a:rPr lang="en-US" sz="1600" dirty="0">
                <a:solidFill>
                  <a:schemeClr val="accent2"/>
                </a:solidFill>
              </a:rPr>
              <a:t>FILE</a:t>
            </a:r>
            <a:r>
              <a:rPr lang="en-US" sz="1600" dirty="0"/>
              <a:t> or </a:t>
            </a:r>
            <a:r>
              <a:rPr lang="en-US" sz="1600" dirty="0">
                <a:solidFill>
                  <a:schemeClr val="accent2"/>
                </a:solidFill>
              </a:rPr>
              <a:t>SFTP</a:t>
            </a:r>
            <a:r>
              <a:rPr lang="en-US" sz="1600" dirty="0" smtClean="0"/>
              <a:t>) with permissions setup</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36661" y="1978204"/>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Message Format </a:t>
            </a:r>
            <a:r>
              <a:rPr lang="en-US" dirty="0"/>
              <a:t>Type</a:t>
            </a:r>
            <a:endParaRPr lang="en-GB" dirty="0"/>
          </a:p>
        </p:txBody>
      </p:sp>
      <p:sp>
        <p:nvSpPr>
          <p:cNvPr id="3" name="Content Placeholder 2"/>
          <p:cNvSpPr>
            <a:spLocks noGrp="1"/>
          </p:cNvSpPr>
          <p:nvPr>
            <p:ph idx="1"/>
          </p:nvPr>
        </p:nvSpPr>
        <p:spPr>
          <a:xfrm>
            <a:off x="623888" y="1674976"/>
            <a:ext cx="5645027" cy="3887531"/>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dirty="0" err="1" smtClean="0">
                <a:solidFill>
                  <a:schemeClr val="accent1"/>
                </a:solidFill>
              </a:rPr>
              <a:t>Fndt</a:t>
            </a:r>
            <a:r>
              <a:rPr lang="en-US" sz="1600" dirty="0" smtClean="0">
                <a:solidFill>
                  <a:schemeClr val="accent1"/>
                </a:solidFill>
              </a:rPr>
              <a:t> Message</a:t>
            </a:r>
            <a:r>
              <a:rPr lang="en-US" sz="1600" b="1" dirty="0" smtClean="0">
                <a:solidFill>
                  <a:schemeClr val="accent1"/>
                </a:solidFill>
              </a:rPr>
              <a:t>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formatted </a:t>
            </a:r>
            <a:r>
              <a:rPr lang="en-US" sz="1600" dirty="0" err="1">
                <a:solidFill>
                  <a:schemeClr val="accent1"/>
                </a:solidFill>
              </a:rPr>
              <a:t>Fndt</a:t>
            </a:r>
            <a:r>
              <a:rPr lang="en-US" sz="1600" dirty="0">
                <a:solidFill>
                  <a:schemeClr val="accent1"/>
                </a:solidFill>
              </a:rPr>
              <a:t> Message</a:t>
            </a:r>
            <a:r>
              <a:rPr lang="en-US" sz="1600" b="1" dirty="0" smtClean="0">
                <a:solidFill>
                  <a:schemeClr val="accent1"/>
                </a:solidFill>
              </a:rPr>
              <a:t>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dirty="0" err="1">
                <a:solidFill>
                  <a:schemeClr val="accent1"/>
                </a:solidFill>
              </a:rPr>
              <a:t>Fndt</a:t>
            </a:r>
            <a:r>
              <a:rPr lang="en-US" sz="1600" dirty="0">
                <a:solidFill>
                  <a:schemeClr val="accent1"/>
                </a:solidFill>
              </a:rPr>
              <a:t> 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a:t>
            </a:r>
            <a:r>
              <a:rPr lang="en-US" sz="1400" dirty="0" smtClean="0"/>
              <a:t>(fields list)</a:t>
            </a:r>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a:t>
            </a:r>
            <a:r>
              <a:rPr lang="en-US" sz="1600" dirty="0" smtClean="0"/>
              <a:t>customer, where </a:t>
            </a:r>
            <a:r>
              <a:rPr lang="en-US" sz="1600" dirty="0" err="1" smtClean="0">
                <a:solidFill>
                  <a:schemeClr val="accent1"/>
                </a:solidFill>
              </a:rPr>
              <a:t>Fndt</a:t>
            </a:r>
            <a:r>
              <a:rPr lang="en-US" sz="1600" dirty="0" smtClean="0">
                <a:solidFill>
                  <a:schemeClr val="accent1"/>
                </a:solidFill>
              </a:rPr>
              <a:t> </a:t>
            </a:r>
            <a:r>
              <a:rPr lang="en-US" sz="1600" dirty="0">
                <a:solidFill>
                  <a:schemeClr val="accent1"/>
                </a:solidFill>
              </a:rPr>
              <a:t>Message</a:t>
            </a:r>
            <a:r>
              <a:rPr lang="en-US" sz="1600" dirty="0" smtClean="0"/>
              <a:t> mapped into </a:t>
            </a:r>
            <a:r>
              <a:rPr lang="en-US" sz="1600" dirty="0"/>
              <a:t>the customer </a:t>
            </a:r>
            <a:r>
              <a:rPr lang="en-US" sz="1600" dirty="0" smtClean="0"/>
              <a:t>proprietary format </a:t>
            </a:r>
            <a:r>
              <a:rPr lang="en-US" sz="1600" dirty="0"/>
              <a:t>(handled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a:t>Interfaces overview</a:t>
            </a:r>
          </a:p>
          <a:p>
            <a:pPr lvl="0"/>
            <a:r>
              <a:rPr lang="en-US" dirty="0" smtClean="0"/>
              <a:t>Common Behavior</a:t>
            </a:r>
            <a:endParaRPr lang="en-US" dirty="0"/>
          </a:p>
          <a:p>
            <a:pPr lvl="0"/>
            <a:r>
              <a:rPr lang="en-US" dirty="0"/>
              <a:t>Request and </a:t>
            </a:r>
            <a:r>
              <a:rPr lang="en-US" dirty="0" smtClean="0"/>
              <a:t>Response</a:t>
            </a:r>
            <a:endParaRPr lang="en-US" dirty="0"/>
          </a:p>
          <a:p>
            <a:pPr lvl="0"/>
            <a:r>
              <a:rPr lang="en-US" dirty="0"/>
              <a:t>Interface Type record structure</a:t>
            </a:r>
          </a:p>
          <a:p>
            <a:r>
              <a:rPr lang="en-US" dirty="0" smtClean="0"/>
              <a:t>UI Interface </a:t>
            </a:r>
            <a:r>
              <a:rPr lang="en-US" dirty="0"/>
              <a:t>Profile</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05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endParaRPr lang="en-GB" dirty="0" smtClean="0"/>
          </a:p>
        </p:txBody>
      </p:sp>
      <p:sp>
        <p:nvSpPr>
          <p:cNvPr id="4" name="Date Placeholder 3"/>
          <p:cNvSpPr>
            <a:spLocks noGrp="1"/>
          </p:cNvSpPr>
          <p:nvPr>
            <p:ph type="dt" sz="half" idx="10"/>
          </p:nvPr>
        </p:nvSpPr>
        <p:spPr/>
        <p:txBody>
          <a:bodyPr/>
          <a:lstStyle/>
          <a:p>
            <a:fld id="{D98A2CEC-3088-437B-B321-33BEC7D93FCD}" type="datetime4">
              <a:rPr lang="en-GB" smtClean="0"/>
              <a:pPr/>
              <a:t>05 February 2018</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p:txBody>
          <a:bodyPr/>
          <a:lstStyle/>
          <a:p>
            <a:r>
              <a:rPr lang="en-GB" dirty="0" smtClean="0"/>
              <a:t>“</a:t>
            </a:r>
            <a:endParaRPr lang="en-GB" dirty="0"/>
          </a:p>
        </p:txBody>
      </p:sp>
      <p:sp>
        <p:nvSpPr>
          <p:cNvPr id="2" name="Content Placeholder 1"/>
          <p:cNvSpPr>
            <a:spLocks noGrp="1"/>
          </p:cNvSpPr>
          <p:nvPr>
            <p:ph idx="1"/>
          </p:nvPr>
        </p:nvSpPr>
        <p:spPr>
          <a:xfrm>
            <a:off x="1437802" y="2486746"/>
            <a:ext cx="8198568" cy="3857700"/>
          </a:xfrm>
        </p:spPr>
        <p:txBody>
          <a:bodyPr/>
          <a:lstStyle/>
          <a:p>
            <a:r>
              <a:rPr lang="en-US" dirty="0"/>
              <a:t>The Interfaces infrastructure is responsible for all data that enters and exits GPP</a:t>
            </a:r>
            <a:r>
              <a:rPr lang="en-US" dirty="0" smtClean="0"/>
              <a:t>.</a:t>
            </a:r>
            <a:r>
              <a:rPr lang="en-GB" dirty="0" smtClean="0">
                <a:solidFill>
                  <a:schemeClr val="accent1"/>
                </a:solidFill>
              </a:rPr>
              <a:t>”</a:t>
            </a:r>
          </a:p>
          <a:p>
            <a:pPr lvl="1"/>
            <a:r>
              <a:rPr lang="en-GB" dirty="0" smtClean="0"/>
              <a:t>GPP Interfaces –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05 February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dirty="0" smtClean="0">
                <a:solidFill>
                  <a:schemeClr val="accent1"/>
                </a:solidFill>
              </a:rPr>
              <a:t>Funds Transfer (</a:t>
            </a:r>
            <a:r>
              <a:rPr lang="en-US" dirty="0" err="1" smtClean="0">
                <a:solidFill>
                  <a:schemeClr val="accent1"/>
                </a:solidFill>
              </a:rPr>
              <a:t>Fndt</a:t>
            </a:r>
            <a:r>
              <a:rPr lang="en-US" dirty="0" smtClean="0">
                <a:solidFill>
                  <a:schemeClr val="accent1"/>
                </a:solidFill>
              </a:rPr>
              <a:t>) </a:t>
            </a:r>
            <a:r>
              <a:rPr lang="en-US" dirty="0">
                <a:solidFill>
                  <a:schemeClr val="accent1"/>
                </a:solidFill>
              </a:rPr>
              <a:t>Message</a:t>
            </a:r>
            <a:r>
              <a:rPr lang="en-US" sz="2000" dirty="0" smtClean="0"/>
              <a:t>,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GPP standard Interfaces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10" name="Content Placeholder 9"/>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23888" y="2079816"/>
            <a:ext cx="10944226" cy="3962765"/>
          </a:xfrm>
        </p:spPr>
      </p:pic>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199848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13" name="Flowchart: Predefined Process 12"/>
          <p:cNvSpPr/>
          <p:nvPr/>
        </p:nvSpPr>
        <p:spPr>
          <a:xfrm>
            <a:off x="455338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21" name="Flowchart: Predefined Process 20"/>
          <p:cNvSpPr/>
          <p:nvPr/>
        </p:nvSpPr>
        <p:spPr>
          <a:xfrm>
            <a:off x="934534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MOP Selection Value Date and Cut Offs</a:t>
            </a:r>
            <a:endParaRPr lang="he-IL" sz="1200" dirty="0">
              <a:solidFill>
                <a:schemeClr val="tx1"/>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Fees Processing</a:t>
            </a:r>
            <a:endParaRPr lang="he-IL" sz="1200" dirty="0">
              <a:solidFill>
                <a:schemeClr val="tx1"/>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Balance Check</a:t>
            </a:r>
            <a:endParaRPr lang="he-IL" sz="1200" dirty="0">
              <a:solidFill>
                <a:schemeClr val="tx1"/>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Posting</a:t>
            </a:r>
            <a:endParaRPr lang="he-IL" sz="1200" dirty="0">
              <a:solidFill>
                <a:schemeClr val="tx1"/>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05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7</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schemas.microsoft.com/sharepoint/v3"/>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0ae7057e-292f-4fd1-bead-5494e4c66c6d"/>
    <ds:schemaRef ds:uri="1913475e-a030-45ec-9e8a-a2630205b38f"/>
    <ds:schemaRef ds:uri="http://www.w3.org/XML/1998/namespace"/>
    <ds:schemaRef ds:uri="http://purl.org/dc/terms/"/>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9532</TotalTime>
  <Words>1190</Words>
  <Application>Microsoft Office PowerPoint</Application>
  <PresentationFormat>Widescreen</PresentationFormat>
  <Paragraphs>270</Paragraphs>
  <Slides>22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Finastra_PowerPoint_Template_LIGHT</vt:lpstr>
      <vt:lpstr>Interfaces</vt:lpstr>
      <vt:lpstr>AGENDA</vt:lpstr>
      <vt:lpstr>PowerPoint Presentation</vt:lpstr>
      <vt:lpstr>CONNECTIONS TO bank’s systems</vt:lpstr>
      <vt:lpstr>GPP standard Interfaces</vt:lpstr>
      <vt:lpstr>General Payment Flow</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Message 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77</cp:revision>
  <cp:lastPrinted>2017-06-06T14:07:14Z</cp:lastPrinted>
  <dcterms:created xsi:type="dcterms:W3CDTF">2017-06-27T19:04:38Z</dcterms:created>
  <dcterms:modified xsi:type="dcterms:W3CDTF">2018-02-05T11:21:51Z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