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7" r:id="rId8"/>
    <p:sldId id="288" r:id="rId9"/>
    <p:sldId id="276" r:id="rId10"/>
    <p:sldId id="271" r:id="rId11"/>
    <p:sldId id="285" r:id="rId12"/>
    <p:sldId id="283" r:id="rId13"/>
    <p:sldId id="289" r:id="rId14"/>
    <p:sldId id="29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 varScale="1">
        <p:scale>
          <a:sx n="109" d="100"/>
          <a:sy n="109" d="100"/>
        </p:scale>
        <p:origin x="562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15/03/2018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15/03/2018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Channels and gateways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9707" y="135631"/>
            <a:ext cx="9692420" cy="66821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Message Handlers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11999" y="1074131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6968" y="2797403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77300" y="1762284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7939004" y="276332"/>
            <a:ext cx="920188" cy="39357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46484" y="2954740"/>
            <a:ext cx="3505643" cy="4527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 Adapter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35206" y="3903406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9245302" y="3834035"/>
            <a:ext cx="1103818" cy="4952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8288" y="3868906"/>
            <a:ext cx="1081623" cy="4600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pic>
        <p:nvPicPr>
          <p:cNvPr id="17" name="Picture 4" descr="Image result for java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06" y="5077278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13" idx="2"/>
            <a:endCxn id="17" idx="0"/>
          </p:cNvCxnSpPr>
          <p:nvPr/>
        </p:nvCxnSpPr>
        <p:spPr>
          <a:xfrm flipH="1">
            <a:off x="7048615" y="4354286"/>
            <a:ext cx="10374" cy="7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2"/>
            <a:endCxn id="13" idx="0"/>
          </p:cNvCxnSpPr>
          <p:nvPr/>
        </p:nvCxnSpPr>
        <p:spPr>
          <a:xfrm rot="5400000">
            <a:off x="7481196" y="2985296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15" idx="0"/>
          </p:cNvCxnSpPr>
          <p:nvPr/>
        </p:nvCxnSpPr>
        <p:spPr>
          <a:xfrm rot="5400000">
            <a:off x="8168501" y="3638101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2"/>
            <a:endCxn id="14" idx="0"/>
          </p:cNvCxnSpPr>
          <p:nvPr/>
        </p:nvCxnSpPr>
        <p:spPr>
          <a:xfrm rot="16200000" flipH="1">
            <a:off x="8884992" y="2921815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823559" y="2081716"/>
            <a:ext cx="1471162" cy="2813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780624" y="4005243"/>
            <a:ext cx="1471162" cy="3544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41533" y="1875792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22109" y="380748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162" y="4844415"/>
            <a:ext cx="6373359" cy="144501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Implemented in Java and configured in respective interface record.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Generates out going message from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De-serializes incoming message and update payment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sz="1400" dirty="0" smtClean="0"/>
              <a:t>Capable of generating messages in various </a:t>
            </a:r>
            <a:r>
              <a:rPr lang="en-US" sz="1400" dirty="0" smtClean="0"/>
              <a:t>formats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6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Transmission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409607" y="4967109"/>
            <a:ext cx="6017053" cy="10587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Sends and Receive message.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Capable of handling various protocols.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sz="1400" dirty="0"/>
              <a:t>Performs synchronous and asynchronous communication.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99" y="1074131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6968" y="2797403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77300" y="1762284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7939004" y="276332"/>
            <a:ext cx="920188" cy="39357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46484" y="2954740"/>
            <a:ext cx="3505643" cy="4527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 Adapter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35206" y="3903406"/>
            <a:ext cx="1047565" cy="4508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Handler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9245302" y="3834035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Transmission Layer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8288" y="3868906"/>
            <a:ext cx="1081623" cy="4600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cxnSp>
        <p:nvCxnSpPr>
          <p:cNvPr id="18" name="Elbow Connector 17"/>
          <p:cNvCxnSpPr>
            <a:stCxn id="12" idx="2"/>
            <a:endCxn id="13" idx="0"/>
          </p:cNvCxnSpPr>
          <p:nvPr/>
        </p:nvCxnSpPr>
        <p:spPr>
          <a:xfrm rot="5400000">
            <a:off x="7481196" y="2985296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5" idx="0"/>
          </p:cNvCxnSpPr>
          <p:nvPr/>
        </p:nvCxnSpPr>
        <p:spPr>
          <a:xfrm rot="5400000">
            <a:off x="8168501" y="3638101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4" idx="0"/>
          </p:cNvCxnSpPr>
          <p:nvPr/>
        </p:nvCxnSpPr>
        <p:spPr>
          <a:xfrm rot="16200000" flipH="1">
            <a:off x="8884992" y="2921815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823559" y="2081716"/>
            <a:ext cx="1471162" cy="2813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780624" y="4005243"/>
            <a:ext cx="1471162" cy="3544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941533" y="1875792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2109" y="380748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  <p:pic>
        <p:nvPicPr>
          <p:cNvPr id="25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40" y="5086533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297" y="3584646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0366658" y="4090925"/>
            <a:ext cx="9226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9814749" y="4338560"/>
            <a:ext cx="0" cy="747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GPP Positioning</a:t>
            </a:r>
            <a:endParaRPr lang="en-US" dirty="0"/>
          </a:p>
          <a:p>
            <a:pPr lvl="0"/>
            <a:r>
              <a:rPr lang="en-US" dirty="0" smtClean="0"/>
              <a:t>Integration Architecture</a:t>
            </a:r>
            <a:endParaRPr lang="en-US" dirty="0"/>
          </a:p>
          <a:p>
            <a:pPr lvl="0"/>
            <a:r>
              <a:rPr lang="en-US" dirty="0" smtClean="0"/>
              <a:t>Interface Layer</a:t>
            </a:r>
            <a:endParaRPr lang="en-US" dirty="0"/>
          </a:p>
          <a:p>
            <a:r>
              <a:rPr lang="en-US" dirty="0" smtClean="0"/>
              <a:t>Protocols and Transmission</a:t>
            </a:r>
          </a:p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PAYplus</a:t>
            </a:r>
            <a:r>
              <a:rPr lang="en-US" dirty="0"/>
              <a:t> (GPP) can integrate with a financial institution’s systems via various interfaces. Each interface is dedicated to a specific 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smtClean="0"/>
              <a:t>System Integration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communicates with various upstream, downstream and human channels.</a:t>
            </a:r>
          </a:p>
          <a:p>
            <a:r>
              <a:rPr lang="en-US" dirty="0" smtClean="0"/>
              <a:t>It supports various messaging format and communication protocol.</a:t>
            </a:r>
          </a:p>
          <a:p>
            <a:r>
              <a:rPr lang="en-US" dirty="0" smtClean="0"/>
              <a:t>Supports integration with various technical and business systems.</a:t>
            </a:r>
          </a:p>
          <a:p>
            <a:r>
              <a:rPr lang="en-US" dirty="0" smtClean="0"/>
              <a:t>Integration is achieved by means of Application, environment configuration and development.</a:t>
            </a:r>
          </a:p>
          <a:p>
            <a:r>
              <a:rPr lang="en-US" dirty="0" smtClean="0"/>
              <a:t>Supports Synchronous and Asynchronous communication.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15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367063" y="2534911"/>
            <a:ext cx="2217420" cy="191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GPP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Processing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418954" y="2806998"/>
            <a:ext cx="940658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MQ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367063" y="1970791"/>
            <a:ext cx="22174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SOAP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0771" y="4583867"/>
            <a:ext cx="2153712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FILE/FTP/SFTP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4029333" y="3277329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ADMIN/OPERATION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4084662" y="2699029"/>
            <a:ext cx="770440" cy="472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UI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3987477" y="3736873"/>
            <a:ext cx="946165" cy="45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SOA/WS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7504473" y="3810106"/>
            <a:ext cx="7696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pic>
        <p:nvPicPr>
          <p:cNvPr id="1026" name="Picture 2" descr="Image result for desktop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11" y="2435821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53" y="3591982"/>
            <a:ext cx="862965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00" y="4766600"/>
            <a:ext cx="733669" cy="8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42" y="2662685"/>
            <a:ext cx="705485" cy="7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RV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66" y="1381090"/>
            <a:ext cx="788035" cy="7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14" idx="2"/>
            <a:endCxn id="1030" idx="1"/>
          </p:cNvCxnSpPr>
          <p:nvPr/>
        </p:nvCxnSpPr>
        <p:spPr>
          <a:xfrm rot="16200000" flipH="1">
            <a:off x="7537456" y="3980757"/>
            <a:ext cx="179014" cy="22386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1028" idx="1"/>
          </p:cNvCxnSpPr>
          <p:nvPr/>
        </p:nvCxnSpPr>
        <p:spPr>
          <a:xfrm flipV="1">
            <a:off x="8102643" y="4023465"/>
            <a:ext cx="579010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032" idx="1"/>
          </p:cNvCxnSpPr>
          <p:nvPr/>
        </p:nvCxnSpPr>
        <p:spPr>
          <a:xfrm flipV="1">
            <a:off x="8102643" y="3015428"/>
            <a:ext cx="633199" cy="49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0"/>
            <a:endCxn id="1034" idx="1"/>
          </p:cNvCxnSpPr>
          <p:nvPr/>
        </p:nvCxnSpPr>
        <p:spPr>
          <a:xfrm rot="5400000" flipH="1" flipV="1">
            <a:off x="7487328" y="763554"/>
            <a:ext cx="195683" cy="22187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07" y="4436853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6" idx="0"/>
            <a:endCxn id="17" idx="0"/>
          </p:cNvCxnSpPr>
          <p:nvPr/>
        </p:nvCxnSpPr>
        <p:spPr>
          <a:xfrm rot="5400000" flipH="1" flipV="1">
            <a:off x="3380307" y="3583498"/>
            <a:ext cx="473083" cy="12336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026" idx="3"/>
            <a:endCxn id="16" idx="0"/>
          </p:cNvCxnSpPr>
          <p:nvPr/>
        </p:nvCxnSpPr>
        <p:spPr>
          <a:xfrm>
            <a:off x="3312966" y="2935249"/>
            <a:ext cx="92069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06"/>
          <a:stretch/>
        </p:blipFill>
        <p:spPr>
          <a:xfrm>
            <a:off x="2813539" y="968046"/>
            <a:ext cx="6578561" cy="57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Communication channels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284612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UI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 smtClean="0"/>
              <a:t>Operational and Administrative activities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Payment Processing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Reference data update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Reporting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SOA-WS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Initiate processing externally for payment/data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Invokes services from external system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Data upload, SOD/EOD task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MQ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inbound/outbound asynchronous message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File/FTP/SFTP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inbound/outbound file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SOAP</a:t>
            </a:r>
            <a:r>
              <a:rPr lang="en-US" dirty="0" smtClean="0">
                <a:solidFill>
                  <a:schemeClr val="accent2"/>
                </a:solidFill>
              </a:rPr>
              <a:t> – </a:t>
            </a:r>
            <a:r>
              <a:rPr lang="en-US" dirty="0"/>
              <a:t>External synchronous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23603" y="1392313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8572" y="3115585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1688904" y="2080466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5400000">
            <a:off x="7666375" y="572663"/>
            <a:ext cx="920188" cy="39357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58088" y="3272922"/>
            <a:ext cx="3505643" cy="452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Adapter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6810" y="4221588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8956906" y="4152217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7569892" y="4187088"/>
            <a:ext cx="1081623" cy="4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55" y="5173221"/>
            <a:ext cx="879295" cy="8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0" y="5395460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06" y="5395459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63" y="3893572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" idx="3"/>
            <a:endCxn id="1032" idx="1"/>
          </p:cNvCxnSpPr>
          <p:nvPr/>
        </p:nvCxnSpPr>
        <p:spPr>
          <a:xfrm flipV="1">
            <a:off x="10060724" y="4399851"/>
            <a:ext cx="9226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28" idx="0"/>
          </p:cNvCxnSpPr>
          <p:nvPr/>
        </p:nvCxnSpPr>
        <p:spPr>
          <a:xfrm flipH="1">
            <a:off x="6760219" y="4672468"/>
            <a:ext cx="10374" cy="7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3" idx="2"/>
            <a:endCxn id="1026" idx="0"/>
          </p:cNvCxnSpPr>
          <p:nvPr/>
        </p:nvCxnSpPr>
        <p:spPr>
          <a:xfrm flipH="1">
            <a:off x="8110703" y="4647117"/>
            <a:ext cx="1" cy="52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0" idx="2"/>
            <a:endCxn id="24" idx="0"/>
          </p:cNvCxnSpPr>
          <p:nvPr/>
        </p:nvCxnSpPr>
        <p:spPr>
          <a:xfrm>
            <a:off x="9508815" y="4647486"/>
            <a:ext cx="0" cy="747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stCxn id="8" idx="2"/>
            <a:endCxn id="9" idx="0"/>
          </p:cNvCxnSpPr>
          <p:nvPr/>
        </p:nvCxnSpPr>
        <p:spPr>
          <a:xfrm rot="5400000">
            <a:off x="7192800" y="3303478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Elbow Connector 1037"/>
          <p:cNvCxnSpPr>
            <a:stCxn id="8" idx="2"/>
            <a:endCxn id="13" idx="0"/>
          </p:cNvCxnSpPr>
          <p:nvPr/>
        </p:nvCxnSpPr>
        <p:spPr>
          <a:xfrm rot="5400000">
            <a:off x="7880105" y="3956283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8" idx="2"/>
            <a:endCxn id="10" idx="0"/>
          </p:cNvCxnSpPr>
          <p:nvPr/>
        </p:nvCxnSpPr>
        <p:spPr>
          <a:xfrm rot="16200000" flipH="1">
            <a:off x="8596596" y="3239997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ight Arrow 1064"/>
          <p:cNvSpPr/>
          <p:nvPr/>
        </p:nvSpPr>
        <p:spPr>
          <a:xfrm>
            <a:off x="4535163" y="2399898"/>
            <a:ext cx="1471162" cy="281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0800000">
            <a:off x="4492228" y="4323425"/>
            <a:ext cx="1471162" cy="3544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/>
          <p:cNvSpPr txBox="1"/>
          <p:nvPr/>
        </p:nvSpPr>
        <p:spPr>
          <a:xfrm>
            <a:off x="4653137" y="219397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33713" y="4125666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 data  </a:t>
            </a:r>
          </a:p>
        </p:txBody>
      </p: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configuration attributes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15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690070"/>
            <a:ext cx="9789619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Handler – </a:t>
            </a:r>
            <a:r>
              <a:rPr lang="en-US" dirty="0" smtClean="0"/>
              <a:t>Java code for parsing/processing message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Direction – </a:t>
            </a:r>
            <a:r>
              <a:rPr lang="en-US" dirty="0" smtClean="0"/>
              <a:t>Incoming or outgoing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Behavior – </a:t>
            </a:r>
            <a:r>
              <a:rPr lang="en-US" dirty="0" smtClean="0"/>
              <a:t>Processing behavior in event of interface down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Endpoint – </a:t>
            </a:r>
            <a:r>
              <a:rPr lang="en-US" dirty="0" smtClean="0"/>
              <a:t>Source or destination for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Protocol – </a:t>
            </a:r>
            <a:r>
              <a:rPr lang="en-US" dirty="0" smtClean="0"/>
              <a:t>Transmission protocol to be used i.e. MQ/SOAP/FILE/DB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Scaling – </a:t>
            </a:r>
            <a:r>
              <a:rPr lang="en-US" dirty="0" smtClean="0"/>
              <a:t>Scaling factor for parallel </a:t>
            </a:r>
            <a:r>
              <a:rPr lang="en-US" dirty="0" smtClean="0"/>
              <a:t>processing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0ae7057e-292f-4fd1-bead-5494e4c66c6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913475e-a030-45ec-9e8a-a2630205b38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11547</TotalTime>
  <Words>392</Words>
  <Application>Microsoft Office PowerPoint</Application>
  <PresentationFormat>Widescreen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Finastra_PowerPoint_Template_LIGHT</vt:lpstr>
      <vt:lpstr>Channels and gateways</vt:lpstr>
      <vt:lpstr>AGENDA</vt:lpstr>
      <vt:lpstr>PowerPoint Presentation</vt:lpstr>
      <vt:lpstr>Gpp positioning</vt:lpstr>
      <vt:lpstr>Gpp positioning</vt:lpstr>
      <vt:lpstr>Integration architecture</vt:lpstr>
      <vt:lpstr>Communication channels</vt:lpstr>
      <vt:lpstr>Interface layer</vt:lpstr>
      <vt:lpstr>Interface configuration attributes</vt:lpstr>
      <vt:lpstr>Message Handlers</vt:lpstr>
      <vt:lpstr>Transmission layer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116</cp:revision>
  <cp:lastPrinted>2017-06-06T14:07:14Z</cp:lastPrinted>
  <dcterms:created xsi:type="dcterms:W3CDTF">2017-06-27T19:04:38Z</dcterms:created>
  <dcterms:modified xsi:type="dcterms:W3CDTF">2018-03-15T10:56:54Z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