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56" r:id="rId5"/>
    <p:sldId id="258" r:id="rId6"/>
    <p:sldId id="261" r:id="rId7"/>
    <p:sldId id="292" r:id="rId8"/>
    <p:sldId id="295" r:id="rId9"/>
    <p:sldId id="296" r:id="rId10"/>
    <p:sldId id="297" r:id="rId11"/>
    <p:sldId id="298" r:id="rId12"/>
    <p:sldId id="299" r:id="rId13"/>
    <p:sldId id="300" r:id="rId14"/>
    <p:sldId id="301"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3" autoAdjust="0"/>
    <p:restoredTop sz="93441" autoAdjust="0"/>
  </p:normalViewPr>
  <p:slideViewPr>
    <p:cSldViewPr snapToGrid="0" showGuides="1">
      <p:cViewPr varScale="1">
        <p:scale>
          <a:sx n="102" d="100"/>
          <a:sy n="102" d="100"/>
        </p:scale>
        <p:origin x="106" y="235"/>
      </p:cViewPr>
      <p:guideLst>
        <p:guide pos="3840"/>
        <p:guide orient="horz" pos="2160"/>
      </p:guideLst>
    </p:cSldViewPr>
  </p:slideViewPr>
  <p:outlineViewPr>
    <p:cViewPr>
      <p:scale>
        <a:sx n="33" d="100"/>
        <a:sy n="33" d="100"/>
      </p:scale>
      <p:origin x="0" y="-2064"/>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0" d="100"/>
          <a:sy n="80" d="100"/>
        </p:scale>
        <p:origin x="319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53DE84-D7B3-4797-B14D-77424657396D}" type="datetimeFigureOut">
              <a:rPr lang="en-GB" smtClean="0"/>
              <a:t>15/03/2018</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697186-519D-4532-81F6-43370D5C5173}" type="slidenum">
              <a:rPr lang="en-GB" smtClean="0"/>
              <a:t>‹#›</a:t>
            </a:fld>
            <a:endParaRPr lang="en-GB" dirty="0"/>
          </a:p>
        </p:txBody>
      </p:sp>
    </p:spTree>
    <p:extLst>
      <p:ext uri="{BB962C8B-B14F-4D97-AF65-F5344CB8AC3E}">
        <p14:creationId xmlns:p14="http://schemas.microsoft.com/office/powerpoint/2010/main" val="3833959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597EC-6BB0-461C-B045-D257C6C8821E}" type="datetimeFigureOut">
              <a:rPr lang="en-GB" smtClean="0"/>
              <a:t>15/03/2018</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9BB14C-7D58-4C6F-8674-35D4E28D7AD6}" type="slidenum">
              <a:rPr lang="en-GB" smtClean="0"/>
              <a:t>‹#›</a:t>
            </a:fld>
            <a:endParaRPr lang="en-GB" dirty="0"/>
          </a:p>
        </p:txBody>
      </p:sp>
    </p:spTree>
    <p:extLst>
      <p:ext uri="{BB962C8B-B14F-4D97-AF65-F5344CB8AC3E}">
        <p14:creationId xmlns:p14="http://schemas.microsoft.com/office/powerpoint/2010/main" val="986556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4</a:t>
            </a:fld>
            <a:endParaRPr lang="en-GB" dirty="0"/>
          </a:p>
        </p:txBody>
      </p:sp>
    </p:spTree>
    <p:extLst>
      <p:ext uri="{BB962C8B-B14F-4D97-AF65-F5344CB8AC3E}">
        <p14:creationId xmlns:p14="http://schemas.microsoft.com/office/powerpoint/2010/main" val="4197392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5</a:t>
            </a:fld>
            <a:endParaRPr lang="en-GB" dirty="0"/>
          </a:p>
        </p:txBody>
      </p:sp>
    </p:spTree>
    <p:extLst>
      <p:ext uri="{BB962C8B-B14F-4D97-AF65-F5344CB8AC3E}">
        <p14:creationId xmlns:p14="http://schemas.microsoft.com/office/powerpoint/2010/main" val="3582963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6</a:t>
            </a:fld>
            <a:endParaRPr lang="en-GB" dirty="0"/>
          </a:p>
        </p:txBody>
      </p:sp>
    </p:spTree>
    <p:extLst>
      <p:ext uri="{BB962C8B-B14F-4D97-AF65-F5344CB8AC3E}">
        <p14:creationId xmlns:p14="http://schemas.microsoft.com/office/powerpoint/2010/main" val="3125688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7</a:t>
            </a:fld>
            <a:endParaRPr lang="en-GB" dirty="0"/>
          </a:p>
        </p:txBody>
      </p:sp>
    </p:spTree>
    <p:extLst>
      <p:ext uri="{BB962C8B-B14F-4D97-AF65-F5344CB8AC3E}">
        <p14:creationId xmlns:p14="http://schemas.microsoft.com/office/powerpoint/2010/main" val="2053431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8</a:t>
            </a:fld>
            <a:endParaRPr lang="en-GB" dirty="0"/>
          </a:p>
        </p:txBody>
      </p:sp>
    </p:spTree>
    <p:extLst>
      <p:ext uri="{BB962C8B-B14F-4D97-AF65-F5344CB8AC3E}">
        <p14:creationId xmlns:p14="http://schemas.microsoft.com/office/powerpoint/2010/main" val="1666065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9</a:t>
            </a:fld>
            <a:endParaRPr lang="en-GB" dirty="0"/>
          </a:p>
        </p:txBody>
      </p:sp>
    </p:spTree>
    <p:extLst>
      <p:ext uri="{BB962C8B-B14F-4D97-AF65-F5344CB8AC3E}">
        <p14:creationId xmlns:p14="http://schemas.microsoft.com/office/powerpoint/2010/main" val="1970958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10</a:t>
            </a:fld>
            <a:endParaRPr lang="en-GB" dirty="0"/>
          </a:p>
        </p:txBody>
      </p:sp>
    </p:spTree>
    <p:extLst>
      <p:ext uri="{BB962C8B-B14F-4D97-AF65-F5344CB8AC3E}">
        <p14:creationId xmlns:p14="http://schemas.microsoft.com/office/powerpoint/2010/main" val="347530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11</a:t>
            </a:fld>
            <a:endParaRPr lang="en-GB" dirty="0"/>
          </a:p>
        </p:txBody>
      </p:sp>
    </p:spTree>
    <p:extLst>
      <p:ext uri="{BB962C8B-B14F-4D97-AF65-F5344CB8AC3E}">
        <p14:creationId xmlns:p14="http://schemas.microsoft.com/office/powerpoint/2010/main" val="3957999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12</a:t>
            </a:fld>
            <a:endParaRPr lang="en-GB" dirty="0"/>
          </a:p>
        </p:txBody>
      </p:sp>
    </p:spTree>
    <p:extLst>
      <p:ext uri="{BB962C8B-B14F-4D97-AF65-F5344CB8AC3E}">
        <p14:creationId xmlns:p14="http://schemas.microsoft.com/office/powerpoint/2010/main" val="4092111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89439" y="65"/>
            <a:ext cx="9802179" cy="6857869"/>
          </a:xfrm>
          <a:prstGeom prst="rect">
            <a:avLst/>
          </a:prstGeom>
        </p:spPr>
      </p:pic>
      <p:sp>
        <p:nvSpPr>
          <p:cNvPr id="2" name="Title 1"/>
          <p:cNvSpPr>
            <a:spLocks noGrp="1"/>
          </p:cNvSpPr>
          <p:nvPr>
            <p:ph type="ctrTitle"/>
          </p:nvPr>
        </p:nvSpPr>
        <p:spPr>
          <a:xfrm>
            <a:off x="623887" y="1808163"/>
            <a:ext cx="9143999" cy="1511299"/>
          </a:xfrm>
        </p:spPr>
        <p:txBody>
          <a:bodyPr anchor="b" anchorCtr="0"/>
          <a:lstStyle>
            <a:lvl1pPr algn="l">
              <a:defRPr sz="4000"/>
            </a:lvl1pPr>
          </a:lstStyle>
          <a:p>
            <a:r>
              <a:rPr lang="en-US" smtClean="0"/>
              <a:t>Click to edit Master title style</a:t>
            </a:r>
            <a:endParaRPr lang="en-GB" dirty="0"/>
          </a:p>
        </p:txBody>
      </p:sp>
      <p:sp>
        <p:nvSpPr>
          <p:cNvPr id="3" name="Subtitle 2"/>
          <p:cNvSpPr>
            <a:spLocks noGrp="1"/>
          </p:cNvSpPr>
          <p:nvPr>
            <p:ph type="subTitle" idx="1"/>
          </p:nvPr>
        </p:nvSpPr>
        <p:spPr>
          <a:xfrm>
            <a:off x="623887" y="3379338"/>
            <a:ext cx="9143999" cy="706887"/>
          </a:xfrm>
        </p:spPr>
        <p:txBody>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7" name="TextBox 6"/>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endParaRPr lang="en-GB" sz="800" b="1" dirty="0">
              <a:solidFill>
                <a:schemeClr val="tx2"/>
              </a:solidFill>
            </a:endParaRPr>
          </a:p>
        </p:txBody>
      </p:sp>
      <p:sp>
        <p:nvSpPr>
          <p:cNvPr id="10" name="Text Placeholder 9"/>
          <p:cNvSpPr>
            <a:spLocks noGrp="1"/>
          </p:cNvSpPr>
          <p:nvPr>
            <p:ph type="body" sz="quarter" idx="10"/>
          </p:nvPr>
        </p:nvSpPr>
        <p:spPr>
          <a:xfrm>
            <a:off x="623888" y="4246294"/>
            <a:ext cx="5364162" cy="981922"/>
          </a:xfrm>
        </p:spPr>
        <p:txBody>
          <a:bodyPr/>
          <a:lstStyle>
            <a:lvl1pPr>
              <a:spcBef>
                <a:spcPts val="0"/>
              </a:spcBef>
              <a:defRPr sz="2000" b="1"/>
            </a:lvl1pPr>
            <a:lvl2pPr marL="0" indent="0">
              <a:spcBef>
                <a:spcPts val="1200"/>
              </a:spcBef>
              <a:buNone/>
              <a:defRPr sz="1800">
                <a:solidFill>
                  <a:schemeClr val="accent1"/>
                </a:solidFill>
              </a:defRPr>
            </a:lvl2pPr>
            <a:lvl3pPr>
              <a:defRPr sz="1600"/>
            </a:lvl3pPr>
            <a:lvl4pPr>
              <a:defRPr sz="1400"/>
            </a:lvl4pPr>
            <a:lvl5pPr>
              <a:defRPr sz="1400"/>
            </a:lvl5pPr>
          </a:lstStyle>
          <a:p>
            <a:pPr lvl="0"/>
            <a:r>
              <a:rPr lang="en-US" smtClean="0"/>
              <a:t>Click to edit Master text styles</a:t>
            </a:r>
          </a:p>
          <a:p>
            <a:pPr lvl="1"/>
            <a:r>
              <a:rPr lang="en-US" smtClean="0"/>
              <a:t>Second level</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6669" y="432335"/>
            <a:ext cx="1699764" cy="834095"/>
          </a:xfrm>
          <a:prstGeom prst="rect">
            <a:avLst/>
          </a:prstGeom>
        </p:spPr>
      </p:pic>
    </p:spTree>
    <p:extLst>
      <p:ext uri="{BB962C8B-B14F-4D97-AF65-F5344CB8AC3E}">
        <p14:creationId xmlns:p14="http://schemas.microsoft.com/office/powerpoint/2010/main" val="3818779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06478" y="2862064"/>
            <a:ext cx="2985522" cy="3995936"/>
          </a:xfrm>
          <a:prstGeom prst="rect">
            <a:avLst/>
          </a:prstGeom>
        </p:spPr>
      </p:pic>
      <p:sp>
        <p:nvSpPr>
          <p:cNvPr id="2" name="Title 1"/>
          <p:cNvSpPr>
            <a:spLocks noGrp="1"/>
          </p:cNvSpPr>
          <p:nvPr>
            <p:ph type="title"/>
          </p:nvPr>
        </p:nvSpPr>
        <p:spPr/>
        <p:txBody>
          <a:bodyPr/>
          <a:lstStyle>
            <a:lvl1pPr>
              <a:defRPr sz="2400"/>
            </a:lvl1pPr>
          </a:lstStyle>
          <a:p>
            <a:r>
              <a:rPr lang="en-US" smtClean="0"/>
              <a:t>Click to edit Master title style</a:t>
            </a:r>
            <a:endParaRPr lang="en-GB" dirty="0"/>
          </a:p>
        </p:txBody>
      </p:sp>
      <p:sp>
        <p:nvSpPr>
          <p:cNvPr id="3" name="Content Placeholder 2"/>
          <p:cNvSpPr>
            <a:spLocks noGrp="1"/>
          </p:cNvSpPr>
          <p:nvPr>
            <p:ph idx="1"/>
          </p:nvPr>
        </p:nvSpPr>
        <p:spPr/>
        <p:txBody>
          <a:bodyPr/>
          <a:lstStyle>
            <a:lvl1pPr marL="411163" indent="-411163">
              <a:spcBef>
                <a:spcPts val="1500"/>
              </a:spcBef>
              <a:buSzPct val="150000"/>
              <a:buFontTx/>
              <a:buBlip>
                <a:blip r:embed="rId3"/>
              </a:buBlip>
              <a:defRPr sz="2000"/>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22E7AA2F-F619-4723-B6E7-545F24B9918D}" type="datetime4">
              <a:rPr lang="en-GB" smtClean="0"/>
              <a:t>15 March 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vert="horz" lIns="0" tIns="0" rIns="0" bIns="0" rtlCol="0" anchor="t" anchorCtr="0">
            <a:noAutofit/>
          </a:bodyPr>
          <a:lstStyle>
            <a:lvl1pPr>
              <a:defRPr lang="en-GB" sz="2000" b="1" dirty="0"/>
            </a:lvl1pPr>
          </a:lstStyle>
          <a:p>
            <a:pPr lvl="0"/>
            <a:r>
              <a:rPr lang="en-US" smtClean="0"/>
              <a:t>Click to edit Master text styles</a:t>
            </a:r>
          </a:p>
        </p:txBody>
      </p:sp>
    </p:spTree>
    <p:extLst>
      <p:ext uri="{BB962C8B-B14F-4D97-AF65-F5344CB8AC3E}">
        <p14:creationId xmlns:p14="http://schemas.microsoft.com/office/powerpoint/2010/main" val="4062863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2A4201E0-34F3-46A7-AE44-D99163B13904}" type="datetime4">
              <a:rPr lang="en-GB" smtClean="0"/>
              <a:t>15 March 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318"/>
            <a:ext cx="9692420" cy="781056"/>
          </a:xfrm>
        </p:spPr>
        <p:txBody>
          <a:bodyPr/>
          <a:lstStyle>
            <a:lvl1pPr>
              <a:defRPr sz="2000" b="1"/>
            </a:lvl1pPr>
          </a:lstStyle>
          <a:p>
            <a:pPr lvl="0"/>
            <a:r>
              <a:rPr lang="en-US" smtClean="0"/>
              <a:t>Click to edit Master text styles</a:t>
            </a:r>
          </a:p>
        </p:txBody>
      </p:sp>
    </p:spTree>
    <p:extLst>
      <p:ext uri="{BB962C8B-B14F-4D97-AF65-F5344CB8AC3E}">
        <p14:creationId xmlns:p14="http://schemas.microsoft.com/office/powerpoint/2010/main" val="297486241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45086" y="5289801"/>
            <a:ext cx="4946914" cy="1568199"/>
          </a:xfrm>
          <a:prstGeom prst="rect">
            <a:avLst/>
          </a:prstGeom>
        </p:spPr>
      </p:pic>
      <p:sp>
        <p:nvSpPr>
          <p:cNvPr id="9" name="Text Placeholder 8"/>
          <p:cNvSpPr>
            <a:spLocks noGrp="1"/>
          </p:cNvSpPr>
          <p:nvPr>
            <p:ph type="body" sz="quarter" idx="13" hasCustomPrompt="1"/>
          </p:nvPr>
        </p:nvSpPr>
        <p:spPr>
          <a:xfrm>
            <a:off x="1298636" y="1348153"/>
            <a:ext cx="1123494" cy="878865"/>
          </a:xfrm>
          <a:noFill/>
        </p:spPr>
        <p:txBody>
          <a:bodyPr wrap="square" lIns="0" tIns="0" rIns="0" bIns="0" rtlCol="0">
            <a:noAutofit/>
          </a:bodyPr>
          <a:lstStyle>
            <a:lvl1pPr>
              <a:defRPr lang="en-GB" sz="16600" b="1" dirty="0">
                <a:solidFill>
                  <a:schemeClr val="accent1"/>
                </a:solidFill>
              </a:defRPr>
            </a:lvl1pPr>
          </a:lstStyle>
          <a:p>
            <a:pPr lvl="0"/>
            <a:r>
              <a:rPr lang="en-US" dirty="0" smtClean="0"/>
              <a:t>“</a:t>
            </a:r>
            <a:endParaRPr lang="en-GB" dirty="0"/>
          </a:p>
        </p:txBody>
      </p:sp>
      <p:sp>
        <p:nvSpPr>
          <p:cNvPr id="3" name="Content Placeholder 2"/>
          <p:cNvSpPr>
            <a:spLocks noGrp="1"/>
          </p:cNvSpPr>
          <p:nvPr>
            <p:ph idx="1"/>
          </p:nvPr>
        </p:nvSpPr>
        <p:spPr>
          <a:xfrm>
            <a:off x="1409808" y="2486746"/>
            <a:ext cx="8561983" cy="3857700"/>
          </a:xfrm>
        </p:spPr>
        <p:txBody>
          <a:bodyPr/>
          <a:lstStyle>
            <a:lvl1pPr>
              <a:defRPr sz="3600" b="1"/>
            </a:lvl1pPr>
            <a:lvl2pPr marL="0" indent="0">
              <a:spcBef>
                <a:spcPts val="1800"/>
              </a:spcBef>
              <a:buNone/>
              <a:defRPr sz="1600" b="0"/>
            </a:lvl2pPr>
          </a:lstStyle>
          <a:p>
            <a:pPr lvl="0"/>
            <a:r>
              <a:rPr lang="en-US" smtClean="0"/>
              <a:t>Click to edit Master text styles</a:t>
            </a:r>
          </a:p>
          <a:p>
            <a:pPr lvl="1"/>
            <a:r>
              <a:rPr lang="en-US" smtClean="0"/>
              <a:t>Second level</a:t>
            </a:r>
          </a:p>
        </p:txBody>
      </p:sp>
      <p:sp>
        <p:nvSpPr>
          <p:cNvPr id="4" name="Date Placeholder 3"/>
          <p:cNvSpPr>
            <a:spLocks noGrp="1"/>
          </p:cNvSpPr>
          <p:nvPr>
            <p:ph type="dt" sz="half" idx="10"/>
          </p:nvPr>
        </p:nvSpPr>
        <p:spPr/>
        <p:txBody>
          <a:bodyPr/>
          <a:lstStyle/>
          <a:p>
            <a:fld id="{4FAE0867-24A8-448F-B507-CC8586AA6B96}" type="datetime4">
              <a:rPr lang="en-GB" smtClean="0"/>
              <a:t>15 March 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Tree>
    <p:extLst>
      <p:ext uri="{BB962C8B-B14F-4D97-AF65-F5344CB8AC3E}">
        <p14:creationId xmlns:p14="http://schemas.microsoft.com/office/powerpoint/2010/main" val="3494877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623887" y="1792800"/>
            <a:ext cx="5364163" cy="4563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54BE1DED-F17D-40BA-964F-A1C8DEDCEF61}" type="datetime4">
              <a:rPr lang="en-GB" smtClean="0"/>
              <a:t>15 March 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a:lstStyle>
            <a:lvl1pPr>
              <a:defRPr sz="2000" b="1"/>
            </a:lvl1pPr>
          </a:lstStyle>
          <a:p>
            <a:pPr lvl="0"/>
            <a:r>
              <a:rPr lang="en-US" smtClean="0"/>
              <a:t>Click to edit Master text styles</a:t>
            </a:r>
          </a:p>
        </p:txBody>
      </p:sp>
      <p:sp>
        <p:nvSpPr>
          <p:cNvPr id="10" name="Content Placeholder 9"/>
          <p:cNvSpPr>
            <a:spLocks noGrp="1"/>
          </p:cNvSpPr>
          <p:nvPr>
            <p:ph sz="quarter" idx="14"/>
          </p:nvPr>
        </p:nvSpPr>
        <p:spPr>
          <a:xfrm>
            <a:off x="6203950" y="1792800"/>
            <a:ext cx="5364163" cy="4588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12696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1617453" cy="6858000"/>
          </a:xfrm>
          <a:prstGeom prst="rect">
            <a:avLst/>
          </a:prstGeom>
        </p:spPr>
      </p:pic>
      <p:sp>
        <p:nvSpPr>
          <p:cNvPr id="2" name="Title 1"/>
          <p:cNvSpPr>
            <a:spLocks noGrp="1"/>
          </p:cNvSpPr>
          <p:nvPr>
            <p:ph type="title"/>
          </p:nvPr>
        </p:nvSpPr>
        <p:spPr>
          <a:xfrm>
            <a:off x="623888" y="1807200"/>
            <a:ext cx="7529512" cy="1512000"/>
          </a:xfrm>
        </p:spPr>
        <p:txBody>
          <a:bodyPr anchor="b"/>
          <a:lstStyle>
            <a:lvl1pPr>
              <a:defRPr sz="4000">
                <a:solidFill>
                  <a:schemeClr val="tx2"/>
                </a:solidFill>
              </a:defRPr>
            </a:lvl1pPr>
          </a:lstStyle>
          <a:p>
            <a:r>
              <a:rPr lang="en-US" smtClean="0"/>
              <a:t>Click to edit Master title style</a:t>
            </a:r>
            <a:endParaRPr lang="en-GB" dirty="0"/>
          </a:p>
        </p:txBody>
      </p:sp>
      <p:sp>
        <p:nvSpPr>
          <p:cNvPr id="3" name="Text Placeholder 2"/>
          <p:cNvSpPr>
            <a:spLocks noGrp="1"/>
          </p:cNvSpPr>
          <p:nvPr>
            <p:ph type="body" idx="1"/>
          </p:nvPr>
        </p:nvSpPr>
        <p:spPr>
          <a:xfrm>
            <a:off x="623888" y="3380400"/>
            <a:ext cx="7529512" cy="1500187"/>
          </a:xfrm>
        </p:spPr>
        <p:txBody>
          <a:bodyPr/>
          <a:lstStyle>
            <a:lvl1pPr marL="0" indent="0">
              <a:buNone/>
              <a:defRPr sz="2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D9FBC6CA-9941-44FF-B65D-C7A23CB5A4BE}" type="datetime4">
              <a:rPr lang="en-GB" smtClean="0"/>
              <a:pPr/>
              <a:t>15 March 2018</a:t>
            </a:fld>
            <a:endParaRPr lang="en-GB"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
        <p:nvSpPr>
          <p:cNvPr id="11" name="TextBox 10"/>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bg1"/>
                </a:solidFill>
              </a:rPr>
              <a:t>Finastra</a:t>
            </a:r>
            <a:r>
              <a:rPr lang="en-GB" sz="800" dirty="0" smtClean="0">
                <a:solidFill>
                  <a:schemeClr val="bg1"/>
                </a:solidFill>
              </a:rPr>
              <a:t>	|</a:t>
            </a:r>
            <a:endParaRPr lang="en-GB" sz="800" dirty="0">
              <a:solidFill>
                <a:schemeClr val="bg1"/>
              </a:solidFill>
            </a:endParaRPr>
          </a:p>
        </p:txBody>
      </p:sp>
    </p:spTree>
    <p:extLst>
      <p:ext uri="{BB962C8B-B14F-4D97-AF65-F5344CB8AC3E}">
        <p14:creationId xmlns:p14="http://schemas.microsoft.com/office/powerpoint/2010/main" val="322311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473304B-F8FC-4BC7-8FE8-C50BC87E1FAB}" type="datetime4">
              <a:rPr lang="en-GB" smtClean="0"/>
              <a:t>15 March 2018</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318822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D7C3DF-C1B2-4C30-9BDA-F5EE790E7213}" type="datetime4">
              <a:rPr lang="en-GB" smtClean="0"/>
              <a:t>15 March 2018</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1349657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17364" y="0"/>
            <a:ext cx="7374636" cy="6858000"/>
          </a:xfrm>
          <a:prstGeom prst="rect">
            <a:avLst/>
          </a:prstGeom>
        </p:spPr>
      </p:pic>
      <p:sp>
        <p:nvSpPr>
          <p:cNvPr id="2" name="Title 1"/>
          <p:cNvSpPr>
            <a:spLocks noGrp="1"/>
          </p:cNvSpPr>
          <p:nvPr>
            <p:ph type="ctrTitle" hasCustomPrompt="1"/>
          </p:nvPr>
        </p:nvSpPr>
        <p:spPr>
          <a:xfrm>
            <a:off x="600441" y="1807200"/>
            <a:ext cx="4252913" cy="1512000"/>
          </a:xfrm>
        </p:spPr>
        <p:txBody>
          <a:bodyPr anchor="b" anchorCtr="0"/>
          <a:lstStyle>
            <a:lvl1pPr algn="l">
              <a:defRPr sz="5400" cap="none" baseline="0"/>
            </a:lvl1pPr>
          </a:lstStyle>
          <a:p>
            <a:r>
              <a:rPr lang="en-US" dirty="0" smtClean="0"/>
              <a:t>Thank you</a:t>
            </a:r>
            <a:endParaRPr lang="en-GB" dirty="0"/>
          </a:p>
        </p:txBody>
      </p:sp>
      <p:sp>
        <p:nvSpPr>
          <p:cNvPr id="3" name="Subtitle 2"/>
          <p:cNvSpPr>
            <a:spLocks noGrp="1"/>
          </p:cNvSpPr>
          <p:nvPr>
            <p:ph type="subTitle" idx="1"/>
          </p:nvPr>
        </p:nvSpPr>
        <p:spPr>
          <a:xfrm>
            <a:off x="623887" y="3541519"/>
            <a:ext cx="4252913" cy="706993"/>
          </a:xfrm>
        </p:spPr>
        <p:txBody>
          <a:bodyPr/>
          <a:lstStyle>
            <a:lvl1pPr marL="0" indent="0" algn="l">
              <a:spcBef>
                <a:spcPts val="0"/>
              </a:spcBef>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6" name="Date Placeholder 5"/>
          <p:cNvSpPr>
            <a:spLocks noGrp="1"/>
          </p:cNvSpPr>
          <p:nvPr>
            <p:ph type="dt" sz="half" idx="10"/>
          </p:nvPr>
        </p:nvSpPr>
        <p:spPr/>
        <p:txBody>
          <a:bodyPr/>
          <a:lstStyle/>
          <a:p>
            <a:fld id="{7A1E630C-C3F3-4A66-A20B-F3CE4CC3331D}" type="datetime4">
              <a:rPr lang="en-GB" smtClean="0"/>
              <a:t>15 March 2018</a:t>
            </a:fld>
            <a:endParaRPr lang="en-GB" dirty="0"/>
          </a:p>
        </p:txBody>
      </p:sp>
      <p:sp>
        <p:nvSpPr>
          <p:cNvPr id="13" name="TextBox 12"/>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sp>
        <p:nvSpPr>
          <p:cNvPr id="7" name="Text Placeholder 6"/>
          <p:cNvSpPr>
            <a:spLocks noGrp="1"/>
          </p:cNvSpPr>
          <p:nvPr>
            <p:ph type="body" sz="quarter" idx="11"/>
          </p:nvPr>
        </p:nvSpPr>
        <p:spPr>
          <a:xfrm>
            <a:off x="623888" y="4248512"/>
            <a:ext cx="4252912" cy="351480"/>
          </a:xfrm>
        </p:spPr>
        <p:txBody>
          <a:bodyPr/>
          <a:lstStyle>
            <a:lvl1pPr>
              <a:defRPr>
                <a:solidFill>
                  <a:schemeClr val="accent1"/>
                </a:solidFill>
              </a:defRPr>
            </a:lvl1pPr>
          </a:lstStyle>
          <a:p>
            <a:pPr lvl="0"/>
            <a:r>
              <a:rPr lang="en-US" smtClean="0"/>
              <a:t>Click to edit Master text styles</a:t>
            </a:r>
          </a:p>
        </p:txBody>
      </p:sp>
      <p:grpSp>
        <p:nvGrpSpPr>
          <p:cNvPr id="20" name="Group 19"/>
          <p:cNvGrpSpPr/>
          <p:nvPr userDrawn="1"/>
        </p:nvGrpSpPr>
        <p:grpSpPr>
          <a:xfrm>
            <a:off x="623888" y="4955505"/>
            <a:ext cx="2781390" cy="1426245"/>
            <a:chOff x="623888" y="4955505"/>
            <a:chExt cx="2781390" cy="1426245"/>
          </a:xfrm>
        </p:grpSpPr>
        <p:sp>
          <p:nvSpPr>
            <p:cNvPr id="5" name="TextBox 4"/>
            <p:cNvSpPr txBox="1"/>
            <p:nvPr userDrawn="1"/>
          </p:nvSpPr>
          <p:spPr>
            <a:xfrm>
              <a:off x="978056" y="4973216"/>
              <a:ext cx="2427222" cy="1408534"/>
            </a:xfrm>
            <a:prstGeom prst="rect">
              <a:avLst/>
            </a:prstGeom>
            <a:noFill/>
          </p:spPr>
          <p:txBody>
            <a:bodyPr wrap="square" lIns="0" tIns="0" rIns="0" bIns="0" rtlCol="0">
              <a:noAutofit/>
            </a:bodyPr>
            <a:lstStyle/>
            <a:p>
              <a:pPr>
                <a:spcBef>
                  <a:spcPts val="1500"/>
                </a:spcBef>
              </a:pPr>
              <a:r>
                <a:rPr lang="en-GB" sz="1400" dirty="0" smtClean="0">
                  <a:solidFill>
                    <a:schemeClr val="tx2"/>
                  </a:solidFill>
                </a:rPr>
                <a:t>@</a:t>
              </a:r>
              <a:r>
                <a:rPr lang="en-GB" sz="1400" dirty="0" err="1" smtClean="0">
                  <a:solidFill>
                    <a:schemeClr val="tx2"/>
                  </a:solidFill>
                </a:rPr>
                <a:t>FinastraFS</a:t>
              </a:r>
              <a:endParaRPr lang="en-GB" sz="1400" dirty="0" smtClean="0">
                <a:solidFill>
                  <a:schemeClr val="tx2"/>
                </a:solidFill>
              </a:endParaRPr>
            </a:p>
            <a:p>
              <a:pPr>
                <a:spcBef>
                  <a:spcPts val="1500"/>
                </a:spcBef>
              </a:pPr>
              <a:r>
                <a:rPr lang="en-GB" sz="1400" dirty="0" err="1" smtClean="0">
                  <a:solidFill>
                    <a:schemeClr val="tx2"/>
                  </a:solidFill>
                </a:rPr>
                <a:t>Finastra</a:t>
              </a:r>
              <a:r>
                <a:rPr lang="en-GB" sz="1400" baseline="0" dirty="0" smtClean="0">
                  <a:solidFill>
                    <a:schemeClr val="tx2"/>
                  </a:solidFill>
                </a:rPr>
                <a:t> LinkedIn</a:t>
              </a:r>
            </a:p>
            <a:p>
              <a:pPr>
                <a:spcBef>
                  <a:spcPts val="1500"/>
                </a:spcBef>
              </a:pPr>
              <a:r>
                <a:rPr lang="en-GB" sz="1400" baseline="0" dirty="0" err="1" smtClean="0">
                  <a:solidFill>
                    <a:schemeClr val="tx2"/>
                  </a:solidFill>
                </a:rPr>
                <a:t>Finastra</a:t>
              </a:r>
              <a:r>
                <a:rPr lang="en-GB" sz="1400" baseline="0" dirty="0" smtClean="0">
                  <a:solidFill>
                    <a:schemeClr val="tx2"/>
                  </a:solidFill>
                </a:rPr>
                <a:t> YouTube</a:t>
              </a:r>
              <a:endParaRPr lang="en-GB" sz="1400" dirty="0" smtClean="0">
                <a:solidFill>
                  <a:schemeClr val="tx2"/>
                </a:solidFill>
              </a:endParaRPr>
            </a:p>
          </p:txBody>
        </p:sp>
        <p:grpSp>
          <p:nvGrpSpPr>
            <p:cNvPr id="18" name="Group 17"/>
            <p:cNvGrpSpPr/>
            <p:nvPr userDrawn="1"/>
          </p:nvGrpSpPr>
          <p:grpSpPr>
            <a:xfrm>
              <a:off x="623888" y="4955505"/>
              <a:ext cx="289249" cy="289249"/>
              <a:chOff x="623888" y="4955505"/>
              <a:chExt cx="289249" cy="289249"/>
            </a:xfrm>
          </p:grpSpPr>
          <p:sp>
            <p:nvSpPr>
              <p:cNvPr id="8" name="Oval 7"/>
              <p:cNvSpPr/>
              <p:nvPr userDrawn="1"/>
            </p:nvSpPr>
            <p:spPr>
              <a:xfrm>
                <a:off x="623888" y="4955505"/>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Picture 8"/>
              <p:cNvPicPr>
                <a:picLocks noChangeAspect="1"/>
              </p:cNvPicPr>
              <p:nvPr userDrawn="1"/>
            </p:nvPicPr>
            <p:blipFill>
              <a:blip r:embed="rId3"/>
              <a:stretch>
                <a:fillRect/>
              </a:stretch>
            </p:blipFill>
            <p:spPr>
              <a:xfrm>
                <a:off x="658864" y="5021597"/>
                <a:ext cx="224057" cy="157063"/>
              </a:xfrm>
              <a:prstGeom prst="rect">
                <a:avLst/>
              </a:prstGeom>
            </p:spPr>
          </p:pic>
        </p:grpSp>
        <p:grpSp>
          <p:nvGrpSpPr>
            <p:cNvPr id="19" name="Group 18"/>
            <p:cNvGrpSpPr/>
            <p:nvPr userDrawn="1"/>
          </p:nvGrpSpPr>
          <p:grpSpPr>
            <a:xfrm>
              <a:off x="623888" y="5352082"/>
              <a:ext cx="289249" cy="289249"/>
              <a:chOff x="623888" y="5352082"/>
              <a:chExt cx="289249" cy="289249"/>
            </a:xfrm>
          </p:grpSpPr>
          <p:sp>
            <p:nvSpPr>
              <p:cNvPr id="11" name="Oval 10"/>
              <p:cNvSpPr/>
              <p:nvPr userDrawn="1"/>
            </p:nvSpPr>
            <p:spPr>
              <a:xfrm>
                <a:off x="623888" y="535208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p:cNvPicPr>
                <a:picLocks noChangeAspect="1"/>
              </p:cNvPicPr>
              <p:nvPr userDrawn="1"/>
            </p:nvPicPr>
            <p:blipFill>
              <a:blip r:embed="rId4"/>
              <a:stretch>
                <a:fillRect/>
              </a:stretch>
            </p:blipFill>
            <p:spPr>
              <a:xfrm>
                <a:off x="694964" y="5405276"/>
                <a:ext cx="155034" cy="155034"/>
              </a:xfrm>
              <a:prstGeom prst="rect">
                <a:avLst/>
              </a:prstGeom>
            </p:spPr>
          </p:pic>
        </p:grpSp>
        <p:grpSp>
          <p:nvGrpSpPr>
            <p:cNvPr id="17" name="Group 16"/>
            <p:cNvGrpSpPr/>
            <p:nvPr userDrawn="1"/>
          </p:nvGrpSpPr>
          <p:grpSpPr>
            <a:xfrm>
              <a:off x="623888" y="5752692"/>
              <a:ext cx="289249" cy="289249"/>
              <a:chOff x="623888" y="5752692"/>
              <a:chExt cx="289249" cy="289249"/>
            </a:xfrm>
          </p:grpSpPr>
          <p:sp>
            <p:nvSpPr>
              <p:cNvPr id="15" name="Oval 14"/>
              <p:cNvSpPr/>
              <p:nvPr userDrawn="1"/>
            </p:nvSpPr>
            <p:spPr>
              <a:xfrm>
                <a:off x="623888" y="575269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85500" y="5793581"/>
                <a:ext cx="167706" cy="194467"/>
              </a:xfrm>
              <a:prstGeom prst="rect">
                <a:avLst/>
              </a:prstGeom>
            </p:spPr>
          </p:pic>
        </p:grpSp>
      </p:grpSp>
    </p:spTree>
    <p:extLst>
      <p:ext uri="{BB962C8B-B14F-4D97-AF65-F5344CB8AC3E}">
        <p14:creationId xmlns:p14="http://schemas.microsoft.com/office/powerpoint/2010/main" val="1539685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888" y="175846"/>
            <a:ext cx="9692420" cy="668216"/>
          </a:xfrm>
          <a:prstGeom prst="rect">
            <a:avLst/>
          </a:prstGeom>
        </p:spPr>
        <p:txBody>
          <a:bodyPr vert="horz" lIns="0" tIns="0" rIns="0" bIns="0" rtlCol="0" anchor="b" anchorCtr="0">
            <a:noAutofit/>
          </a:bodyPr>
          <a:lstStyle/>
          <a:p>
            <a:r>
              <a:rPr lang="en-US" smtClean="0"/>
              <a:t>Click to edit Master title style</a:t>
            </a:r>
            <a:endParaRPr lang="en-GB" dirty="0"/>
          </a:p>
        </p:txBody>
      </p:sp>
      <p:sp>
        <p:nvSpPr>
          <p:cNvPr id="3" name="Text Placeholder 2"/>
          <p:cNvSpPr>
            <a:spLocks noGrp="1"/>
          </p:cNvSpPr>
          <p:nvPr>
            <p:ph type="body" idx="1"/>
          </p:nvPr>
        </p:nvSpPr>
        <p:spPr>
          <a:xfrm>
            <a:off x="623887" y="1793631"/>
            <a:ext cx="9692421" cy="4562720"/>
          </a:xfrm>
          <a:prstGeom prst="rect">
            <a:avLst/>
          </a:prstGeom>
        </p:spPr>
        <p:txBody>
          <a:bodyPr vert="horz" lIns="0" tIns="0" rIns="0" bIns="0" rtlCol="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2"/>
          </p:nvPr>
        </p:nvSpPr>
        <p:spPr>
          <a:xfrm>
            <a:off x="1412631" y="6393421"/>
            <a:ext cx="1400908" cy="365125"/>
          </a:xfrm>
          <a:prstGeom prst="rect">
            <a:avLst/>
          </a:prstGeom>
        </p:spPr>
        <p:txBody>
          <a:bodyPr vert="horz" lIns="0" tIns="0" rIns="0" bIns="0" rtlCol="0" anchor="ctr" anchorCtr="0"/>
          <a:lstStyle>
            <a:lvl1pPr algn="l">
              <a:defRPr sz="800">
                <a:solidFill>
                  <a:schemeClr val="tx2"/>
                </a:solidFill>
              </a:defRPr>
            </a:lvl1pPr>
          </a:lstStyle>
          <a:p>
            <a:fld id="{D22C19FE-D082-4640-BFED-203C0E583774}" type="datetime4">
              <a:rPr lang="en-GB" smtClean="0"/>
              <a:t>15 March 2018</a:t>
            </a:fld>
            <a:endParaRPr lang="en-GB" dirty="0"/>
          </a:p>
        </p:txBody>
      </p:sp>
      <p:sp>
        <p:nvSpPr>
          <p:cNvPr id="5" name="Footer Placeholder 4"/>
          <p:cNvSpPr>
            <a:spLocks noGrp="1"/>
          </p:cNvSpPr>
          <p:nvPr>
            <p:ph type="ftr" sz="quarter" idx="3"/>
          </p:nvPr>
        </p:nvSpPr>
        <p:spPr>
          <a:xfrm>
            <a:off x="4038600" y="6393421"/>
            <a:ext cx="4114800" cy="365125"/>
          </a:xfrm>
          <a:prstGeom prst="rect">
            <a:avLst/>
          </a:prstGeom>
        </p:spPr>
        <p:txBody>
          <a:bodyPr vert="horz" lIns="0" tIns="0" rIns="0" bIns="0" rtlCol="0" anchor="ctr" anchorCtr="0"/>
          <a:lstStyle>
            <a:lvl1pPr algn="ctr">
              <a:defRPr sz="800">
                <a:solidFill>
                  <a:schemeClr val="tx2"/>
                </a:solidFill>
              </a:defRPr>
            </a:lvl1pPr>
          </a:lstStyle>
          <a:p>
            <a:endParaRPr lang="en-GB" dirty="0"/>
          </a:p>
        </p:txBody>
      </p:sp>
      <p:sp>
        <p:nvSpPr>
          <p:cNvPr id="6" name="Slide Number Placeholder 5"/>
          <p:cNvSpPr>
            <a:spLocks noGrp="1"/>
          </p:cNvSpPr>
          <p:nvPr>
            <p:ph type="sldNum" sz="quarter" idx="4"/>
          </p:nvPr>
        </p:nvSpPr>
        <p:spPr>
          <a:xfrm>
            <a:off x="11070431" y="6393421"/>
            <a:ext cx="497682" cy="365125"/>
          </a:xfrm>
          <a:prstGeom prst="rect">
            <a:avLst/>
          </a:prstGeom>
        </p:spPr>
        <p:txBody>
          <a:bodyPr vert="horz" lIns="0" tIns="0" rIns="0" bIns="0" rtlCol="0" anchor="ctr" anchorCtr="0"/>
          <a:lstStyle>
            <a:lvl1pPr algn="r">
              <a:defRPr sz="800">
                <a:solidFill>
                  <a:schemeClr val="tx2"/>
                </a:solidFill>
              </a:defRPr>
            </a:lvl1pPr>
          </a:lstStyle>
          <a:p>
            <a:fld id="{04095909-DC86-4C28-AD6E-431C997D4893}" type="slidenum">
              <a:rPr lang="en-GB" smtClean="0"/>
              <a:pPr/>
              <a:t>‹#›</a:t>
            </a:fld>
            <a:endParaRPr lang="en-GB" dirty="0"/>
          </a:p>
        </p:txBody>
      </p:sp>
      <p:sp>
        <p:nvSpPr>
          <p:cNvPr id="8" name="TextBox 7"/>
          <p:cNvSpPr txBox="1"/>
          <p:nvPr/>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pic>
        <p:nvPicPr>
          <p:cNvPr id="9" name="Picture 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30293" y="388144"/>
            <a:ext cx="1191884" cy="584871"/>
          </a:xfrm>
          <a:prstGeom prst="rect">
            <a:avLst/>
          </a:prstGeom>
        </p:spPr>
      </p:pic>
    </p:spTree>
    <p:extLst>
      <p:ext uri="{BB962C8B-B14F-4D97-AF65-F5344CB8AC3E}">
        <p14:creationId xmlns:p14="http://schemas.microsoft.com/office/powerpoint/2010/main" val="166582118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2" r:id="rId4"/>
    <p:sldLayoutId id="2147483661" r:id="rId5"/>
    <p:sldLayoutId id="2147483651" r:id="rId6"/>
    <p:sldLayoutId id="2147483654" r:id="rId7"/>
    <p:sldLayoutId id="2147483655" r:id="rId8"/>
    <p:sldLayoutId id="2147483665" r:id="rId9"/>
  </p:sldLayoutIdLst>
  <p:hf hdr="0" ftr="0"/>
  <p:txStyles>
    <p:titleStyle>
      <a:lvl1pPr algn="l" defTabSz="914400" rtl="0" eaLnBrk="1" latinLnBrk="0" hangingPunct="1">
        <a:lnSpc>
          <a:spcPct val="80000"/>
        </a:lnSpc>
        <a:spcBef>
          <a:spcPct val="0"/>
        </a:spcBef>
        <a:buNone/>
        <a:defRPr sz="2400" b="1" kern="1200" cap="all" baseline="0">
          <a:solidFill>
            <a:schemeClr val="tx2"/>
          </a:solidFill>
          <a:latin typeface="+mj-lt"/>
          <a:ea typeface="+mj-ea"/>
          <a:cs typeface="+mj-cs"/>
        </a:defRPr>
      </a:lvl1pPr>
    </p:titleStyle>
    <p:bodyStyle>
      <a:lvl1pPr marL="0" indent="0" algn="l" defTabSz="914400" rtl="0" eaLnBrk="1" latinLnBrk="0" hangingPunct="1">
        <a:lnSpc>
          <a:spcPct val="90000"/>
        </a:lnSpc>
        <a:spcBef>
          <a:spcPts val="1200"/>
        </a:spcBef>
        <a:buFont typeface="Arial" panose="020B0604020202020204" pitchFamily="34" charset="0"/>
        <a:buNone/>
        <a:defRPr sz="1800" kern="1200">
          <a:solidFill>
            <a:schemeClr val="tx2"/>
          </a:solidFill>
          <a:latin typeface="+mn-lt"/>
          <a:ea typeface="+mn-ea"/>
          <a:cs typeface="+mn-cs"/>
        </a:defRPr>
      </a:lvl1pPr>
      <a:lvl2pPr marL="165100" indent="-165100" algn="l" defTabSz="914400" rtl="0" eaLnBrk="1" latinLnBrk="0" hangingPunct="1">
        <a:lnSpc>
          <a:spcPct val="90000"/>
        </a:lnSpc>
        <a:spcBef>
          <a:spcPts val="600"/>
        </a:spcBef>
        <a:buClr>
          <a:schemeClr val="tx2"/>
        </a:buClr>
        <a:buFont typeface="Arial" panose="020B0604020202020204" pitchFamily="34" charset="0"/>
        <a:buChar char="•"/>
        <a:defRPr sz="1600" kern="1200">
          <a:solidFill>
            <a:schemeClr val="tx2"/>
          </a:solidFill>
          <a:latin typeface="+mn-lt"/>
          <a:ea typeface="+mn-ea"/>
          <a:cs typeface="+mn-cs"/>
        </a:defRPr>
      </a:lvl2pPr>
      <a:lvl3pPr marL="395288" indent="-15875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2"/>
          </a:solidFill>
          <a:latin typeface="+mn-lt"/>
          <a:ea typeface="+mn-ea"/>
          <a:cs typeface="+mn-cs"/>
        </a:defRPr>
      </a:lvl3pPr>
      <a:lvl4pPr marL="587375" indent="-144463"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4pPr>
      <a:lvl5pPr marL="766763" indent="-153988"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772" userDrawn="1">
          <p15:clr>
            <a:srgbClr val="F26B43"/>
          </p15:clr>
        </p15:guide>
        <p15:guide id="2" pos="393" userDrawn="1">
          <p15:clr>
            <a:srgbClr val="F26B43"/>
          </p15:clr>
        </p15:guide>
        <p15:guide id="3" pos="7287" userDrawn="1">
          <p15:clr>
            <a:srgbClr val="F26B43"/>
          </p15:clr>
        </p15:guide>
        <p15:guide id="4" orient="horz" pos="4020" userDrawn="1">
          <p15:clr>
            <a:srgbClr val="F26B43"/>
          </p15:clr>
        </p15:guide>
        <p15:guide id="5" orient="horz" pos="1139" userDrawn="1">
          <p15:clr>
            <a:srgbClr val="F26B43"/>
          </p15:clr>
        </p15:guide>
        <p15:guide id="6" orient="horz" pos="482" userDrawn="1">
          <p15:clr>
            <a:srgbClr val="F26B43"/>
          </p15:clr>
        </p15:guide>
        <p15:guide id="7" pos="390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compliance/ComplianceRequest.xml"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compliance/ComplianceFirstResponse.xml"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compliance/ComplianceSecondResponse.xml"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Compliance</a:t>
            </a:r>
            <a:endParaRPr lang="en-GB" dirty="0"/>
          </a:p>
        </p:txBody>
      </p:sp>
      <p:sp>
        <p:nvSpPr>
          <p:cNvPr id="5" name="Subtitle 4"/>
          <p:cNvSpPr>
            <a:spLocks noGrp="1"/>
          </p:cNvSpPr>
          <p:nvPr>
            <p:ph type="subTitle" idx="1"/>
          </p:nvPr>
        </p:nvSpPr>
        <p:spPr/>
        <p:txBody>
          <a:bodyPr/>
          <a:lstStyle/>
          <a:p>
            <a:r>
              <a:rPr lang="en-US" dirty="0"/>
              <a:t>Technical - Overview</a:t>
            </a:r>
            <a:endParaRPr lang="en-GB" dirty="0"/>
          </a:p>
        </p:txBody>
      </p:sp>
      <p:sp>
        <p:nvSpPr>
          <p:cNvPr id="6" name="Text Placeholder 5"/>
          <p:cNvSpPr>
            <a:spLocks noGrp="1"/>
          </p:cNvSpPr>
          <p:nvPr>
            <p:ph type="body" sz="quarter" idx="10"/>
          </p:nvPr>
        </p:nvSpPr>
        <p:spPr/>
        <p:txBody>
          <a:bodyPr/>
          <a:lstStyle/>
          <a:p>
            <a:r>
              <a:rPr lang="en-GB" b="0" dirty="0" smtClean="0"/>
              <a:t>Integration Team</a:t>
            </a:r>
          </a:p>
          <a:p>
            <a:pPr lvl="1"/>
            <a:r>
              <a:rPr lang="en-GB" dirty="0" smtClean="0"/>
              <a:t>2018</a:t>
            </a:r>
            <a:endParaRPr lang="en-GB" dirty="0"/>
          </a:p>
        </p:txBody>
      </p:sp>
    </p:spTree>
    <p:extLst>
      <p:ext uri="{BB962C8B-B14F-4D97-AF65-F5344CB8AC3E}">
        <p14:creationId xmlns:p14="http://schemas.microsoft.com/office/powerpoint/2010/main" val="82992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Single Vs bulk </a:t>
            </a:r>
            <a:r>
              <a:rPr lang="en-US" dirty="0" smtClean="0">
                <a:solidFill>
                  <a:schemeClr val="accent2"/>
                </a:solidFill>
              </a:rPr>
              <a:t>mode - TBU</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15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10</a:t>
            </a:fld>
            <a:endParaRPr lang="en-GB" dirty="0"/>
          </a:p>
        </p:txBody>
      </p:sp>
      <p:sp>
        <p:nvSpPr>
          <p:cNvPr id="7" name="Rectangle 6"/>
          <p:cNvSpPr/>
          <p:nvPr/>
        </p:nvSpPr>
        <p:spPr>
          <a:xfrm>
            <a:off x="845830" y="1248863"/>
            <a:ext cx="9120187" cy="1780487"/>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r>
              <a:rPr lang="en-US" dirty="0" smtClean="0"/>
              <a:t>When processing a transaction file, GPP invokes the interface for </a:t>
            </a:r>
            <a:r>
              <a:rPr lang="en-US" u="sng" dirty="0" smtClean="0"/>
              <a:t>each</a:t>
            </a:r>
            <a:r>
              <a:rPr lang="en-US" dirty="0" smtClean="0"/>
              <a:t> transaction in the file. </a:t>
            </a:r>
          </a:p>
          <a:p>
            <a:pPr marL="411163" indent="-411163">
              <a:lnSpc>
                <a:spcPct val="90000"/>
              </a:lnSpc>
              <a:spcBef>
                <a:spcPts val="1500"/>
              </a:spcBef>
              <a:buSzPct val="150000"/>
              <a:buBlip>
                <a:blip r:embed="rId3"/>
              </a:buBlip>
            </a:pPr>
            <a:r>
              <a:rPr lang="en-US" dirty="0" smtClean="0"/>
              <a:t>GPP </a:t>
            </a:r>
            <a:r>
              <a:rPr lang="en-US" dirty="0"/>
              <a:t>executes the target-side Account Lookup interface in </a:t>
            </a:r>
            <a:r>
              <a:rPr lang="en-US" u="sng" dirty="0"/>
              <a:t>asynchronous</a:t>
            </a:r>
            <a:r>
              <a:rPr lang="en-US" dirty="0"/>
              <a:t> mode </a:t>
            </a:r>
            <a:r>
              <a:rPr lang="en-US" dirty="0" smtClean="0"/>
              <a:t>(</a:t>
            </a:r>
            <a:r>
              <a:rPr lang="en-US" dirty="0"/>
              <a:t>because of the large number of customer accounts in the GPP database</a:t>
            </a:r>
            <a:r>
              <a:rPr lang="en-US" dirty="0" smtClean="0"/>
              <a:t>) </a:t>
            </a:r>
            <a:r>
              <a:rPr lang="en-US" dirty="0"/>
              <a:t>and</a:t>
            </a:r>
            <a:r>
              <a:rPr lang="en-US" dirty="0" smtClean="0"/>
              <a:t> </a:t>
            </a:r>
            <a:r>
              <a:rPr lang="en-US" dirty="0"/>
              <a:t>improves performance by not implementing timeout and retry functionality for the interface</a:t>
            </a:r>
            <a:r>
              <a:rPr lang="en-US" dirty="0" smtClean="0"/>
              <a:t>. The generation of file request is triggered by </a:t>
            </a:r>
            <a:r>
              <a:rPr lang="en-US" u="sng" dirty="0" smtClean="0"/>
              <a:t>sending time </a:t>
            </a:r>
            <a:r>
              <a:rPr lang="en-US" u="sng" dirty="0"/>
              <a:t>mechanism </a:t>
            </a:r>
            <a:r>
              <a:rPr lang="en-US" dirty="0" smtClean="0"/>
              <a:t>.</a:t>
            </a:r>
            <a:endParaRPr lang="en-US" dirty="0" smtClean="0">
              <a:solidFill>
                <a:schemeClr val="tx2"/>
              </a:solidFill>
            </a:endParaRPr>
          </a:p>
        </p:txBody>
      </p:sp>
      <p:pic>
        <p:nvPicPr>
          <p:cNvPr id="2" name="Picture 1"/>
          <p:cNvPicPr>
            <a:picLocks noChangeAspect="1"/>
          </p:cNvPicPr>
          <p:nvPr/>
        </p:nvPicPr>
        <p:blipFill>
          <a:blip r:embed="rId4"/>
          <a:stretch>
            <a:fillRect/>
          </a:stretch>
        </p:blipFill>
        <p:spPr>
          <a:xfrm>
            <a:off x="2113085" y="3316838"/>
            <a:ext cx="6753287" cy="2789095"/>
          </a:xfrm>
          <a:prstGeom prst="rect">
            <a:avLst/>
          </a:prstGeom>
          <a:ln w="19050">
            <a:solidFill>
              <a:schemeClr val="accent2"/>
            </a:solidFill>
            <a:prstDash val="sysDot"/>
          </a:ln>
        </p:spPr>
      </p:pic>
    </p:spTree>
    <p:extLst>
      <p:ext uri="{BB962C8B-B14F-4D97-AF65-F5344CB8AC3E}">
        <p14:creationId xmlns:p14="http://schemas.microsoft.com/office/powerpoint/2010/main" val="2989054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Response return codes</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15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11</a:t>
            </a:fld>
            <a:endParaRPr lang="en-GB" dirty="0"/>
          </a:p>
        </p:txBody>
      </p:sp>
      <p:sp>
        <p:nvSpPr>
          <p:cNvPr id="7" name="Rectangle 6"/>
          <p:cNvSpPr/>
          <p:nvPr/>
        </p:nvSpPr>
        <p:spPr>
          <a:xfrm>
            <a:off x="623888" y="1408534"/>
            <a:ext cx="9120187" cy="3785652"/>
          </a:xfrm>
          <a:prstGeom prst="rect">
            <a:avLst/>
          </a:prstGeom>
          <a:ln w="15875" cap="sq" cmpd="sng">
            <a:noFill/>
            <a:bevel/>
          </a:ln>
        </p:spPr>
        <p:txBody>
          <a:bodyPr wrap="square">
            <a:spAutoFit/>
          </a:bodyPr>
          <a:lstStyle/>
          <a:p>
            <a:r>
              <a:rPr lang="en-US" dirty="0"/>
              <a:t>When using the Standard </a:t>
            </a:r>
            <a:r>
              <a:rPr lang="en-US" dirty="0" err="1"/>
              <a:t>Fndt</a:t>
            </a:r>
            <a:r>
              <a:rPr lang="en-US" dirty="0"/>
              <a:t> Message, the FI can also directly use the GPP internal numeric return codes </a:t>
            </a:r>
            <a:r>
              <a:rPr lang="en-US" dirty="0" smtClean="0"/>
              <a:t>to </a:t>
            </a:r>
            <a:r>
              <a:rPr lang="en-US" dirty="0"/>
              <a:t>indicate the nature of the Sanctions second response: </a:t>
            </a:r>
          </a:p>
          <a:p>
            <a:pPr marL="742950" lvl="1" indent="-285750">
              <a:buFont typeface="Arial" panose="020B0604020202020204" pitchFamily="34" charset="0"/>
              <a:buChar char="•"/>
            </a:pPr>
            <a:r>
              <a:rPr lang="en-US" b="1" dirty="0"/>
              <a:t>0 </a:t>
            </a:r>
            <a:r>
              <a:rPr lang="en-US" dirty="0"/>
              <a:t>- Hit </a:t>
            </a:r>
          </a:p>
          <a:p>
            <a:pPr marL="742950" lvl="1" indent="-285750">
              <a:buFont typeface="Arial" panose="020B0604020202020204" pitchFamily="34" charset="0"/>
              <a:buChar char="•"/>
            </a:pPr>
            <a:r>
              <a:rPr lang="en-US" b="1" dirty="0"/>
              <a:t>1 </a:t>
            </a:r>
            <a:r>
              <a:rPr lang="en-US" dirty="0"/>
              <a:t>- No Hit </a:t>
            </a:r>
          </a:p>
          <a:p>
            <a:pPr marL="742950" lvl="1" indent="-285750">
              <a:buFont typeface="Arial" panose="020B0604020202020204" pitchFamily="34" charset="0"/>
              <a:buChar char="•"/>
            </a:pPr>
            <a:r>
              <a:rPr lang="en-US" b="1" dirty="0"/>
              <a:t>2 </a:t>
            </a:r>
            <a:r>
              <a:rPr lang="en-US" dirty="0"/>
              <a:t>- Seized Funds </a:t>
            </a:r>
          </a:p>
          <a:p>
            <a:pPr marL="742950" lvl="1" indent="-285750">
              <a:buFont typeface="Arial" panose="020B0604020202020204" pitchFamily="34" charset="0"/>
              <a:buChar char="•"/>
            </a:pPr>
            <a:r>
              <a:rPr lang="en-US" b="1" dirty="0"/>
              <a:t>990 </a:t>
            </a:r>
            <a:r>
              <a:rPr lang="en-US" dirty="0"/>
              <a:t>- Processing / technical error</a:t>
            </a:r>
            <a:r>
              <a:rPr lang="en-US" dirty="0"/>
              <a:t> </a:t>
            </a:r>
          </a:p>
          <a:p>
            <a:endParaRPr lang="en-US" dirty="0"/>
          </a:p>
          <a:p>
            <a:r>
              <a:rPr lang="en-US" sz="1600" i="1" u="sng" dirty="0" smtClean="0"/>
              <a:t>Note</a:t>
            </a:r>
            <a:r>
              <a:rPr lang="en-US" i="1" dirty="0" smtClean="0"/>
              <a:t>:</a:t>
            </a:r>
            <a:r>
              <a:rPr lang="en-US" dirty="0" smtClean="0"/>
              <a:t> 	</a:t>
            </a:r>
            <a:r>
              <a:rPr lang="en-US" sz="1600" dirty="0" smtClean="0"/>
              <a:t>If </a:t>
            </a:r>
            <a:r>
              <a:rPr lang="en-US" sz="1600" b="1" dirty="0">
                <a:solidFill>
                  <a:schemeClr val="accent2">
                    <a:lumMod val="75000"/>
                  </a:schemeClr>
                </a:solidFill>
              </a:rPr>
              <a:t>No Hit</a:t>
            </a:r>
            <a:r>
              <a:rPr lang="en-US" sz="1600" dirty="0"/>
              <a:t>, transaction continues to be processed. </a:t>
            </a:r>
            <a:endParaRPr lang="en-US" sz="1600" dirty="0" smtClean="0"/>
          </a:p>
          <a:p>
            <a:pPr lvl="1"/>
            <a:r>
              <a:rPr lang="en-US" sz="1600" dirty="0" smtClean="0"/>
              <a:t>   	If </a:t>
            </a:r>
            <a:r>
              <a:rPr lang="en-US" sz="1600" dirty="0"/>
              <a:t>a </a:t>
            </a:r>
            <a:r>
              <a:rPr lang="en-US" sz="1600" b="1" dirty="0">
                <a:solidFill>
                  <a:schemeClr val="accent2">
                    <a:lumMod val="75000"/>
                  </a:schemeClr>
                </a:solidFill>
              </a:rPr>
              <a:t>Hit</a:t>
            </a:r>
            <a:r>
              <a:rPr lang="en-US" sz="1600" dirty="0"/>
              <a:t> or </a:t>
            </a:r>
            <a:r>
              <a:rPr lang="en-US" sz="1600" b="1" dirty="0">
                <a:solidFill>
                  <a:schemeClr val="accent2">
                    <a:lumMod val="75000"/>
                  </a:schemeClr>
                </a:solidFill>
              </a:rPr>
              <a:t>Error</a:t>
            </a:r>
            <a:r>
              <a:rPr lang="en-US" sz="1600" dirty="0"/>
              <a:t>, GPP routes the transaction to an exception queue, based on the </a:t>
            </a:r>
            <a:r>
              <a:rPr lang="en-US" sz="1600" dirty="0" smtClean="0"/>
              <a:t>	received error </a:t>
            </a:r>
            <a:r>
              <a:rPr lang="en-US" sz="1600" dirty="0"/>
              <a:t>code: </a:t>
            </a:r>
          </a:p>
          <a:p>
            <a:pPr marL="1657350" lvl="3" indent="-285750">
              <a:buFont typeface="Arial" panose="020B0604020202020204" pitchFamily="34" charset="0"/>
              <a:buChar char="•"/>
            </a:pPr>
            <a:r>
              <a:rPr lang="en-US" sz="1600" b="1" dirty="0" smtClean="0"/>
              <a:t>Hit</a:t>
            </a:r>
            <a:r>
              <a:rPr lang="en-US" sz="1600" dirty="0" smtClean="0"/>
              <a:t> </a:t>
            </a:r>
            <a:r>
              <a:rPr lang="en-US" sz="1600" dirty="0"/>
              <a:t>- route to OFAC_POSSIBLE_HIT </a:t>
            </a:r>
          </a:p>
          <a:p>
            <a:pPr marL="1657350" lvl="3" indent="-285750">
              <a:buFont typeface="Arial" panose="020B0604020202020204" pitchFamily="34" charset="0"/>
              <a:buChar char="•"/>
            </a:pPr>
            <a:r>
              <a:rPr lang="en-US" sz="1600" b="1" dirty="0" smtClean="0"/>
              <a:t>No </a:t>
            </a:r>
            <a:r>
              <a:rPr lang="en-US" sz="1600" b="1" dirty="0"/>
              <a:t>Hit </a:t>
            </a:r>
            <a:r>
              <a:rPr lang="en-US" sz="1600" dirty="0"/>
              <a:t>- continue processing </a:t>
            </a:r>
          </a:p>
          <a:p>
            <a:pPr marL="1657350" lvl="3" indent="-285750">
              <a:buFont typeface="Arial" panose="020B0604020202020204" pitchFamily="34" charset="0"/>
              <a:buChar char="•"/>
            </a:pPr>
            <a:r>
              <a:rPr lang="en-US" sz="1600" b="1" dirty="0" smtClean="0"/>
              <a:t>Failure</a:t>
            </a:r>
            <a:r>
              <a:rPr lang="en-US" sz="1600" dirty="0" smtClean="0"/>
              <a:t> </a:t>
            </a:r>
            <a:r>
              <a:rPr lang="en-US" sz="1600" dirty="0"/>
              <a:t>- message is routed to REPAIR </a:t>
            </a:r>
          </a:p>
          <a:p>
            <a:pPr marL="1657350" lvl="3" indent="-285750">
              <a:buFont typeface="Arial" panose="020B0604020202020204" pitchFamily="34" charset="0"/>
              <a:buChar char="•"/>
            </a:pPr>
            <a:r>
              <a:rPr lang="en-US" sz="1600" b="1" dirty="0" smtClean="0"/>
              <a:t>Invalid</a:t>
            </a:r>
            <a:r>
              <a:rPr lang="en-US" sz="1600" dirty="0" smtClean="0"/>
              <a:t> </a:t>
            </a:r>
            <a:r>
              <a:rPr lang="en-US" sz="1600" dirty="0"/>
              <a:t>- message is routed to </a:t>
            </a:r>
            <a:r>
              <a:rPr lang="en-US" sz="1600" dirty="0" smtClean="0"/>
              <a:t>REPAIR</a:t>
            </a:r>
            <a:endParaRPr lang="en-US" sz="1600" dirty="0" smtClean="0"/>
          </a:p>
        </p:txBody>
      </p:sp>
    </p:spTree>
    <p:extLst>
      <p:ext uri="{BB962C8B-B14F-4D97-AF65-F5344CB8AC3E}">
        <p14:creationId xmlns:p14="http://schemas.microsoft.com/office/powerpoint/2010/main" val="635632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Thank you</a:t>
            </a:r>
            <a:endParaRPr lang="en-GB" dirty="0"/>
          </a:p>
        </p:txBody>
      </p:sp>
      <p:sp>
        <p:nvSpPr>
          <p:cNvPr id="3" name="Subtitle 2"/>
          <p:cNvSpPr>
            <a:spLocks noGrp="1"/>
          </p:cNvSpPr>
          <p:nvPr>
            <p:ph type="subTitle" idx="1"/>
          </p:nvPr>
        </p:nvSpPr>
        <p:spPr/>
        <p:txBody>
          <a:bodyPr/>
          <a:lstStyle/>
          <a:p>
            <a:r>
              <a:rPr lang="en-GB" dirty="0" smtClean="0"/>
              <a:t>Arnab Podder</a:t>
            </a:r>
          </a:p>
          <a:p>
            <a:r>
              <a:rPr lang="en-GB" b="0" dirty="0" smtClean="0"/>
              <a:t>Integration Team</a:t>
            </a:r>
            <a:endParaRPr lang="en-GB" b="0" dirty="0"/>
          </a:p>
        </p:txBody>
      </p:sp>
      <p:sp>
        <p:nvSpPr>
          <p:cNvPr id="4" name="Date Placeholder 3"/>
          <p:cNvSpPr>
            <a:spLocks noGrp="1"/>
          </p:cNvSpPr>
          <p:nvPr>
            <p:ph type="dt" sz="half" idx="10"/>
          </p:nvPr>
        </p:nvSpPr>
        <p:spPr/>
        <p:txBody>
          <a:bodyPr/>
          <a:lstStyle/>
          <a:p>
            <a:fld id="{D98A2CEC-3088-437B-B321-33BEC7D93FCD}" type="datetime4">
              <a:rPr lang="en-GB" smtClean="0"/>
              <a:pPr/>
              <a:t>15 March 2018</a:t>
            </a:fld>
            <a:endParaRPr lang="en-GB" dirty="0"/>
          </a:p>
        </p:txBody>
      </p:sp>
      <p:sp>
        <p:nvSpPr>
          <p:cNvPr id="8" name="Text Placeholder 7"/>
          <p:cNvSpPr>
            <a:spLocks noGrp="1"/>
          </p:cNvSpPr>
          <p:nvPr>
            <p:ph type="body" sz="quarter" idx="11"/>
          </p:nvPr>
        </p:nvSpPr>
        <p:spPr/>
        <p:txBody>
          <a:bodyPr/>
          <a:lstStyle/>
          <a:p>
            <a:r>
              <a:rPr lang="en-GB" dirty="0"/>
              <a:t>a</a:t>
            </a:r>
            <a:r>
              <a:rPr lang="en-GB" dirty="0" smtClean="0"/>
              <a:t>rnab.podder@dh.com</a:t>
            </a:r>
          </a:p>
          <a:p>
            <a:endParaRPr lang="en-GB" dirty="0"/>
          </a:p>
        </p:txBody>
      </p:sp>
    </p:spTree>
    <p:extLst>
      <p:ext uri="{BB962C8B-B14F-4D97-AF65-F5344CB8AC3E}">
        <p14:creationId xmlns:p14="http://schemas.microsoft.com/office/powerpoint/2010/main" val="3679912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GB" dirty="0"/>
          </a:p>
        </p:txBody>
      </p:sp>
      <p:sp>
        <p:nvSpPr>
          <p:cNvPr id="3" name="Content Placeholder 2"/>
          <p:cNvSpPr>
            <a:spLocks noGrp="1"/>
          </p:cNvSpPr>
          <p:nvPr>
            <p:ph idx="1"/>
          </p:nvPr>
        </p:nvSpPr>
        <p:spPr>
          <a:xfrm>
            <a:off x="623888" y="1568548"/>
            <a:ext cx="9692421" cy="2208627"/>
          </a:xfrm>
        </p:spPr>
        <p:txBody>
          <a:bodyPr/>
          <a:lstStyle/>
          <a:p>
            <a:pPr lvl="0"/>
            <a:r>
              <a:rPr lang="en-US" dirty="0"/>
              <a:t>Overview</a:t>
            </a:r>
          </a:p>
          <a:p>
            <a:pPr lvl="0"/>
            <a:r>
              <a:rPr lang="en-US" dirty="0"/>
              <a:t>Flows </a:t>
            </a:r>
          </a:p>
          <a:p>
            <a:pPr lvl="0"/>
            <a:r>
              <a:rPr lang="en-US" dirty="0"/>
              <a:t>Rules</a:t>
            </a:r>
          </a:p>
          <a:p>
            <a:r>
              <a:rPr lang="en-US" dirty="0"/>
              <a:t>Structure Types, Logical Fields</a:t>
            </a:r>
          </a:p>
          <a:p>
            <a:pPr lvl="0"/>
            <a:r>
              <a:rPr lang="en-US" dirty="0"/>
              <a:t>Bulk Vs Single mode</a:t>
            </a:r>
          </a:p>
        </p:txBody>
      </p:sp>
      <p:sp>
        <p:nvSpPr>
          <p:cNvPr id="4" name="Date Placeholder 3"/>
          <p:cNvSpPr>
            <a:spLocks noGrp="1"/>
          </p:cNvSpPr>
          <p:nvPr>
            <p:ph type="dt" sz="half" idx="10"/>
          </p:nvPr>
        </p:nvSpPr>
        <p:spPr/>
        <p:txBody>
          <a:bodyPr/>
          <a:lstStyle/>
          <a:p>
            <a:fld id="{6096F0BA-ECEE-44D1-ABE9-40C67B221300}" type="datetime4">
              <a:rPr lang="en-GB" smtClean="0"/>
              <a:t>15 March 2018</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2</a:t>
            </a:fld>
            <a:endParaRPr lang="en-GB" dirty="0"/>
          </a:p>
        </p:txBody>
      </p:sp>
    </p:spTree>
    <p:extLst>
      <p:ext uri="{BB962C8B-B14F-4D97-AF65-F5344CB8AC3E}">
        <p14:creationId xmlns:p14="http://schemas.microsoft.com/office/powerpoint/2010/main" val="1943466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1298636" y="538255"/>
            <a:ext cx="1123494" cy="878865"/>
          </a:xfrm>
        </p:spPr>
        <p:txBody>
          <a:bodyPr/>
          <a:lstStyle/>
          <a:p>
            <a:r>
              <a:rPr lang="en-GB" dirty="0" smtClean="0"/>
              <a:t>“</a:t>
            </a:r>
            <a:endParaRPr lang="en-GB" dirty="0"/>
          </a:p>
        </p:txBody>
      </p:sp>
      <p:sp>
        <p:nvSpPr>
          <p:cNvPr id="2" name="Content Placeholder 1"/>
          <p:cNvSpPr>
            <a:spLocks noGrp="1"/>
          </p:cNvSpPr>
          <p:nvPr>
            <p:ph idx="1"/>
          </p:nvPr>
        </p:nvSpPr>
        <p:spPr>
          <a:xfrm>
            <a:off x="1412631" y="1737809"/>
            <a:ext cx="8198568" cy="3857700"/>
          </a:xfrm>
        </p:spPr>
        <p:txBody>
          <a:bodyPr/>
          <a:lstStyle/>
          <a:p>
            <a:r>
              <a:rPr lang="en-US" dirty="0" smtClean="0"/>
              <a:t>Compliance interface is a standard GPP SP interface defined </a:t>
            </a:r>
            <a:r>
              <a:rPr lang="en-US" dirty="0"/>
              <a:t>based on the </a:t>
            </a:r>
            <a:r>
              <a:rPr lang="en-US" dirty="0" err="1" smtClean="0"/>
              <a:t>Fndt</a:t>
            </a:r>
            <a:r>
              <a:rPr lang="en-US" dirty="0" smtClean="0"/>
              <a:t> </a:t>
            </a:r>
            <a:r>
              <a:rPr lang="en-US" dirty="0"/>
              <a:t>Message structure to streamline the process of integrating GPP with Financial Institution’s Compliance system</a:t>
            </a:r>
            <a:r>
              <a:rPr lang="en-GB" dirty="0" smtClean="0">
                <a:solidFill>
                  <a:schemeClr val="accent1"/>
                </a:solidFill>
              </a:rPr>
              <a:t>”</a:t>
            </a:r>
          </a:p>
        </p:txBody>
      </p:sp>
      <p:sp>
        <p:nvSpPr>
          <p:cNvPr id="3" name="Date Placeholder 2"/>
          <p:cNvSpPr>
            <a:spLocks noGrp="1"/>
          </p:cNvSpPr>
          <p:nvPr>
            <p:ph type="dt" sz="half" idx="10"/>
          </p:nvPr>
        </p:nvSpPr>
        <p:spPr/>
        <p:txBody>
          <a:bodyPr/>
          <a:lstStyle/>
          <a:p>
            <a:fld id="{014A5046-EA5E-455B-A3BC-352818629394}" type="datetime4">
              <a:rPr lang="en-GB" smtClean="0"/>
              <a:pPr/>
              <a:t>15 March 2018</a:t>
            </a:fld>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pPr/>
              <a:t>3</a:t>
            </a:fld>
            <a:endParaRPr lang="en-GB" dirty="0"/>
          </a:p>
        </p:txBody>
      </p:sp>
    </p:spTree>
    <p:extLst>
      <p:ext uri="{BB962C8B-B14F-4D97-AF65-F5344CB8AC3E}">
        <p14:creationId xmlns:p14="http://schemas.microsoft.com/office/powerpoint/2010/main" val="683147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smtClean="0"/>
              <a:t>SEND REQUEST flow</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15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4</a:t>
            </a:fld>
            <a:endParaRPr lang="en-GB" dirty="0"/>
          </a:p>
        </p:txBody>
      </p:sp>
      <p:sp>
        <p:nvSpPr>
          <p:cNvPr id="9" name="TextBox 8"/>
          <p:cNvSpPr txBox="1"/>
          <p:nvPr/>
        </p:nvSpPr>
        <p:spPr>
          <a:xfrm>
            <a:off x="2157408" y="2163372"/>
            <a:ext cx="1941921" cy="838985"/>
          </a:xfrm>
          <a:prstGeom prst="rect">
            <a:avLst/>
          </a:prstGeom>
          <a:solidFill>
            <a:schemeClr val="accent1">
              <a:lumMod val="20000"/>
              <a:lumOff val="80000"/>
            </a:schemeClr>
          </a:solidFill>
          <a:ln>
            <a:solidFill>
              <a:schemeClr val="accent2"/>
            </a:solidFill>
          </a:ln>
        </p:spPr>
        <p:txBody>
          <a:bodyPr wrap="square" lIns="0" tIns="0" rIns="0" bIns="0" rtlCol="1" anchor="ctr">
            <a:noAutofit/>
          </a:bodyPr>
          <a:lstStyle>
            <a:defPPr>
              <a:defRPr lang="en-US"/>
            </a:defPPr>
            <a:lvl1pPr algn="ctr">
              <a:defRPr sz="1200"/>
            </a:lvl1pPr>
          </a:lstStyle>
          <a:p>
            <a:r>
              <a:rPr lang="en-US" dirty="0"/>
              <a:t>Receive Payment Instruction</a:t>
            </a:r>
            <a:endParaRPr lang="he-IL" dirty="0" err="1"/>
          </a:p>
        </p:txBody>
      </p:sp>
      <p:sp>
        <p:nvSpPr>
          <p:cNvPr id="13" name="Flowchart: Predefined Process 12"/>
          <p:cNvSpPr/>
          <p:nvPr/>
        </p:nvSpPr>
        <p:spPr>
          <a:xfrm>
            <a:off x="4553388" y="2163372"/>
            <a:ext cx="1941921"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t>Payment Initiation</a:t>
            </a:r>
            <a:endParaRPr lang="he-IL" sz="1200" dirty="0"/>
          </a:p>
        </p:txBody>
      </p:sp>
      <p:cxnSp>
        <p:nvCxnSpPr>
          <p:cNvPr id="15" name="Straight Arrow Connector 14"/>
          <p:cNvCxnSpPr>
            <a:stCxn id="9" idx="3"/>
            <a:endCxn id="13" idx="1"/>
          </p:cNvCxnSpPr>
          <p:nvPr/>
        </p:nvCxnSpPr>
        <p:spPr>
          <a:xfrm>
            <a:off x="409932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157408" y="3322933"/>
            <a:ext cx="4337901"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Compliance </a:t>
            </a:r>
            <a:endParaRPr lang="he-IL" dirty="0" err="1"/>
          </a:p>
        </p:txBody>
      </p:sp>
      <p:cxnSp>
        <p:nvCxnSpPr>
          <p:cNvPr id="18" name="Straight Arrow Connector 17"/>
          <p:cNvCxnSpPr>
            <a:stCxn id="13" idx="2"/>
          </p:cNvCxnSpPr>
          <p:nvPr/>
        </p:nvCxnSpPr>
        <p:spPr>
          <a:xfrm flipH="1">
            <a:off x="5524347" y="3002357"/>
            <a:ext cx="2" cy="320576"/>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Flowchart: Predefined Process 19"/>
          <p:cNvSpPr/>
          <p:nvPr/>
        </p:nvSpPr>
        <p:spPr>
          <a:xfrm>
            <a:off x="694936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934534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6949366" y="1304486"/>
            <a:ext cx="433790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Account Lookup</a:t>
            </a:r>
            <a:endParaRPr lang="he-IL" dirty="0" err="1"/>
          </a:p>
        </p:txBody>
      </p:sp>
      <p:cxnSp>
        <p:nvCxnSpPr>
          <p:cNvPr id="23" name="Straight Arrow Connector 22"/>
          <p:cNvCxnSpPr>
            <a:stCxn id="21" idx="0"/>
          </p:cNvCxnSpPr>
          <p:nvPr/>
        </p:nvCxnSpPr>
        <p:spPr>
          <a:xfrm flipH="1" flipV="1">
            <a:off x="10309292" y="1578911"/>
            <a:ext cx="7017" cy="58446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553386" y="3831190"/>
            <a:ext cx="194192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endCxn id="24" idx="2"/>
          </p:cNvCxnSpPr>
          <p:nvPr/>
        </p:nvCxnSpPr>
        <p:spPr>
          <a:xfrm flipV="1">
            <a:off x="5524347" y="4142274"/>
            <a:ext cx="0" cy="334527"/>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128366" y="3642562"/>
            <a:ext cx="0" cy="830440"/>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3"/>
            <a:endCxn id="20" idx="1"/>
          </p:cNvCxnSpPr>
          <p:nvPr/>
        </p:nvCxnSpPr>
        <p:spPr>
          <a:xfrm>
            <a:off x="6495309" y="2582865"/>
            <a:ext cx="454059" cy="0"/>
          </a:xfrm>
          <a:prstGeom prst="straightConnector1">
            <a:avLst/>
          </a:prstGeom>
          <a:ln w="12700">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891289" y="2582865"/>
            <a:ext cx="454059" cy="0"/>
          </a:xfrm>
          <a:prstGeom prst="straightConnector1">
            <a:avLst/>
          </a:prstGeom>
          <a:ln w="12700">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9345347" y="4453359"/>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1287268" y="2582865"/>
            <a:ext cx="1" cy="2289987"/>
          </a:xfrm>
          <a:prstGeom prst="bentConnector3">
            <a:avLst>
              <a:gd name="adj1" fmla="val -22860000000"/>
            </a:avLst>
          </a:prstGeom>
          <a:ln w="12700">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418083" y="2040095"/>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a:solidFill>
                  <a:schemeClr val="bg1"/>
                </a:solidFill>
              </a:rPr>
              <a:t>Internet Banking,  Branch-OTC, SWIFT, Local Clearing</a:t>
            </a:r>
            <a:endParaRPr lang="he-IL" sz="1200" dirty="0">
              <a:solidFill>
                <a:schemeClr val="bg1"/>
              </a:solidFill>
            </a:endParaRPr>
          </a:p>
        </p:txBody>
      </p:sp>
      <p:cxnSp>
        <p:nvCxnSpPr>
          <p:cNvPr id="48" name="Straight Arrow Connector 47"/>
          <p:cNvCxnSpPr>
            <a:stCxn id="47" idx="3"/>
            <a:endCxn id="9" idx="1"/>
          </p:cNvCxnSpPr>
          <p:nvPr/>
        </p:nvCxnSpPr>
        <p:spPr>
          <a:xfrm>
            <a:off x="1689312" y="2577423"/>
            <a:ext cx="468096" cy="5442"/>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949368" y="445335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891289" y="487285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6495309" y="487285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157408" y="4453358"/>
            <a:ext cx="4337900"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t>Payment execution</a:t>
            </a:r>
            <a:endParaRPr lang="he-IL" sz="1200" dirty="0"/>
          </a:p>
        </p:txBody>
      </p:sp>
      <p:sp>
        <p:nvSpPr>
          <p:cNvPr id="59" name="Flowchart: Document 58"/>
          <p:cNvSpPr/>
          <p:nvPr/>
        </p:nvSpPr>
        <p:spPr>
          <a:xfrm>
            <a:off x="402278" y="4328510"/>
            <a:ext cx="1271229" cy="107465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SWIFT, Local Clearing</a:t>
            </a:r>
            <a:endParaRPr lang="he-IL" sz="1200" dirty="0">
              <a:solidFill>
                <a:schemeClr val="bg2">
                  <a:lumMod val="75000"/>
                </a:schemeClr>
              </a:solidFill>
            </a:endParaRPr>
          </a:p>
        </p:txBody>
      </p:sp>
      <p:cxnSp>
        <p:nvCxnSpPr>
          <p:cNvPr id="61" name="Straight Arrow Connector 60"/>
          <p:cNvCxnSpPr>
            <a:stCxn id="57" idx="1"/>
            <a:endCxn id="59" idx="3"/>
          </p:cNvCxnSpPr>
          <p:nvPr/>
        </p:nvCxnSpPr>
        <p:spPr>
          <a:xfrm flipH="1" flipV="1">
            <a:off x="1673507" y="4865838"/>
            <a:ext cx="483901" cy="7013"/>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553388" y="5862301"/>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Balance Inquiry</a:t>
            </a:r>
            <a:endParaRPr lang="he-IL" dirty="0" err="1"/>
          </a:p>
        </p:txBody>
      </p:sp>
      <p:cxnSp>
        <p:nvCxnSpPr>
          <p:cNvPr id="66" name="Straight Arrow Connector 65"/>
          <p:cNvCxnSpPr>
            <a:endCxn id="65" idx="0"/>
          </p:cNvCxnSpPr>
          <p:nvPr/>
        </p:nvCxnSpPr>
        <p:spPr>
          <a:xfrm>
            <a:off x="5524349" y="5292343"/>
            <a:ext cx="0" cy="569958"/>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157408" y="5872454"/>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Accounting System</a:t>
            </a:r>
            <a:endParaRPr lang="he-IL" dirty="0" err="1"/>
          </a:p>
        </p:txBody>
      </p:sp>
      <p:cxnSp>
        <p:nvCxnSpPr>
          <p:cNvPr id="68" name="Straight Arrow Connector 67"/>
          <p:cNvCxnSpPr>
            <a:endCxn id="67" idx="0"/>
          </p:cNvCxnSpPr>
          <p:nvPr/>
        </p:nvCxnSpPr>
        <p:spPr>
          <a:xfrm flipH="1">
            <a:off x="3128369" y="5292343"/>
            <a:ext cx="1" cy="580111"/>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0" idx="0"/>
          </p:cNvCxnSpPr>
          <p:nvPr/>
        </p:nvCxnSpPr>
        <p:spPr>
          <a:xfrm flipH="1" flipV="1">
            <a:off x="7913312" y="1578911"/>
            <a:ext cx="7017" cy="58446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949366" y="5867378"/>
            <a:ext cx="194192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Advising System</a:t>
            </a:r>
            <a:endParaRPr lang="he-IL" dirty="0" err="1"/>
          </a:p>
        </p:txBody>
      </p:sp>
      <p:cxnSp>
        <p:nvCxnSpPr>
          <p:cNvPr id="40" name="Straight Arrow Connector 39"/>
          <p:cNvCxnSpPr>
            <a:stCxn id="39" idx="3"/>
            <a:endCxn id="4" idx="1"/>
          </p:cNvCxnSpPr>
          <p:nvPr/>
        </p:nvCxnSpPr>
        <p:spPr>
          <a:xfrm flipV="1">
            <a:off x="8891288" y="6014028"/>
            <a:ext cx="454059" cy="8892"/>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9345347" y="5662951"/>
            <a:ext cx="1941921" cy="702153"/>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Available at every complete or intermediate status</a:t>
            </a:r>
          </a:p>
        </p:txBody>
      </p:sp>
      <p:cxnSp>
        <p:nvCxnSpPr>
          <p:cNvPr id="37" name="Straight Arrow Connector 36"/>
          <p:cNvCxnSpPr>
            <a:stCxn id="16" idx="3"/>
            <a:endCxn id="42" idx="1"/>
          </p:cNvCxnSpPr>
          <p:nvPr/>
        </p:nvCxnSpPr>
        <p:spPr>
          <a:xfrm>
            <a:off x="6495309" y="3478475"/>
            <a:ext cx="1696686" cy="13586"/>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42" name="Flowchart: Predefined Process 41"/>
          <p:cNvSpPr/>
          <p:nvPr/>
        </p:nvSpPr>
        <p:spPr>
          <a:xfrm>
            <a:off x="8191995" y="3249171"/>
            <a:ext cx="3087306" cy="485780"/>
          </a:xfrm>
          <a:prstGeom prst="flowChartPredefinedProcess">
            <a:avLst/>
          </a:prstGeom>
          <a:solidFill>
            <a:schemeClr val="accent2"/>
          </a:solidFill>
          <a:ln>
            <a:solidFill>
              <a:schemeClr val="accent1"/>
            </a:solidFill>
          </a:ln>
        </p:spPr>
        <p:txBody>
          <a:bodyPr wrap="square" lIns="0" tIns="0" rIns="0" bIns="0" rtlCol="1" anchor="ctr">
            <a:noAutofit/>
          </a:bodyPr>
          <a:lstStyle/>
          <a:p>
            <a:pPr algn="ctr"/>
            <a:r>
              <a:rPr lang="en-GB" sz="1200" b="1" dirty="0">
                <a:solidFill>
                  <a:schemeClr val="bg1"/>
                </a:solidFill>
              </a:rPr>
              <a:t>Wait </a:t>
            </a:r>
            <a:r>
              <a:rPr lang="en-GB" sz="1200" b="1" dirty="0" smtClean="0">
                <a:solidFill>
                  <a:schemeClr val="bg1"/>
                </a:solidFill>
              </a:rPr>
              <a:t>Behaviour Wait </a:t>
            </a:r>
            <a:r>
              <a:rPr lang="en-GB" sz="1200" b="1" dirty="0" smtClean="0">
                <a:solidFill>
                  <a:schemeClr val="bg1"/>
                </a:solidFill>
              </a:rPr>
              <a:t>OFAC</a:t>
            </a:r>
            <a:endParaRPr lang="he-IL" sz="1200" b="1" dirty="0">
              <a:solidFill>
                <a:schemeClr val="bg1"/>
              </a:solidFill>
            </a:endParaRPr>
          </a:p>
        </p:txBody>
      </p:sp>
      <p:sp>
        <p:nvSpPr>
          <p:cNvPr id="45" name="TextBox 44">
            <a:hlinkClick r:id="rId3" action="ppaction://hlinkpres?slideindex=1&amp;slidetitle="/>
          </p:cNvPr>
          <p:cNvSpPr txBox="1"/>
          <p:nvPr/>
        </p:nvSpPr>
        <p:spPr>
          <a:xfrm>
            <a:off x="6520516" y="3231403"/>
            <a:ext cx="1646271" cy="309408"/>
          </a:xfrm>
          <a:prstGeom prst="rect">
            <a:avLst/>
          </a:prstGeom>
          <a:noFill/>
        </p:spPr>
        <p:txBody>
          <a:bodyPr wrap="square" lIns="0" tIns="0" rIns="0" bIns="0" rtlCol="0">
            <a:noAutofit/>
          </a:bodyPr>
          <a:lstStyle/>
          <a:p>
            <a:pPr algn="ctr"/>
            <a:r>
              <a:rPr lang="en-US" sz="1100" b="1" dirty="0" smtClean="0">
                <a:solidFill>
                  <a:schemeClr val="accent2"/>
                </a:solidFill>
              </a:rPr>
              <a:t>Incoming Check</a:t>
            </a:r>
            <a:endParaRPr lang="en-GB" sz="1100" b="1" dirty="0" err="1" smtClean="0">
              <a:solidFill>
                <a:schemeClr val="accent2"/>
              </a:solidFill>
            </a:endParaRPr>
          </a:p>
        </p:txBody>
      </p:sp>
      <p:cxnSp>
        <p:nvCxnSpPr>
          <p:cNvPr id="50" name="Straight Arrow Connector 49"/>
          <p:cNvCxnSpPr/>
          <p:nvPr/>
        </p:nvCxnSpPr>
        <p:spPr>
          <a:xfrm flipH="1">
            <a:off x="5532314" y="3002357"/>
            <a:ext cx="2" cy="320576"/>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5532314" y="4142274"/>
            <a:ext cx="0" cy="334527"/>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3136333" y="3642562"/>
            <a:ext cx="0" cy="830440"/>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flipV="1">
            <a:off x="8899256" y="4872851"/>
            <a:ext cx="454058" cy="1"/>
          </a:xfrm>
          <a:prstGeom prst="straightConnector1">
            <a:avLst/>
          </a:prstGeom>
          <a:ln w="12700">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flipV="1">
            <a:off x="6503276" y="4872851"/>
            <a:ext cx="454058" cy="1"/>
          </a:xfrm>
          <a:prstGeom prst="straightConnector1">
            <a:avLst/>
          </a:prstGeom>
          <a:ln w="12700">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flipV="1">
            <a:off x="1681474" y="4865838"/>
            <a:ext cx="483901" cy="7013"/>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5532316" y="5292343"/>
            <a:ext cx="0" cy="569958"/>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3136336" y="5292343"/>
            <a:ext cx="1" cy="58011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8899255" y="6014028"/>
            <a:ext cx="454059" cy="8892"/>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6902714" y="4050087"/>
            <a:ext cx="4115548" cy="2086725"/>
          </a:xfrm>
          <a:prstGeom prst="rect">
            <a:avLst/>
          </a:prstGeom>
          <a:solidFill>
            <a:schemeClr val="accent1">
              <a:lumMod val="20000"/>
              <a:lumOff val="80000"/>
            </a:schemeClr>
          </a:solidFill>
          <a:ln w="28575" cap="sq" cmpd="sng">
            <a:solidFill>
              <a:schemeClr val="accent2"/>
            </a:solidFill>
            <a:bevel/>
          </a:ln>
        </p:spPr>
        <p:txBody>
          <a:bodyPr wrap="square">
            <a:spAutoFit/>
          </a:bodyPr>
          <a:lstStyle/>
          <a:p>
            <a:pPr>
              <a:lnSpc>
                <a:spcPct val="90000"/>
              </a:lnSpc>
              <a:spcBef>
                <a:spcPts val="1500"/>
              </a:spcBef>
              <a:buSzPct val="150000"/>
            </a:pPr>
            <a:r>
              <a:rPr lang="en-US" dirty="0"/>
              <a:t>The same request may be used for both Compliance exit points. The difference is in the message formatting, where the second interface call may trigger the appropriate Mapping Out and, when required a specific formatter (for instance SWIFT for SWIFT MOP). </a:t>
            </a:r>
            <a:endParaRPr lang="en-US" dirty="0" smtClean="0"/>
          </a:p>
        </p:txBody>
      </p:sp>
      <p:sp>
        <p:nvSpPr>
          <p:cNvPr id="69" name="TextBox 68">
            <a:hlinkClick r:id="rId3" action="ppaction://hlinkpres?slideindex=1&amp;slidetitle="/>
          </p:cNvPr>
          <p:cNvSpPr txBox="1"/>
          <p:nvPr/>
        </p:nvSpPr>
        <p:spPr>
          <a:xfrm>
            <a:off x="6520515" y="3541649"/>
            <a:ext cx="1646271" cy="309408"/>
          </a:xfrm>
          <a:prstGeom prst="rect">
            <a:avLst/>
          </a:prstGeom>
          <a:noFill/>
        </p:spPr>
        <p:txBody>
          <a:bodyPr wrap="square" lIns="0" tIns="0" rIns="0" bIns="0" rtlCol="0">
            <a:noAutofit/>
          </a:bodyPr>
          <a:lstStyle/>
          <a:p>
            <a:pPr algn="ctr"/>
            <a:r>
              <a:rPr lang="en-US" sz="1100" b="1" dirty="0" smtClean="0">
                <a:solidFill>
                  <a:schemeClr val="accent2"/>
                </a:solidFill>
              </a:rPr>
              <a:t>Outgoing Check</a:t>
            </a:r>
            <a:endParaRPr lang="en-GB" sz="1100" b="1" dirty="0" err="1" smtClean="0">
              <a:solidFill>
                <a:schemeClr val="accent2"/>
              </a:solidFill>
            </a:endParaRPr>
          </a:p>
        </p:txBody>
      </p:sp>
    </p:spTree>
    <p:extLst>
      <p:ext uri="{BB962C8B-B14F-4D97-AF65-F5344CB8AC3E}">
        <p14:creationId xmlns:p14="http://schemas.microsoft.com/office/powerpoint/2010/main" val="8985899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RESPONSES flow</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15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5</a:t>
            </a:fld>
            <a:endParaRPr lang="en-GB" dirty="0"/>
          </a:p>
        </p:txBody>
      </p:sp>
      <p:sp>
        <p:nvSpPr>
          <p:cNvPr id="9" name="TextBox 8"/>
          <p:cNvSpPr txBox="1"/>
          <p:nvPr/>
        </p:nvSpPr>
        <p:spPr>
          <a:xfrm>
            <a:off x="2157408" y="2163372"/>
            <a:ext cx="1941921" cy="838985"/>
          </a:xfrm>
          <a:prstGeom prst="rect">
            <a:avLst/>
          </a:prstGeom>
          <a:solidFill>
            <a:schemeClr val="accent1">
              <a:lumMod val="20000"/>
              <a:lumOff val="80000"/>
            </a:schemeClr>
          </a:solidFill>
          <a:ln>
            <a:solidFill>
              <a:schemeClr val="accent2"/>
            </a:solidFill>
          </a:ln>
        </p:spPr>
        <p:txBody>
          <a:bodyPr wrap="square" lIns="0" tIns="0" rIns="0" bIns="0" rtlCol="1" anchor="ctr">
            <a:noAutofit/>
          </a:bodyPr>
          <a:lstStyle>
            <a:defPPr>
              <a:defRPr lang="en-US"/>
            </a:defPPr>
            <a:lvl1pPr algn="ctr">
              <a:defRPr sz="1200"/>
            </a:lvl1pPr>
          </a:lstStyle>
          <a:p>
            <a:r>
              <a:rPr lang="en-US" dirty="0"/>
              <a:t>Receive Payment Instruction</a:t>
            </a:r>
            <a:endParaRPr lang="he-IL" dirty="0" err="1"/>
          </a:p>
        </p:txBody>
      </p:sp>
      <p:sp>
        <p:nvSpPr>
          <p:cNvPr id="13" name="Flowchart: Predefined Process 12"/>
          <p:cNvSpPr/>
          <p:nvPr/>
        </p:nvSpPr>
        <p:spPr>
          <a:xfrm>
            <a:off x="4553388" y="2163372"/>
            <a:ext cx="1941921"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t>Payment Initiation</a:t>
            </a:r>
            <a:endParaRPr lang="he-IL" sz="1200" dirty="0"/>
          </a:p>
        </p:txBody>
      </p:sp>
      <p:cxnSp>
        <p:nvCxnSpPr>
          <p:cNvPr id="15" name="Straight Arrow Connector 14"/>
          <p:cNvCxnSpPr>
            <a:stCxn id="9" idx="3"/>
            <a:endCxn id="13" idx="1"/>
          </p:cNvCxnSpPr>
          <p:nvPr/>
        </p:nvCxnSpPr>
        <p:spPr>
          <a:xfrm>
            <a:off x="409932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157408" y="3322933"/>
            <a:ext cx="4337901"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Compliance </a:t>
            </a:r>
            <a:endParaRPr lang="he-IL" dirty="0" err="1"/>
          </a:p>
        </p:txBody>
      </p:sp>
      <p:cxnSp>
        <p:nvCxnSpPr>
          <p:cNvPr id="18" name="Straight Arrow Connector 17"/>
          <p:cNvCxnSpPr>
            <a:stCxn id="13" idx="2"/>
          </p:cNvCxnSpPr>
          <p:nvPr/>
        </p:nvCxnSpPr>
        <p:spPr>
          <a:xfrm flipH="1">
            <a:off x="5524347" y="3002357"/>
            <a:ext cx="2" cy="320576"/>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Flowchart: Predefined Process 19"/>
          <p:cNvSpPr/>
          <p:nvPr/>
        </p:nvSpPr>
        <p:spPr>
          <a:xfrm>
            <a:off x="694936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934534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6949366" y="1304486"/>
            <a:ext cx="433790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Account Lookup</a:t>
            </a:r>
            <a:endParaRPr lang="he-IL" dirty="0" err="1"/>
          </a:p>
        </p:txBody>
      </p:sp>
      <p:cxnSp>
        <p:nvCxnSpPr>
          <p:cNvPr id="23" name="Straight Arrow Connector 22"/>
          <p:cNvCxnSpPr>
            <a:stCxn id="21" idx="0"/>
          </p:cNvCxnSpPr>
          <p:nvPr/>
        </p:nvCxnSpPr>
        <p:spPr>
          <a:xfrm flipH="1" flipV="1">
            <a:off x="10309292" y="1578911"/>
            <a:ext cx="7017" cy="58446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553386" y="3831190"/>
            <a:ext cx="194192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endCxn id="24" idx="2"/>
          </p:cNvCxnSpPr>
          <p:nvPr/>
        </p:nvCxnSpPr>
        <p:spPr>
          <a:xfrm flipV="1">
            <a:off x="5524347" y="4142274"/>
            <a:ext cx="0" cy="334527"/>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128366" y="3642562"/>
            <a:ext cx="0" cy="830440"/>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3"/>
            <a:endCxn id="20" idx="1"/>
          </p:cNvCxnSpPr>
          <p:nvPr/>
        </p:nvCxnSpPr>
        <p:spPr>
          <a:xfrm>
            <a:off x="6495309" y="2582865"/>
            <a:ext cx="454059" cy="0"/>
          </a:xfrm>
          <a:prstGeom prst="straightConnector1">
            <a:avLst/>
          </a:prstGeom>
          <a:ln w="12700">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891289" y="2582865"/>
            <a:ext cx="454059" cy="0"/>
          </a:xfrm>
          <a:prstGeom prst="straightConnector1">
            <a:avLst/>
          </a:prstGeom>
          <a:ln w="12700">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9345347" y="4453359"/>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1287268" y="2582865"/>
            <a:ext cx="1" cy="2289987"/>
          </a:xfrm>
          <a:prstGeom prst="bentConnector3">
            <a:avLst>
              <a:gd name="adj1" fmla="val -22860000000"/>
            </a:avLst>
          </a:prstGeom>
          <a:ln w="12700">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418083" y="2040095"/>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a:solidFill>
                  <a:schemeClr val="bg1"/>
                </a:solidFill>
              </a:rPr>
              <a:t>Internet Banking,  Branch-OTC, SWIFT, Local Clearing</a:t>
            </a:r>
            <a:endParaRPr lang="he-IL" sz="1200" dirty="0">
              <a:solidFill>
                <a:schemeClr val="bg1"/>
              </a:solidFill>
            </a:endParaRPr>
          </a:p>
        </p:txBody>
      </p:sp>
      <p:cxnSp>
        <p:nvCxnSpPr>
          <p:cNvPr id="48" name="Straight Arrow Connector 47"/>
          <p:cNvCxnSpPr>
            <a:stCxn id="47" idx="3"/>
            <a:endCxn id="9" idx="1"/>
          </p:cNvCxnSpPr>
          <p:nvPr/>
        </p:nvCxnSpPr>
        <p:spPr>
          <a:xfrm>
            <a:off x="1689312" y="2577423"/>
            <a:ext cx="468096" cy="5442"/>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949368" y="445335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891289" y="487285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6495309" y="487285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157408" y="4453358"/>
            <a:ext cx="4337900"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t>Payment execution</a:t>
            </a:r>
            <a:endParaRPr lang="he-IL" sz="1200" dirty="0"/>
          </a:p>
        </p:txBody>
      </p:sp>
      <p:sp>
        <p:nvSpPr>
          <p:cNvPr id="59" name="Flowchart: Document 58"/>
          <p:cNvSpPr/>
          <p:nvPr/>
        </p:nvSpPr>
        <p:spPr>
          <a:xfrm>
            <a:off x="402278" y="4328510"/>
            <a:ext cx="1271229" cy="107465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SWIFT, Local Clearing</a:t>
            </a:r>
            <a:endParaRPr lang="he-IL" sz="1200" dirty="0">
              <a:solidFill>
                <a:schemeClr val="bg2">
                  <a:lumMod val="75000"/>
                </a:schemeClr>
              </a:solidFill>
            </a:endParaRPr>
          </a:p>
        </p:txBody>
      </p:sp>
      <p:cxnSp>
        <p:nvCxnSpPr>
          <p:cNvPr id="61" name="Straight Arrow Connector 60"/>
          <p:cNvCxnSpPr>
            <a:stCxn id="57" idx="1"/>
            <a:endCxn id="59" idx="3"/>
          </p:cNvCxnSpPr>
          <p:nvPr/>
        </p:nvCxnSpPr>
        <p:spPr>
          <a:xfrm flipH="1" flipV="1">
            <a:off x="1673507" y="4865838"/>
            <a:ext cx="483901" cy="7013"/>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553388" y="5862301"/>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Balance Inquiry</a:t>
            </a:r>
            <a:endParaRPr lang="he-IL" dirty="0" err="1"/>
          </a:p>
        </p:txBody>
      </p:sp>
      <p:cxnSp>
        <p:nvCxnSpPr>
          <p:cNvPr id="66" name="Straight Arrow Connector 65"/>
          <p:cNvCxnSpPr>
            <a:endCxn id="65" idx="0"/>
          </p:cNvCxnSpPr>
          <p:nvPr/>
        </p:nvCxnSpPr>
        <p:spPr>
          <a:xfrm>
            <a:off x="5524349" y="5292343"/>
            <a:ext cx="0" cy="569958"/>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157408" y="5872454"/>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Accounting System</a:t>
            </a:r>
            <a:endParaRPr lang="he-IL" dirty="0" err="1"/>
          </a:p>
        </p:txBody>
      </p:sp>
      <p:cxnSp>
        <p:nvCxnSpPr>
          <p:cNvPr id="68" name="Straight Arrow Connector 67"/>
          <p:cNvCxnSpPr>
            <a:endCxn id="67" idx="0"/>
          </p:cNvCxnSpPr>
          <p:nvPr/>
        </p:nvCxnSpPr>
        <p:spPr>
          <a:xfrm flipH="1">
            <a:off x="3128369" y="5292343"/>
            <a:ext cx="1" cy="580111"/>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0" idx="0"/>
          </p:cNvCxnSpPr>
          <p:nvPr/>
        </p:nvCxnSpPr>
        <p:spPr>
          <a:xfrm flipH="1" flipV="1">
            <a:off x="7913312" y="1578911"/>
            <a:ext cx="7017" cy="58446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949366" y="5867378"/>
            <a:ext cx="194192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Advising System</a:t>
            </a:r>
            <a:endParaRPr lang="he-IL" dirty="0" err="1"/>
          </a:p>
        </p:txBody>
      </p:sp>
      <p:cxnSp>
        <p:nvCxnSpPr>
          <p:cNvPr id="40" name="Straight Arrow Connector 39"/>
          <p:cNvCxnSpPr>
            <a:stCxn id="39" idx="3"/>
            <a:endCxn id="4" idx="1"/>
          </p:cNvCxnSpPr>
          <p:nvPr/>
        </p:nvCxnSpPr>
        <p:spPr>
          <a:xfrm flipV="1">
            <a:off x="8891288" y="6014028"/>
            <a:ext cx="454059" cy="8892"/>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9345347" y="5662951"/>
            <a:ext cx="1941921" cy="702153"/>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Available at every complete or intermediate status</a:t>
            </a:r>
          </a:p>
        </p:txBody>
      </p:sp>
      <p:cxnSp>
        <p:nvCxnSpPr>
          <p:cNvPr id="37" name="Straight Arrow Connector 36"/>
          <p:cNvCxnSpPr>
            <a:stCxn id="16" idx="3"/>
            <a:endCxn id="42" idx="1"/>
          </p:cNvCxnSpPr>
          <p:nvPr/>
        </p:nvCxnSpPr>
        <p:spPr>
          <a:xfrm>
            <a:off x="6495309" y="3478475"/>
            <a:ext cx="1696686" cy="13586"/>
          </a:xfrm>
          <a:prstGeom prst="straightConnector1">
            <a:avLst/>
          </a:prstGeom>
          <a:ln w="28575" cmpd="sng">
            <a:solidFill>
              <a:schemeClr val="accent2"/>
            </a:solidFill>
            <a:prstDash val="sysDot"/>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42" name="Flowchart: Predefined Process 41"/>
          <p:cNvSpPr/>
          <p:nvPr/>
        </p:nvSpPr>
        <p:spPr>
          <a:xfrm>
            <a:off x="8191995" y="3249171"/>
            <a:ext cx="3087306" cy="485780"/>
          </a:xfrm>
          <a:prstGeom prst="flowChartPredefinedProcess">
            <a:avLst/>
          </a:prstGeom>
          <a:solidFill>
            <a:schemeClr val="accent2"/>
          </a:solidFill>
          <a:ln>
            <a:solidFill>
              <a:schemeClr val="accent1"/>
            </a:solidFill>
          </a:ln>
        </p:spPr>
        <p:txBody>
          <a:bodyPr wrap="square" lIns="0" tIns="0" rIns="0" bIns="0" rtlCol="1" anchor="ctr">
            <a:noAutofit/>
          </a:bodyPr>
          <a:lstStyle/>
          <a:p>
            <a:pPr algn="ctr"/>
            <a:r>
              <a:rPr lang="en-GB" sz="1200" b="1" dirty="0">
                <a:solidFill>
                  <a:schemeClr val="bg1"/>
                </a:solidFill>
              </a:rPr>
              <a:t>Wait </a:t>
            </a:r>
            <a:r>
              <a:rPr lang="en-GB" sz="1200" b="1" dirty="0" smtClean="0">
                <a:solidFill>
                  <a:schemeClr val="bg1"/>
                </a:solidFill>
              </a:rPr>
              <a:t>Behaviour Wait </a:t>
            </a:r>
            <a:r>
              <a:rPr lang="en-GB" sz="1200" b="1" dirty="0" smtClean="0">
                <a:solidFill>
                  <a:schemeClr val="bg1"/>
                </a:solidFill>
              </a:rPr>
              <a:t>OFAC</a:t>
            </a:r>
            <a:endParaRPr lang="he-IL" sz="1200" b="1" dirty="0">
              <a:solidFill>
                <a:schemeClr val="bg1"/>
              </a:solidFill>
            </a:endParaRPr>
          </a:p>
        </p:txBody>
      </p:sp>
      <p:sp>
        <p:nvSpPr>
          <p:cNvPr id="45" name="TextBox 44">
            <a:hlinkClick r:id="rId3" action="ppaction://hlinkpres?slideindex=1&amp;slidetitle="/>
          </p:cNvPr>
          <p:cNvSpPr txBox="1"/>
          <p:nvPr/>
        </p:nvSpPr>
        <p:spPr>
          <a:xfrm>
            <a:off x="6562793" y="3220687"/>
            <a:ext cx="1646271" cy="309408"/>
          </a:xfrm>
          <a:prstGeom prst="rect">
            <a:avLst/>
          </a:prstGeom>
          <a:noFill/>
        </p:spPr>
        <p:txBody>
          <a:bodyPr wrap="square" lIns="0" tIns="0" rIns="0" bIns="0" rtlCol="0">
            <a:noAutofit/>
          </a:bodyPr>
          <a:lstStyle/>
          <a:p>
            <a:pPr algn="ctr"/>
            <a:r>
              <a:rPr lang="en-US" sz="1100" b="1" dirty="0" smtClean="0">
                <a:solidFill>
                  <a:schemeClr val="accent2"/>
                </a:solidFill>
              </a:rPr>
              <a:t>First Response</a:t>
            </a:r>
            <a:endParaRPr lang="en-GB" sz="1100" b="1" dirty="0" err="1" smtClean="0">
              <a:solidFill>
                <a:schemeClr val="accent2"/>
              </a:solidFill>
            </a:endParaRPr>
          </a:p>
        </p:txBody>
      </p:sp>
      <p:cxnSp>
        <p:nvCxnSpPr>
          <p:cNvPr id="50" name="Straight Arrow Connector 49"/>
          <p:cNvCxnSpPr/>
          <p:nvPr/>
        </p:nvCxnSpPr>
        <p:spPr>
          <a:xfrm flipH="1">
            <a:off x="5532314" y="3002357"/>
            <a:ext cx="2" cy="320576"/>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5532314" y="4142274"/>
            <a:ext cx="0" cy="334527"/>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3136333" y="3642562"/>
            <a:ext cx="0" cy="830440"/>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flipV="1">
            <a:off x="8899256" y="4872851"/>
            <a:ext cx="454058" cy="1"/>
          </a:xfrm>
          <a:prstGeom prst="straightConnector1">
            <a:avLst/>
          </a:prstGeom>
          <a:ln w="12700">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flipV="1">
            <a:off x="6503276" y="4872851"/>
            <a:ext cx="454058" cy="1"/>
          </a:xfrm>
          <a:prstGeom prst="straightConnector1">
            <a:avLst/>
          </a:prstGeom>
          <a:ln w="12700">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flipV="1">
            <a:off x="1681474" y="4865838"/>
            <a:ext cx="483901" cy="7013"/>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5532316" y="5292343"/>
            <a:ext cx="0" cy="569958"/>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3136336" y="5292343"/>
            <a:ext cx="1" cy="58011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8899255" y="6014028"/>
            <a:ext cx="454059" cy="8892"/>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6902714" y="4050087"/>
            <a:ext cx="4115548" cy="2086725"/>
          </a:xfrm>
          <a:prstGeom prst="rect">
            <a:avLst/>
          </a:prstGeom>
          <a:solidFill>
            <a:schemeClr val="accent1">
              <a:lumMod val="20000"/>
              <a:lumOff val="80000"/>
            </a:schemeClr>
          </a:solidFill>
          <a:ln w="28575" cap="sq" cmpd="sng">
            <a:solidFill>
              <a:schemeClr val="accent2"/>
            </a:solidFill>
            <a:bevel/>
          </a:ln>
        </p:spPr>
        <p:txBody>
          <a:bodyPr wrap="square">
            <a:spAutoFit/>
          </a:bodyPr>
          <a:lstStyle/>
          <a:p>
            <a:pPr>
              <a:lnSpc>
                <a:spcPct val="90000"/>
              </a:lnSpc>
              <a:spcBef>
                <a:spcPts val="1500"/>
              </a:spcBef>
              <a:buSzPct val="150000"/>
            </a:pPr>
            <a:r>
              <a:rPr lang="en-US" dirty="0"/>
              <a:t>The First Response is returned in a case when the Compliance system found a possible hit and an investigation is conducted to check if indeed this is a hit. In this case a Second response will follow after the investigation is complete with the final resolution. </a:t>
            </a:r>
            <a:endParaRPr lang="en-US" dirty="0" smtClean="0"/>
          </a:p>
        </p:txBody>
      </p:sp>
    </p:spTree>
    <p:extLst>
      <p:ext uri="{BB962C8B-B14F-4D97-AF65-F5344CB8AC3E}">
        <p14:creationId xmlns:p14="http://schemas.microsoft.com/office/powerpoint/2010/main" val="6052628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RESPONSES flow</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15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6</a:t>
            </a:fld>
            <a:endParaRPr lang="en-GB" dirty="0"/>
          </a:p>
        </p:txBody>
      </p:sp>
      <p:sp>
        <p:nvSpPr>
          <p:cNvPr id="9" name="TextBox 8"/>
          <p:cNvSpPr txBox="1"/>
          <p:nvPr/>
        </p:nvSpPr>
        <p:spPr>
          <a:xfrm>
            <a:off x="2157408" y="2163372"/>
            <a:ext cx="1941921" cy="838985"/>
          </a:xfrm>
          <a:prstGeom prst="rect">
            <a:avLst/>
          </a:prstGeom>
          <a:solidFill>
            <a:schemeClr val="accent1">
              <a:lumMod val="20000"/>
              <a:lumOff val="80000"/>
            </a:schemeClr>
          </a:solidFill>
          <a:ln>
            <a:solidFill>
              <a:schemeClr val="accent2"/>
            </a:solidFill>
          </a:ln>
        </p:spPr>
        <p:txBody>
          <a:bodyPr wrap="square" lIns="0" tIns="0" rIns="0" bIns="0" rtlCol="1" anchor="ctr">
            <a:noAutofit/>
          </a:bodyPr>
          <a:lstStyle>
            <a:defPPr>
              <a:defRPr lang="en-US"/>
            </a:defPPr>
            <a:lvl1pPr algn="ctr">
              <a:defRPr sz="1200"/>
            </a:lvl1pPr>
          </a:lstStyle>
          <a:p>
            <a:r>
              <a:rPr lang="en-US" dirty="0"/>
              <a:t>Receive Payment Instruction</a:t>
            </a:r>
            <a:endParaRPr lang="he-IL" dirty="0" err="1"/>
          </a:p>
        </p:txBody>
      </p:sp>
      <p:sp>
        <p:nvSpPr>
          <p:cNvPr id="13" name="Flowchart: Predefined Process 12"/>
          <p:cNvSpPr/>
          <p:nvPr/>
        </p:nvSpPr>
        <p:spPr>
          <a:xfrm>
            <a:off x="4553388" y="2163372"/>
            <a:ext cx="1941921"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t>Payment Initiation</a:t>
            </a:r>
            <a:endParaRPr lang="he-IL" sz="1200" dirty="0"/>
          </a:p>
        </p:txBody>
      </p:sp>
      <p:cxnSp>
        <p:nvCxnSpPr>
          <p:cNvPr id="15" name="Straight Arrow Connector 14"/>
          <p:cNvCxnSpPr>
            <a:stCxn id="9" idx="3"/>
            <a:endCxn id="13" idx="1"/>
          </p:cNvCxnSpPr>
          <p:nvPr/>
        </p:nvCxnSpPr>
        <p:spPr>
          <a:xfrm>
            <a:off x="409932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157408" y="3322933"/>
            <a:ext cx="4337901"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Compliance </a:t>
            </a:r>
            <a:endParaRPr lang="he-IL" dirty="0" err="1"/>
          </a:p>
        </p:txBody>
      </p:sp>
      <p:cxnSp>
        <p:nvCxnSpPr>
          <p:cNvPr id="18" name="Straight Arrow Connector 17"/>
          <p:cNvCxnSpPr>
            <a:stCxn id="13" idx="2"/>
          </p:cNvCxnSpPr>
          <p:nvPr/>
        </p:nvCxnSpPr>
        <p:spPr>
          <a:xfrm flipH="1">
            <a:off x="5524347" y="3002357"/>
            <a:ext cx="2" cy="320576"/>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Flowchart: Predefined Process 19"/>
          <p:cNvSpPr/>
          <p:nvPr/>
        </p:nvSpPr>
        <p:spPr>
          <a:xfrm>
            <a:off x="694936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934534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6949366" y="1304486"/>
            <a:ext cx="433790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Account Lookup</a:t>
            </a:r>
            <a:endParaRPr lang="he-IL" dirty="0" err="1"/>
          </a:p>
        </p:txBody>
      </p:sp>
      <p:cxnSp>
        <p:nvCxnSpPr>
          <p:cNvPr id="23" name="Straight Arrow Connector 22"/>
          <p:cNvCxnSpPr>
            <a:stCxn id="21" idx="0"/>
          </p:cNvCxnSpPr>
          <p:nvPr/>
        </p:nvCxnSpPr>
        <p:spPr>
          <a:xfrm flipH="1" flipV="1">
            <a:off x="10309292" y="1578911"/>
            <a:ext cx="7017" cy="58446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553386" y="3831190"/>
            <a:ext cx="194192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endCxn id="24" idx="2"/>
          </p:cNvCxnSpPr>
          <p:nvPr/>
        </p:nvCxnSpPr>
        <p:spPr>
          <a:xfrm flipV="1">
            <a:off x="5524347" y="4142274"/>
            <a:ext cx="0" cy="334527"/>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128366" y="3642562"/>
            <a:ext cx="0" cy="830440"/>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3"/>
            <a:endCxn id="20" idx="1"/>
          </p:cNvCxnSpPr>
          <p:nvPr/>
        </p:nvCxnSpPr>
        <p:spPr>
          <a:xfrm>
            <a:off x="6495309" y="2582865"/>
            <a:ext cx="454059" cy="0"/>
          </a:xfrm>
          <a:prstGeom prst="straightConnector1">
            <a:avLst/>
          </a:prstGeom>
          <a:ln w="12700">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891289" y="2582865"/>
            <a:ext cx="454059" cy="0"/>
          </a:xfrm>
          <a:prstGeom prst="straightConnector1">
            <a:avLst/>
          </a:prstGeom>
          <a:ln w="12700">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9345347" y="4453359"/>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1287268" y="2582865"/>
            <a:ext cx="1" cy="2289987"/>
          </a:xfrm>
          <a:prstGeom prst="bentConnector3">
            <a:avLst>
              <a:gd name="adj1" fmla="val -22860000000"/>
            </a:avLst>
          </a:prstGeom>
          <a:ln w="12700">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418083" y="2040095"/>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a:solidFill>
                  <a:schemeClr val="bg1"/>
                </a:solidFill>
              </a:rPr>
              <a:t>Internet Banking,  Branch-OTC, SWIFT, Local Clearing</a:t>
            </a:r>
            <a:endParaRPr lang="he-IL" sz="1200" dirty="0">
              <a:solidFill>
                <a:schemeClr val="bg1"/>
              </a:solidFill>
            </a:endParaRPr>
          </a:p>
        </p:txBody>
      </p:sp>
      <p:cxnSp>
        <p:nvCxnSpPr>
          <p:cNvPr id="48" name="Straight Arrow Connector 47"/>
          <p:cNvCxnSpPr>
            <a:stCxn id="47" idx="3"/>
            <a:endCxn id="9" idx="1"/>
          </p:cNvCxnSpPr>
          <p:nvPr/>
        </p:nvCxnSpPr>
        <p:spPr>
          <a:xfrm>
            <a:off x="1689312" y="2577423"/>
            <a:ext cx="468096" cy="5442"/>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949368" y="445335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891289" y="487285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6495309" y="487285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157408" y="4453358"/>
            <a:ext cx="4337900"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t>Payment execution</a:t>
            </a:r>
            <a:endParaRPr lang="he-IL" sz="1200" dirty="0"/>
          </a:p>
        </p:txBody>
      </p:sp>
      <p:sp>
        <p:nvSpPr>
          <p:cNvPr id="59" name="Flowchart: Document 58"/>
          <p:cNvSpPr/>
          <p:nvPr/>
        </p:nvSpPr>
        <p:spPr>
          <a:xfrm>
            <a:off x="402278" y="4328510"/>
            <a:ext cx="1271229" cy="107465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SWIFT, Local Clearing</a:t>
            </a:r>
            <a:endParaRPr lang="he-IL" sz="1200" dirty="0">
              <a:solidFill>
                <a:schemeClr val="bg2">
                  <a:lumMod val="75000"/>
                </a:schemeClr>
              </a:solidFill>
            </a:endParaRPr>
          </a:p>
        </p:txBody>
      </p:sp>
      <p:cxnSp>
        <p:nvCxnSpPr>
          <p:cNvPr id="61" name="Straight Arrow Connector 60"/>
          <p:cNvCxnSpPr>
            <a:stCxn id="57" idx="1"/>
            <a:endCxn id="59" idx="3"/>
          </p:cNvCxnSpPr>
          <p:nvPr/>
        </p:nvCxnSpPr>
        <p:spPr>
          <a:xfrm flipH="1" flipV="1">
            <a:off x="1673507" y="4865838"/>
            <a:ext cx="483901" cy="7013"/>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553388" y="5862301"/>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Balance Inquiry</a:t>
            </a:r>
            <a:endParaRPr lang="he-IL" dirty="0" err="1"/>
          </a:p>
        </p:txBody>
      </p:sp>
      <p:cxnSp>
        <p:nvCxnSpPr>
          <p:cNvPr id="66" name="Straight Arrow Connector 65"/>
          <p:cNvCxnSpPr>
            <a:endCxn id="65" idx="0"/>
          </p:cNvCxnSpPr>
          <p:nvPr/>
        </p:nvCxnSpPr>
        <p:spPr>
          <a:xfrm>
            <a:off x="5524349" y="5292343"/>
            <a:ext cx="0" cy="569958"/>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157408" y="5872454"/>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Accounting System</a:t>
            </a:r>
            <a:endParaRPr lang="he-IL" dirty="0" err="1"/>
          </a:p>
        </p:txBody>
      </p:sp>
      <p:cxnSp>
        <p:nvCxnSpPr>
          <p:cNvPr id="68" name="Straight Arrow Connector 67"/>
          <p:cNvCxnSpPr>
            <a:endCxn id="67" idx="0"/>
          </p:cNvCxnSpPr>
          <p:nvPr/>
        </p:nvCxnSpPr>
        <p:spPr>
          <a:xfrm flipH="1">
            <a:off x="3128369" y="5292343"/>
            <a:ext cx="1" cy="580111"/>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0" idx="0"/>
          </p:cNvCxnSpPr>
          <p:nvPr/>
        </p:nvCxnSpPr>
        <p:spPr>
          <a:xfrm flipH="1" flipV="1">
            <a:off x="7913312" y="1578911"/>
            <a:ext cx="7017" cy="58446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949366" y="5867378"/>
            <a:ext cx="194192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Advising System</a:t>
            </a:r>
            <a:endParaRPr lang="he-IL" dirty="0" err="1"/>
          </a:p>
        </p:txBody>
      </p:sp>
      <p:cxnSp>
        <p:nvCxnSpPr>
          <p:cNvPr id="40" name="Straight Arrow Connector 39"/>
          <p:cNvCxnSpPr>
            <a:stCxn id="39" idx="3"/>
            <a:endCxn id="4" idx="1"/>
          </p:cNvCxnSpPr>
          <p:nvPr/>
        </p:nvCxnSpPr>
        <p:spPr>
          <a:xfrm flipV="1">
            <a:off x="8891288" y="6014028"/>
            <a:ext cx="454059" cy="8892"/>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9345347" y="5662951"/>
            <a:ext cx="1941921" cy="702153"/>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Available at every complete or intermediate status</a:t>
            </a:r>
          </a:p>
        </p:txBody>
      </p:sp>
      <p:cxnSp>
        <p:nvCxnSpPr>
          <p:cNvPr id="37" name="Straight Arrow Connector 36"/>
          <p:cNvCxnSpPr>
            <a:stCxn id="16" idx="3"/>
            <a:endCxn id="42" idx="1"/>
          </p:cNvCxnSpPr>
          <p:nvPr/>
        </p:nvCxnSpPr>
        <p:spPr>
          <a:xfrm>
            <a:off x="6495309" y="3478475"/>
            <a:ext cx="1696686" cy="13586"/>
          </a:xfrm>
          <a:prstGeom prst="straightConnector1">
            <a:avLst/>
          </a:prstGeom>
          <a:ln w="28575" cmpd="sng">
            <a:solidFill>
              <a:schemeClr val="accent2"/>
            </a:solidFill>
            <a:prstDash val="sysDot"/>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42" name="Flowchart: Predefined Process 41"/>
          <p:cNvSpPr/>
          <p:nvPr/>
        </p:nvSpPr>
        <p:spPr>
          <a:xfrm>
            <a:off x="8191995" y="3249171"/>
            <a:ext cx="3087306" cy="485780"/>
          </a:xfrm>
          <a:prstGeom prst="flowChartPredefinedProcess">
            <a:avLst/>
          </a:prstGeom>
          <a:solidFill>
            <a:schemeClr val="accent2"/>
          </a:solidFill>
          <a:ln>
            <a:solidFill>
              <a:schemeClr val="accent1"/>
            </a:solidFill>
          </a:ln>
        </p:spPr>
        <p:txBody>
          <a:bodyPr wrap="square" lIns="0" tIns="0" rIns="0" bIns="0" rtlCol="1" anchor="ctr">
            <a:noAutofit/>
          </a:bodyPr>
          <a:lstStyle/>
          <a:p>
            <a:pPr algn="ctr"/>
            <a:r>
              <a:rPr lang="en-GB" sz="1200" b="1" dirty="0">
                <a:solidFill>
                  <a:schemeClr val="bg1"/>
                </a:solidFill>
              </a:rPr>
              <a:t>Wait </a:t>
            </a:r>
            <a:r>
              <a:rPr lang="en-GB" sz="1200" b="1" dirty="0" smtClean="0">
                <a:solidFill>
                  <a:schemeClr val="bg1"/>
                </a:solidFill>
              </a:rPr>
              <a:t>Behaviour Wait </a:t>
            </a:r>
            <a:r>
              <a:rPr lang="en-GB" sz="1200" b="1" dirty="0" smtClean="0">
                <a:solidFill>
                  <a:schemeClr val="bg1"/>
                </a:solidFill>
              </a:rPr>
              <a:t>OFAC</a:t>
            </a:r>
            <a:endParaRPr lang="he-IL" sz="1200" b="1" dirty="0">
              <a:solidFill>
                <a:schemeClr val="bg1"/>
              </a:solidFill>
            </a:endParaRPr>
          </a:p>
        </p:txBody>
      </p:sp>
      <p:sp>
        <p:nvSpPr>
          <p:cNvPr id="45" name="TextBox 44">
            <a:hlinkClick r:id="rId3" action="ppaction://hlinkpres?slideindex=1&amp;slidetitle="/>
          </p:cNvPr>
          <p:cNvSpPr txBox="1"/>
          <p:nvPr/>
        </p:nvSpPr>
        <p:spPr>
          <a:xfrm>
            <a:off x="6562793" y="3220687"/>
            <a:ext cx="1646271" cy="309408"/>
          </a:xfrm>
          <a:prstGeom prst="rect">
            <a:avLst/>
          </a:prstGeom>
          <a:noFill/>
        </p:spPr>
        <p:txBody>
          <a:bodyPr wrap="square" lIns="0" tIns="0" rIns="0" bIns="0" rtlCol="0">
            <a:noAutofit/>
          </a:bodyPr>
          <a:lstStyle/>
          <a:p>
            <a:pPr algn="ctr"/>
            <a:r>
              <a:rPr lang="en-US" sz="1100" b="1" dirty="0" smtClean="0">
                <a:solidFill>
                  <a:schemeClr val="accent2"/>
                </a:solidFill>
              </a:rPr>
              <a:t>Second Response</a:t>
            </a:r>
            <a:endParaRPr lang="en-GB" sz="1100" b="1" dirty="0" err="1" smtClean="0">
              <a:solidFill>
                <a:schemeClr val="accent2"/>
              </a:solidFill>
            </a:endParaRPr>
          </a:p>
        </p:txBody>
      </p:sp>
      <p:cxnSp>
        <p:nvCxnSpPr>
          <p:cNvPr id="50" name="Straight Arrow Connector 49"/>
          <p:cNvCxnSpPr/>
          <p:nvPr/>
        </p:nvCxnSpPr>
        <p:spPr>
          <a:xfrm flipH="1">
            <a:off x="5532314" y="3002357"/>
            <a:ext cx="2" cy="320576"/>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5532314" y="4142274"/>
            <a:ext cx="0" cy="334527"/>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3136333" y="3642562"/>
            <a:ext cx="0" cy="830440"/>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flipV="1">
            <a:off x="8899256" y="4872851"/>
            <a:ext cx="454058" cy="1"/>
          </a:xfrm>
          <a:prstGeom prst="straightConnector1">
            <a:avLst/>
          </a:prstGeom>
          <a:ln w="12700">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flipV="1">
            <a:off x="6503276" y="4872851"/>
            <a:ext cx="454058" cy="1"/>
          </a:xfrm>
          <a:prstGeom prst="straightConnector1">
            <a:avLst/>
          </a:prstGeom>
          <a:ln w="12700">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flipV="1">
            <a:off x="1681474" y="4865838"/>
            <a:ext cx="483901" cy="7013"/>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5532316" y="5292343"/>
            <a:ext cx="0" cy="569958"/>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3136336" y="5292343"/>
            <a:ext cx="1" cy="58011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8899255" y="6014028"/>
            <a:ext cx="454059" cy="8892"/>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6902714" y="4050087"/>
            <a:ext cx="4115548" cy="2086725"/>
          </a:xfrm>
          <a:prstGeom prst="rect">
            <a:avLst/>
          </a:prstGeom>
          <a:solidFill>
            <a:schemeClr val="accent1">
              <a:lumMod val="20000"/>
              <a:lumOff val="80000"/>
            </a:schemeClr>
          </a:solidFill>
          <a:ln w="28575" cap="sq" cmpd="sng">
            <a:solidFill>
              <a:schemeClr val="accent2"/>
            </a:solidFill>
            <a:bevel/>
          </a:ln>
        </p:spPr>
        <p:txBody>
          <a:bodyPr wrap="square">
            <a:spAutoFit/>
          </a:bodyPr>
          <a:lstStyle/>
          <a:p>
            <a:pPr>
              <a:lnSpc>
                <a:spcPct val="90000"/>
              </a:lnSpc>
              <a:spcBef>
                <a:spcPts val="1500"/>
              </a:spcBef>
              <a:buSzPct val="150000"/>
            </a:pPr>
            <a:r>
              <a:rPr lang="en-US" dirty="0"/>
              <a:t>The Second (or last) Response is returned either as a final response in a case when the Compliance system found a possible hit, returned a First Response, and an investigation was conducted, or when the Compliance system provides only its final response. </a:t>
            </a:r>
            <a:endParaRPr lang="en-US" dirty="0" smtClean="0"/>
          </a:p>
        </p:txBody>
      </p:sp>
    </p:spTree>
    <p:extLst>
      <p:ext uri="{BB962C8B-B14F-4D97-AF65-F5344CB8AC3E}">
        <p14:creationId xmlns:p14="http://schemas.microsoft.com/office/powerpoint/2010/main" val="11914625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COMPLIANCE rules - TBU</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15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7</a:t>
            </a:fld>
            <a:endParaRPr lang="en-GB" dirty="0"/>
          </a:p>
        </p:txBody>
      </p:sp>
      <p:sp>
        <p:nvSpPr>
          <p:cNvPr id="7" name="Rectangle 6"/>
          <p:cNvSpPr/>
          <p:nvPr/>
        </p:nvSpPr>
        <p:spPr>
          <a:xfrm>
            <a:off x="396591" y="1903325"/>
            <a:ext cx="10147013" cy="3105466"/>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r>
              <a:rPr lang="en-US" dirty="0" smtClean="0"/>
              <a:t>Rules </a:t>
            </a:r>
            <a:r>
              <a:rPr lang="en-US" dirty="0" smtClean="0"/>
              <a:t>should be set up in order to invoke the Account Lookup interface </a:t>
            </a:r>
            <a:r>
              <a:rPr lang="en-US" dirty="0"/>
              <a:t>for the debit or credit account in cases they belong to a customer (relevant side MOP is BOOK), and as per specific FI business scenarios and conditions. </a:t>
            </a:r>
            <a:endParaRPr lang="en-US" dirty="0" smtClean="0"/>
          </a:p>
          <a:p>
            <a:pPr marL="411163" indent="-411163">
              <a:lnSpc>
                <a:spcPct val="90000"/>
              </a:lnSpc>
              <a:spcBef>
                <a:spcPts val="1500"/>
              </a:spcBef>
              <a:buSzPct val="150000"/>
              <a:buBlip>
                <a:blip r:embed="rId3"/>
              </a:buBlip>
            </a:pPr>
            <a:endParaRPr lang="en-US" dirty="0"/>
          </a:p>
          <a:p>
            <a:pPr>
              <a:lnSpc>
                <a:spcPct val="90000"/>
              </a:lnSpc>
              <a:spcBef>
                <a:spcPts val="1500"/>
              </a:spcBef>
              <a:buSzPct val="150000"/>
            </a:pPr>
            <a:endParaRPr lang="en-US" dirty="0" smtClean="0"/>
          </a:p>
          <a:p>
            <a:pPr>
              <a:lnSpc>
                <a:spcPct val="90000"/>
              </a:lnSpc>
              <a:spcBef>
                <a:spcPts val="1500"/>
              </a:spcBef>
              <a:buSzPct val="150000"/>
            </a:pPr>
            <a:endParaRPr lang="en-US" dirty="0" smtClean="0"/>
          </a:p>
          <a:p>
            <a:pPr marL="411163" indent="-411163">
              <a:lnSpc>
                <a:spcPct val="90000"/>
              </a:lnSpc>
              <a:spcBef>
                <a:spcPts val="1500"/>
              </a:spcBef>
              <a:buSzPct val="150000"/>
              <a:buBlip>
                <a:blip r:embed="rId3"/>
              </a:buBlip>
            </a:pPr>
            <a:r>
              <a:rPr lang="en-US" dirty="0" smtClean="0"/>
              <a:t>These rules are invoked whenever a debit or credit account of a message is not found in GPP, </a:t>
            </a:r>
            <a:r>
              <a:rPr lang="en-US" dirty="0"/>
              <a:t>or is found but the Check CDB check box is selected, indicating that the master copy for this account resides in the FI’s external system. </a:t>
            </a:r>
            <a:endParaRPr lang="he-IL" sz="1600" dirty="0"/>
          </a:p>
        </p:txBody>
      </p:sp>
      <p:pic>
        <p:nvPicPr>
          <p:cNvPr id="2" name="Picture 1"/>
          <p:cNvPicPr>
            <a:picLocks noChangeAspect="1"/>
          </p:cNvPicPr>
          <p:nvPr/>
        </p:nvPicPr>
        <p:blipFill>
          <a:blip r:embed="rId4"/>
          <a:stretch>
            <a:fillRect/>
          </a:stretch>
        </p:blipFill>
        <p:spPr>
          <a:xfrm>
            <a:off x="857250" y="2900362"/>
            <a:ext cx="3753100" cy="881063"/>
          </a:xfrm>
          <a:prstGeom prst="rect">
            <a:avLst/>
          </a:prstGeom>
        </p:spPr>
      </p:pic>
      <p:pic>
        <p:nvPicPr>
          <p:cNvPr id="3" name="Picture 2"/>
          <p:cNvPicPr>
            <a:picLocks noChangeAspect="1"/>
          </p:cNvPicPr>
          <p:nvPr/>
        </p:nvPicPr>
        <p:blipFill>
          <a:blip r:embed="rId5"/>
          <a:stretch>
            <a:fillRect/>
          </a:stretch>
        </p:blipFill>
        <p:spPr>
          <a:xfrm>
            <a:off x="5138737" y="2900361"/>
            <a:ext cx="3623372" cy="881063"/>
          </a:xfrm>
          <a:prstGeom prst="rect">
            <a:avLst/>
          </a:prstGeom>
        </p:spPr>
      </p:pic>
    </p:spTree>
    <p:extLst>
      <p:ext uri="{BB962C8B-B14F-4D97-AF65-F5344CB8AC3E}">
        <p14:creationId xmlns:p14="http://schemas.microsoft.com/office/powerpoint/2010/main" val="1242378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Single </a:t>
            </a:r>
            <a:r>
              <a:rPr lang="en-US" dirty="0" smtClean="0">
                <a:solidFill>
                  <a:schemeClr val="accent2"/>
                </a:solidFill>
              </a:rPr>
              <a:t>mode </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15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8</a:t>
            </a:fld>
            <a:endParaRPr lang="en-GB" dirty="0"/>
          </a:p>
        </p:txBody>
      </p:sp>
      <p:sp>
        <p:nvSpPr>
          <p:cNvPr id="57" name="TextBox 56"/>
          <p:cNvSpPr txBox="1"/>
          <p:nvPr/>
        </p:nvSpPr>
        <p:spPr>
          <a:xfrm>
            <a:off x="2157408" y="2163372"/>
            <a:ext cx="1941921" cy="838985"/>
          </a:xfrm>
          <a:prstGeom prst="rect">
            <a:avLst/>
          </a:prstGeom>
          <a:solidFill>
            <a:schemeClr val="accent1">
              <a:lumMod val="20000"/>
              <a:lumOff val="80000"/>
            </a:schemeClr>
          </a:solidFill>
          <a:ln>
            <a:solidFill>
              <a:schemeClr val="accent2"/>
            </a:solidFill>
          </a:ln>
        </p:spPr>
        <p:txBody>
          <a:bodyPr wrap="square" lIns="0" tIns="0" rIns="0" bIns="0" rtlCol="1" anchor="ctr">
            <a:noAutofit/>
          </a:bodyPr>
          <a:lstStyle>
            <a:defPPr>
              <a:defRPr lang="en-US"/>
            </a:defPPr>
            <a:lvl1pPr algn="ctr">
              <a:defRPr sz="1200"/>
            </a:lvl1pPr>
          </a:lstStyle>
          <a:p>
            <a:r>
              <a:rPr lang="en-US" dirty="0"/>
              <a:t>Receive Payment Instruction</a:t>
            </a:r>
            <a:endParaRPr lang="he-IL" dirty="0" err="1"/>
          </a:p>
        </p:txBody>
      </p:sp>
      <p:sp>
        <p:nvSpPr>
          <p:cNvPr id="58" name="Flowchart: Predefined Process 57"/>
          <p:cNvSpPr/>
          <p:nvPr/>
        </p:nvSpPr>
        <p:spPr>
          <a:xfrm>
            <a:off x="4553388" y="2163372"/>
            <a:ext cx="1941921"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t>Payment Initiation</a:t>
            </a:r>
            <a:endParaRPr lang="he-IL" sz="1200" dirty="0"/>
          </a:p>
        </p:txBody>
      </p:sp>
      <p:cxnSp>
        <p:nvCxnSpPr>
          <p:cNvPr id="59" name="Straight Arrow Connector 58"/>
          <p:cNvCxnSpPr>
            <a:stCxn id="57" idx="3"/>
            <a:endCxn id="58" idx="1"/>
          </p:cNvCxnSpPr>
          <p:nvPr/>
        </p:nvCxnSpPr>
        <p:spPr>
          <a:xfrm>
            <a:off x="409932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157408" y="3322933"/>
            <a:ext cx="4337901"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Compliance </a:t>
            </a:r>
            <a:endParaRPr lang="he-IL" dirty="0" err="1"/>
          </a:p>
        </p:txBody>
      </p:sp>
      <p:cxnSp>
        <p:nvCxnSpPr>
          <p:cNvPr id="71" name="Straight Arrow Connector 70"/>
          <p:cNvCxnSpPr>
            <a:stCxn id="58" idx="2"/>
          </p:cNvCxnSpPr>
          <p:nvPr/>
        </p:nvCxnSpPr>
        <p:spPr>
          <a:xfrm flipH="1">
            <a:off x="5524347" y="3002357"/>
            <a:ext cx="2" cy="320576"/>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2" name="Flowchart: Predefined Process 71"/>
          <p:cNvSpPr/>
          <p:nvPr/>
        </p:nvSpPr>
        <p:spPr>
          <a:xfrm>
            <a:off x="694936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73" name="Flowchart: Predefined Process 72"/>
          <p:cNvSpPr/>
          <p:nvPr/>
        </p:nvSpPr>
        <p:spPr>
          <a:xfrm>
            <a:off x="934534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74" name="TextBox 73"/>
          <p:cNvSpPr txBox="1"/>
          <p:nvPr/>
        </p:nvSpPr>
        <p:spPr>
          <a:xfrm>
            <a:off x="6949366" y="1304486"/>
            <a:ext cx="433790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Account Lookup</a:t>
            </a:r>
            <a:endParaRPr lang="he-IL" dirty="0" err="1"/>
          </a:p>
        </p:txBody>
      </p:sp>
      <p:cxnSp>
        <p:nvCxnSpPr>
          <p:cNvPr id="75" name="Straight Arrow Connector 74"/>
          <p:cNvCxnSpPr>
            <a:stCxn id="73" idx="0"/>
          </p:cNvCxnSpPr>
          <p:nvPr/>
        </p:nvCxnSpPr>
        <p:spPr>
          <a:xfrm flipH="1" flipV="1">
            <a:off x="10309292" y="1578911"/>
            <a:ext cx="7017" cy="58446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4553386" y="3831190"/>
            <a:ext cx="194192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77" name="Straight Arrow Connector 76"/>
          <p:cNvCxnSpPr>
            <a:endCxn id="76" idx="2"/>
          </p:cNvCxnSpPr>
          <p:nvPr/>
        </p:nvCxnSpPr>
        <p:spPr>
          <a:xfrm flipV="1">
            <a:off x="5524347" y="4142274"/>
            <a:ext cx="0" cy="334527"/>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3128366" y="3642562"/>
            <a:ext cx="0" cy="830440"/>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58" idx="3"/>
            <a:endCxn id="72" idx="1"/>
          </p:cNvCxnSpPr>
          <p:nvPr/>
        </p:nvCxnSpPr>
        <p:spPr>
          <a:xfrm>
            <a:off x="6495309" y="2582865"/>
            <a:ext cx="454059" cy="0"/>
          </a:xfrm>
          <a:prstGeom prst="straightConnector1">
            <a:avLst/>
          </a:prstGeom>
          <a:ln w="12700">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72" idx="3"/>
            <a:endCxn id="73" idx="1"/>
          </p:cNvCxnSpPr>
          <p:nvPr/>
        </p:nvCxnSpPr>
        <p:spPr>
          <a:xfrm>
            <a:off x="8891289" y="2582865"/>
            <a:ext cx="454059" cy="0"/>
          </a:xfrm>
          <a:prstGeom prst="straightConnector1">
            <a:avLst/>
          </a:prstGeom>
          <a:ln w="12700">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81" name="Flowchart: Predefined Process 80"/>
          <p:cNvSpPr/>
          <p:nvPr/>
        </p:nvSpPr>
        <p:spPr>
          <a:xfrm>
            <a:off x="9345347" y="4453359"/>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82" name="Elbow Connector 81"/>
          <p:cNvCxnSpPr>
            <a:stCxn id="73" idx="3"/>
            <a:endCxn id="81" idx="3"/>
          </p:cNvCxnSpPr>
          <p:nvPr/>
        </p:nvCxnSpPr>
        <p:spPr>
          <a:xfrm flipH="1">
            <a:off x="11287268" y="2582865"/>
            <a:ext cx="1" cy="2289987"/>
          </a:xfrm>
          <a:prstGeom prst="bentConnector3">
            <a:avLst>
              <a:gd name="adj1" fmla="val -22860000000"/>
            </a:avLst>
          </a:prstGeom>
          <a:ln w="12700">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83" name="Flowchart: Document 82"/>
          <p:cNvSpPr/>
          <p:nvPr/>
        </p:nvSpPr>
        <p:spPr>
          <a:xfrm>
            <a:off x="418083" y="2040095"/>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a:solidFill>
                  <a:schemeClr val="bg1"/>
                </a:solidFill>
              </a:rPr>
              <a:t>Internet Banking,  Branch-OTC, SWIFT, Local Clearing</a:t>
            </a:r>
            <a:endParaRPr lang="he-IL" sz="1200" dirty="0">
              <a:solidFill>
                <a:schemeClr val="bg1"/>
              </a:solidFill>
            </a:endParaRPr>
          </a:p>
        </p:txBody>
      </p:sp>
      <p:cxnSp>
        <p:nvCxnSpPr>
          <p:cNvPr id="84" name="Straight Arrow Connector 83"/>
          <p:cNvCxnSpPr>
            <a:stCxn id="83" idx="3"/>
            <a:endCxn id="57" idx="1"/>
          </p:cNvCxnSpPr>
          <p:nvPr/>
        </p:nvCxnSpPr>
        <p:spPr>
          <a:xfrm>
            <a:off x="1689312" y="2577423"/>
            <a:ext cx="468096" cy="5442"/>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5" name="Flowchart: Predefined Process 84"/>
          <p:cNvSpPr/>
          <p:nvPr/>
        </p:nvSpPr>
        <p:spPr>
          <a:xfrm>
            <a:off x="6949368" y="445335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86" name="Straight Arrow Connector 85"/>
          <p:cNvCxnSpPr>
            <a:stCxn id="81" idx="1"/>
            <a:endCxn id="85" idx="3"/>
          </p:cNvCxnSpPr>
          <p:nvPr/>
        </p:nvCxnSpPr>
        <p:spPr>
          <a:xfrm flipH="1" flipV="1">
            <a:off x="8891289" y="487285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6495309" y="487285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88" name="Flowchart: Predefined Process 87"/>
          <p:cNvSpPr/>
          <p:nvPr/>
        </p:nvSpPr>
        <p:spPr>
          <a:xfrm>
            <a:off x="2157408" y="4453358"/>
            <a:ext cx="4337900"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t>Payment execution</a:t>
            </a:r>
            <a:endParaRPr lang="he-IL" sz="1200" dirty="0"/>
          </a:p>
        </p:txBody>
      </p:sp>
      <p:sp>
        <p:nvSpPr>
          <p:cNvPr id="89" name="Flowchart: Document 88"/>
          <p:cNvSpPr/>
          <p:nvPr/>
        </p:nvSpPr>
        <p:spPr>
          <a:xfrm>
            <a:off x="402278" y="4328510"/>
            <a:ext cx="1271229" cy="107465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SWIFT, Local Clearing</a:t>
            </a:r>
            <a:endParaRPr lang="he-IL" sz="1200" dirty="0">
              <a:solidFill>
                <a:schemeClr val="bg2">
                  <a:lumMod val="75000"/>
                </a:schemeClr>
              </a:solidFill>
            </a:endParaRPr>
          </a:p>
        </p:txBody>
      </p:sp>
      <p:cxnSp>
        <p:nvCxnSpPr>
          <p:cNvPr id="90" name="Straight Arrow Connector 89"/>
          <p:cNvCxnSpPr>
            <a:stCxn id="88" idx="1"/>
            <a:endCxn id="89" idx="3"/>
          </p:cNvCxnSpPr>
          <p:nvPr/>
        </p:nvCxnSpPr>
        <p:spPr>
          <a:xfrm flipH="1" flipV="1">
            <a:off x="1673507" y="4865838"/>
            <a:ext cx="483901" cy="7013"/>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4553388" y="5862301"/>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Balance Inquiry</a:t>
            </a:r>
            <a:endParaRPr lang="he-IL" dirty="0" err="1"/>
          </a:p>
        </p:txBody>
      </p:sp>
      <p:cxnSp>
        <p:nvCxnSpPr>
          <p:cNvPr id="92" name="Straight Arrow Connector 91"/>
          <p:cNvCxnSpPr>
            <a:endCxn id="91" idx="0"/>
          </p:cNvCxnSpPr>
          <p:nvPr/>
        </p:nvCxnSpPr>
        <p:spPr>
          <a:xfrm>
            <a:off x="5524349" y="5292343"/>
            <a:ext cx="0" cy="569958"/>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2157408" y="5872454"/>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Accounting System</a:t>
            </a:r>
            <a:endParaRPr lang="he-IL" dirty="0" err="1"/>
          </a:p>
        </p:txBody>
      </p:sp>
      <p:cxnSp>
        <p:nvCxnSpPr>
          <p:cNvPr id="94" name="Straight Arrow Connector 93"/>
          <p:cNvCxnSpPr>
            <a:endCxn id="93" idx="0"/>
          </p:cNvCxnSpPr>
          <p:nvPr/>
        </p:nvCxnSpPr>
        <p:spPr>
          <a:xfrm flipH="1">
            <a:off x="3128369" y="5292343"/>
            <a:ext cx="1" cy="580111"/>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72" idx="0"/>
          </p:cNvCxnSpPr>
          <p:nvPr/>
        </p:nvCxnSpPr>
        <p:spPr>
          <a:xfrm flipH="1" flipV="1">
            <a:off x="7913312" y="1578911"/>
            <a:ext cx="7017" cy="58446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6949366" y="5867378"/>
            <a:ext cx="194192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Advising System</a:t>
            </a:r>
            <a:endParaRPr lang="he-IL" dirty="0" err="1"/>
          </a:p>
        </p:txBody>
      </p:sp>
      <p:cxnSp>
        <p:nvCxnSpPr>
          <p:cNvPr id="97" name="Straight Arrow Connector 96"/>
          <p:cNvCxnSpPr>
            <a:stCxn id="96" idx="3"/>
            <a:endCxn id="98" idx="1"/>
          </p:cNvCxnSpPr>
          <p:nvPr/>
        </p:nvCxnSpPr>
        <p:spPr>
          <a:xfrm flipV="1">
            <a:off x="8891288" y="6014028"/>
            <a:ext cx="454059" cy="8892"/>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345347" y="5662951"/>
            <a:ext cx="1941921" cy="702153"/>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Available at every complete or intermediate status</a:t>
            </a:r>
          </a:p>
        </p:txBody>
      </p:sp>
      <p:cxnSp>
        <p:nvCxnSpPr>
          <p:cNvPr id="102" name="Straight Arrow Connector 101"/>
          <p:cNvCxnSpPr/>
          <p:nvPr/>
        </p:nvCxnSpPr>
        <p:spPr>
          <a:xfrm flipH="1">
            <a:off x="5532314" y="3002357"/>
            <a:ext cx="2" cy="320576"/>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flipV="1">
            <a:off x="5532314" y="4142274"/>
            <a:ext cx="0" cy="334527"/>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flipV="1">
            <a:off x="3136333" y="3642562"/>
            <a:ext cx="0" cy="830440"/>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H="1" flipV="1">
            <a:off x="8899256" y="4872851"/>
            <a:ext cx="454058" cy="1"/>
          </a:xfrm>
          <a:prstGeom prst="straightConnector1">
            <a:avLst/>
          </a:prstGeom>
          <a:ln w="12700">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H="1" flipV="1">
            <a:off x="6503276" y="4872851"/>
            <a:ext cx="454058" cy="1"/>
          </a:xfrm>
          <a:prstGeom prst="straightConnector1">
            <a:avLst/>
          </a:prstGeom>
          <a:ln w="12700">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H="1" flipV="1">
            <a:off x="1681474" y="4865838"/>
            <a:ext cx="483901" cy="7013"/>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5532316" y="5292343"/>
            <a:ext cx="0" cy="569958"/>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H="1">
            <a:off x="3136336" y="5292343"/>
            <a:ext cx="1" cy="58011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flipV="1">
            <a:off x="8899255" y="6014028"/>
            <a:ext cx="454059" cy="8892"/>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11" name="Rectangle 110"/>
          <p:cNvSpPr/>
          <p:nvPr/>
        </p:nvSpPr>
        <p:spPr>
          <a:xfrm>
            <a:off x="6941397" y="3311168"/>
            <a:ext cx="4115548" cy="1972848"/>
          </a:xfrm>
          <a:prstGeom prst="rect">
            <a:avLst/>
          </a:prstGeom>
          <a:solidFill>
            <a:schemeClr val="accent1">
              <a:lumMod val="20000"/>
              <a:lumOff val="80000"/>
            </a:schemeClr>
          </a:solidFill>
          <a:ln w="28575" cap="sq" cmpd="sng">
            <a:solidFill>
              <a:schemeClr val="accent2"/>
            </a:solidFill>
            <a:bevel/>
          </a:ln>
        </p:spPr>
        <p:txBody>
          <a:bodyPr wrap="square">
            <a:spAutoFit/>
          </a:bodyPr>
          <a:lstStyle/>
          <a:p>
            <a:pPr>
              <a:lnSpc>
                <a:spcPct val="90000"/>
              </a:lnSpc>
              <a:spcBef>
                <a:spcPts val="1500"/>
              </a:spcBef>
              <a:buSzPct val="150000"/>
            </a:pPr>
            <a:r>
              <a:rPr lang="en-US" dirty="0"/>
              <a:t>GPP invokes the </a:t>
            </a:r>
            <a:r>
              <a:rPr lang="en-US" dirty="0" smtClean="0"/>
              <a:t>Compliance interface </a:t>
            </a:r>
            <a:r>
              <a:rPr lang="en-US" dirty="0"/>
              <a:t>for the following </a:t>
            </a:r>
            <a:r>
              <a:rPr lang="en-US" dirty="0" smtClean="0"/>
              <a:t>payments: </a:t>
            </a:r>
            <a:endParaRPr lang="en-US" dirty="0"/>
          </a:p>
          <a:p>
            <a:pPr marL="868363" lvl="1" indent="-411163">
              <a:lnSpc>
                <a:spcPct val="90000"/>
              </a:lnSpc>
              <a:spcBef>
                <a:spcPts val="1500"/>
              </a:spcBef>
              <a:buSzPct val="150000"/>
              <a:buBlip>
                <a:blip r:embed="rId3"/>
              </a:buBlip>
            </a:pPr>
            <a:r>
              <a:rPr lang="en-US" b="1" dirty="0" smtClean="0"/>
              <a:t>Incoming</a:t>
            </a:r>
            <a:r>
              <a:rPr lang="en-US" dirty="0" smtClean="0"/>
              <a:t>: </a:t>
            </a:r>
            <a:r>
              <a:rPr lang="en-US" dirty="0"/>
              <a:t>Invoked for the </a:t>
            </a:r>
            <a:r>
              <a:rPr lang="en-US" dirty="0" smtClean="0"/>
              <a:t>received only </a:t>
            </a:r>
            <a:endParaRPr lang="en-US" dirty="0"/>
          </a:p>
          <a:p>
            <a:pPr marL="868363" lvl="1" indent="-411163">
              <a:lnSpc>
                <a:spcPct val="90000"/>
              </a:lnSpc>
              <a:spcBef>
                <a:spcPts val="1500"/>
              </a:spcBef>
              <a:buSzPct val="150000"/>
              <a:buBlip>
                <a:blip r:embed="rId3"/>
              </a:buBlip>
            </a:pPr>
            <a:r>
              <a:rPr lang="en-US" b="1" dirty="0" smtClean="0"/>
              <a:t>Outgoing</a:t>
            </a:r>
            <a:r>
              <a:rPr lang="en-US" dirty="0" smtClean="0"/>
              <a:t>: </a:t>
            </a:r>
            <a:r>
              <a:rPr lang="en-US" dirty="0"/>
              <a:t>Invoked for the </a:t>
            </a:r>
            <a:r>
              <a:rPr lang="en-US" dirty="0" smtClean="0"/>
              <a:t>send out only </a:t>
            </a:r>
            <a:endParaRPr lang="en-US" dirty="0"/>
          </a:p>
        </p:txBody>
      </p:sp>
    </p:spTree>
    <p:extLst>
      <p:ext uri="{BB962C8B-B14F-4D97-AF65-F5344CB8AC3E}">
        <p14:creationId xmlns:p14="http://schemas.microsoft.com/office/powerpoint/2010/main" val="3070719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BULK </a:t>
            </a:r>
            <a:r>
              <a:rPr lang="en-US" dirty="0" smtClean="0">
                <a:solidFill>
                  <a:schemeClr val="accent2"/>
                </a:solidFill>
              </a:rPr>
              <a:t>mode - TBU</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15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9</a:t>
            </a:fld>
            <a:endParaRPr lang="en-GB" dirty="0"/>
          </a:p>
        </p:txBody>
      </p:sp>
      <p:sp>
        <p:nvSpPr>
          <p:cNvPr id="7" name="Rectangle 6"/>
          <p:cNvSpPr/>
          <p:nvPr/>
        </p:nvSpPr>
        <p:spPr>
          <a:xfrm>
            <a:off x="1196121" y="1318110"/>
            <a:ext cx="9120187" cy="3297826"/>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endParaRPr lang="en-US" dirty="0" smtClean="0"/>
          </a:p>
          <a:p>
            <a:pPr marL="411163" indent="-411163">
              <a:lnSpc>
                <a:spcPct val="90000"/>
              </a:lnSpc>
              <a:spcBef>
                <a:spcPts val="1500"/>
              </a:spcBef>
              <a:buSzPct val="150000"/>
              <a:buBlip>
                <a:blip r:embed="rId3"/>
              </a:buBlip>
            </a:pPr>
            <a:r>
              <a:rPr lang="en-US" dirty="0" smtClean="0"/>
              <a:t>For Source side GPP SP is working in </a:t>
            </a:r>
            <a:r>
              <a:rPr lang="en-US" b="1" dirty="0" smtClean="0">
                <a:solidFill>
                  <a:schemeClr val="accent1"/>
                </a:solidFill>
              </a:rPr>
              <a:t>Sync mode</a:t>
            </a:r>
            <a:r>
              <a:rPr lang="en-US" dirty="0" smtClean="0"/>
              <a:t>, which is single interface. </a:t>
            </a:r>
          </a:p>
          <a:p>
            <a:pPr marL="411163" indent="-411163">
              <a:lnSpc>
                <a:spcPct val="90000"/>
              </a:lnSpc>
              <a:spcBef>
                <a:spcPts val="1500"/>
              </a:spcBef>
              <a:buSzPct val="150000"/>
              <a:buBlip>
                <a:blip r:embed="rId3"/>
              </a:buBlip>
            </a:pPr>
            <a:endParaRPr lang="en-US" dirty="0"/>
          </a:p>
          <a:p>
            <a:pPr>
              <a:lnSpc>
                <a:spcPct val="90000"/>
              </a:lnSpc>
              <a:spcBef>
                <a:spcPts val="1500"/>
              </a:spcBef>
              <a:buSzPct val="150000"/>
            </a:pPr>
            <a:endParaRPr lang="en-US" dirty="0" smtClean="0"/>
          </a:p>
          <a:p>
            <a:pPr marL="411163" indent="-411163">
              <a:lnSpc>
                <a:spcPct val="90000"/>
              </a:lnSpc>
              <a:spcBef>
                <a:spcPts val="1500"/>
              </a:spcBef>
              <a:buSzPct val="150000"/>
              <a:buBlip>
                <a:blip r:embed="rId3"/>
              </a:buBlip>
            </a:pPr>
            <a:endParaRPr lang="en-US" dirty="0"/>
          </a:p>
          <a:p>
            <a:pPr marL="411163" indent="-411163">
              <a:lnSpc>
                <a:spcPct val="90000"/>
              </a:lnSpc>
              <a:spcBef>
                <a:spcPts val="1500"/>
              </a:spcBef>
              <a:buSzPct val="150000"/>
              <a:buBlip>
                <a:blip r:embed="rId3"/>
              </a:buBlip>
            </a:pPr>
            <a:r>
              <a:rPr lang="en-US" dirty="0"/>
              <a:t>On the source side, where an account in the </a:t>
            </a:r>
            <a:r>
              <a:rPr lang="en-US" b="1" i="1" dirty="0" err="1">
                <a:solidFill>
                  <a:schemeClr val="accent1"/>
                </a:solidFill>
                <a:latin typeface="Courier New" panose="02070309020205020404" pitchFamily="49" charset="0"/>
                <a:cs typeface="Courier New" panose="02070309020205020404" pitchFamily="49" charset="0"/>
              </a:rPr>
              <a:t>PmntInf</a:t>
            </a:r>
            <a:r>
              <a:rPr lang="en-US" dirty="0"/>
              <a:t> level is the same for all the transactions in same level, GPP invokes the interface for the first transaction only and stores the received information in the system cache. For all subsequent transactions in the level, GPP retrieves the account information from the cache</a:t>
            </a:r>
            <a:r>
              <a:rPr lang="en-US" dirty="0" smtClean="0"/>
              <a:t>.</a:t>
            </a:r>
            <a:endParaRPr lang="en-US" dirty="0" smtClean="0">
              <a:solidFill>
                <a:schemeClr val="tx2"/>
              </a:solidFill>
            </a:endParaRPr>
          </a:p>
        </p:txBody>
      </p:sp>
      <p:pic>
        <p:nvPicPr>
          <p:cNvPr id="2" name="Picture 1"/>
          <p:cNvPicPr>
            <a:picLocks noChangeAspect="1"/>
          </p:cNvPicPr>
          <p:nvPr/>
        </p:nvPicPr>
        <p:blipFill>
          <a:blip r:embed="rId4"/>
          <a:stretch>
            <a:fillRect/>
          </a:stretch>
        </p:blipFill>
        <p:spPr>
          <a:xfrm>
            <a:off x="1716142" y="2407405"/>
            <a:ext cx="7026680" cy="584369"/>
          </a:xfrm>
          <a:prstGeom prst="rect">
            <a:avLst/>
          </a:prstGeom>
          <a:ln w="19050">
            <a:solidFill>
              <a:schemeClr val="accent2"/>
            </a:solidFill>
            <a:prstDash val="sysDot"/>
          </a:ln>
        </p:spPr>
      </p:pic>
    </p:spTree>
    <p:extLst>
      <p:ext uri="{BB962C8B-B14F-4D97-AF65-F5344CB8AC3E}">
        <p14:creationId xmlns:p14="http://schemas.microsoft.com/office/powerpoint/2010/main" val="1678448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Finastra_PowerPoint_Template_LIGHT">
  <a:themeElements>
    <a:clrScheme name="Finastra">
      <a:dk1>
        <a:sysClr val="windowText" lastClr="000000"/>
      </a:dk1>
      <a:lt1>
        <a:sysClr val="window" lastClr="FFFFFF"/>
      </a:lt1>
      <a:dk2>
        <a:srgbClr val="414141"/>
      </a:dk2>
      <a:lt2>
        <a:srgbClr val="E5E5E5"/>
      </a:lt2>
      <a:accent1>
        <a:srgbClr val="CD3CAD"/>
      </a:accent1>
      <a:accent2>
        <a:srgbClr val="6948D9"/>
      </a:accent2>
      <a:accent3>
        <a:srgbClr val="414141"/>
      </a:accent3>
      <a:accent4>
        <a:srgbClr val="E189CD"/>
      </a:accent4>
      <a:accent5>
        <a:srgbClr val="A591E8"/>
      </a:accent5>
      <a:accent6>
        <a:srgbClr val="A5A5A5"/>
      </a:accent6>
      <a:hlink>
        <a:srgbClr val="CD3CAD"/>
      </a:hlink>
      <a:folHlink>
        <a:srgbClr val="CD3CA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dirty="0" err="1" smtClean="0">
            <a:solidFill>
              <a:schemeClr val="tx2"/>
            </a:solidFill>
          </a:defRPr>
        </a:defPPr>
      </a:lstStyle>
    </a:txDef>
  </a:objectDefaults>
  <a:extraClrSchemeLst/>
  <a:extLst>
    <a:ext uri="{05A4C25C-085E-4340-85A3-A5531E510DB2}">
      <thm15:themeFamily xmlns:thm15="http://schemas.microsoft.com/office/thememl/2012/main" name="Finastra_PowerPoint_Template_LIGHT.potx" id="{E28E15CF-D4AF-4030-9C27-4521403959F6}" vid="{3C581112-1A15-4DD8-9762-0CCB35449E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AFDA2510A45954CB46081864A6D864F" ma:contentTypeVersion="5" ma:contentTypeDescription="Create a new document." ma:contentTypeScope="" ma:versionID="5b475eef84496e2b7a4205b1d00d7d4c">
  <xsd:schema xmlns:xsd="http://www.w3.org/2001/XMLSchema" xmlns:xs="http://www.w3.org/2001/XMLSchema" xmlns:p="http://schemas.microsoft.com/office/2006/metadata/properties" xmlns:ns1="http://schemas.microsoft.com/sharepoint/v3" xmlns:ns2="1913475e-a030-45ec-9e8a-a2630205b38f" xmlns:ns3="0ae7057e-292f-4fd1-bead-5494e4c66c6d" targetNamespace="http://schemas.microsoft.com/office/2006/metadata/properties" ma:root="true" ma:fieldsID="85738e600c763465eda532a3d229a01a" ns1:_="" ns2:_="" ns3:_="">
    <xsd:import namespace="http://schemas.microsoft.com/sharepoint/v3"/>
    <xsd:import namespace="1913475e-a030-45ec-9e8a-a2630205b38f"/>
    <xsd:import namespace="0ae7057e-292f-4fd1-bead-5494e4c66c6d"/>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913475e-a030-45ec-9e8a-a2630205b38f"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ae7057e-292f-4fd1-bead-5494e4c66c6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1AEAF9-C730-4098-99F1-230B2FED747B}">
  <ds:schemaRefs>
    <ds:schemaRef ds:uri="http://schemas.microsoft.com/sharepoint/v3/contenttype/forms"/>
  </ds:schemaRefs>
</ds:datastoreItem>
</file>

<file path=customXml/itemProps2.xml><?xml version="1.0" encoding="utf-8"?>
<ds:datastoreItem xmlns:ds="http://schemas.openxmlformats.org/officeDocument/2006/customXml" ds:itemID="{D7186F62-2954-471E-9368-38BF5704F41F}">
  <ds:schemaRefs>
    <ds:schemaRef ds:uri="http://schemas.microsoft.com/sharepoint/v3"/>
    <ds:schemaRef ds:uri="http://purl.org/dc/elements/1.1/"/>
    <ds:schemaRef ds:uri="http://schemas.microsoft.com/office/infopath/2007/PartnerControls"/>
    <ds:schemaRef ds:uri="0ae7057e-292f-4fd1-bead-5494e4c66c6d"/>
    <ds:schemaRef ds:uri="http://purl.org/dc/terms/"/>
    <ds:schemaRef ds:uri="http://schemas.microsoft.com/office/2006/metadata/properties"/>
    <ds:schemaRef ds:uri="1913475e-a030-45ec-9e8a-a2630205b38f"/>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F6B4073B-771D-450A-9EDA-ABAA77B053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913475e-a030-45ec-9e8a-a2630205b38f"/>
    <ds:schemaRef ds:uri="0ae7057e-292f-4fd1-bead-5494e4c66c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11847</TotalTime>
  <Words>790</Words>
  <Application>Microsoft Office PowerPoint</Application>
  <PresentationFormat>Widescreen</PresentationFormat>
  <Paragraphs>156</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Courier New</vt:lpstr>
      <vt:lpstr>Finastra_PowerPoint_Template_LIGHT</vt:lpstr>
      <vt:lpstr>Compliance</vt:lpstr>
      <vt:lpstr>AGENDA</vt:lpstr>
      <vt:lpstr>PowerPoint Presentation</vt:lpstr>
      <vt:lpstr>SEND REQUEST flow</vt:lpstr>
      <vt:lpstr>RESPONSES flow</vt:lpstr>
      <vt:lpstr>RESPONSES flow</vt:lpstr>
      <vt:lpstr>COMPLIANCE rules - TBU</vt:lpstr>
      <vt:lpstr>Single mode </vt:lpstr>
      <vt:lpstr>BULK mode - TBU</vt:lpstr>
      <vt:lpstr>Single Vs bulk mode - TBU</vt:lpstr>
      <vt:lpstr>Response return codes</vt:lpstr>
      <vt:lpstr>Thank you</vt:lpstr>
    </vt:vector>
  </TitlesOfParts>
  <Company>D + 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Julie Herder</dc:creator>
  <cp:lastModifiedBy>Alexander Perman</cp:lastModifiedBy>
  <cp:revision>118</cp:revision>
  <cp:lastPrinted>2017-06-06T14:07:14Z</cp:lastPrinted>
  <dcterms:created xsi:type="dcterms:W3CDTF">2017-06-27T19:04:38Z</dcterms:created>
  <dcterms:modified xsi:type="dcterms:W3CDTF">2018-03-15T14:30:14Z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0x0101009AFDA2510A45954CB46081864A6D864F</vt:lpwstr>
  </property>
</Properties>
</file>