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61" r:id="rId7"/>
    <p:sldId id="300" r:id="rId8"/>
    <p:sldId id="301" r:id="rId9"/>
    <p:sldId id="302" r:id="rId10"/>
    <p:sldId id="294" r:id="rId11"/>
    <p:sldId id="290" r:id="rId12"/>
    <p:sldId id="296" r:id="rId13"/>
    <p:sldId id="297" r:id="rId14"/>
    <p:sldId id="295" r:id="rId15"/>
    <p:sldId id="299"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1" autoAdjust="0"/>
    <p:restoredTop sz="93441" autoAdjust="0"/>
  </p:normalViewPr>
  <p:slideViewPr>
    <p:cSldViewPr snapToGrid="0" showGuides="1">
      <p:cViewPr varScale="1">
        <p:scale>
          <a:sx n="109" d="100"/>
          <a:sy n="109" d="100"/>
        </p:scale>
        <p:origin x="173" y="91"/>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15/03/2018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15/03/2018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34548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564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65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140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384358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48910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73593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143366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4281676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07012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15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15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15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15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15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cdb/Account%20Lookup%20Request%20-%20Debi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cdb/Account%20Lookup%20Request%20-%20Credit.x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cdb/Account%20Lookup%20Response%20-%20Debit%20-%20Successful%20-%20With%20Fees.xml" TargetMode="External"/><Relationship Id="rId5" Type="http://schemas.openxmlformats.org/officeDocument/2006/relationships/hyperlink" Target="cdb/Account%20Lookup%20Response%20-%20Credit%20-%20Successful.xml"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cdb/Account%20Lookup%20Response%20-%20Debit%20-%20Failure%20Technical.xml" TargetMode="External"/><Relationship Id="rId4" Type="http://schemas.openxmlformats.org/officeDocument/2006/relationships/hyperlink" Target="cdb/Account%20Lookup%20Response%20-%20Debit%20-%20Failure.x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Account lookup </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845830" y="1248863"/>
            <a:ext cx="9120187" cy="178048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processing a transaction file, GPP invokes the interface for </a:t>
            </a:r>
            <a:r>
              <a:rPr lang="en-US" u="sng" dirty="0" smtClean="0"/>
              <a:t>each</a:t>
            </a:r>
            <a:r>
              <a:rPr lang="en-US" dirty="0" smtClean="0"/>
              <a:t> transaction in the file. </a:t>
            </a:r>
          </a:p>
          <a:p>
            <a:pPr marL="411163" indent="-411163">
              <a:lnSpc>
                <a:spcPct val="90000"/>
              </a:lnSpc>
              <a:spcBef>
                <a:spcPts val="1500"/>
              </a:spcBef>
              <a:buSzPct val="150000"/>
              <a:buBlip>
                <a:blip r:embed="rId3"/>
              </a:buBlip>
            </a:pPr>
            <a:r>
              <a:rPr lang="en-US" dirty="0" smtClean="0"/>
              <a:t>GPP </a:t>
            </a:r>
            <a:r>
              <a:rPr lang="en-US" dirty="0"/>
              <a:t>executes the target-side Account Lookup interface in </a:t>
            </a:r>
            <a:r>
              <a:rPr lang="en-US" u="sng" dirty="0"/>
              <a:t>asynchronous</a:t>
            </a:r>
            <a:r>
              <a:rPr lang="en-US" dirty="0"/>
              <a:t> mode </a:t>
            </a:r>
            <a:r>
              <a:rPr lang="en-US" dirty="0" smtClean="0"/>
              <a:t>(</a:t>
            </a:r>
            <a:r>
              <a:rPr lang="en-US" dirty="0"/>
              <a:t>because of the large number of customer accounts in the GPP database</a:t>
            </a:r>
            <a:r>
              <a:rPr lang="en-US" dirty="0" smtClean="0"/>
              <a:t>) </a:t>
            </a:r>
            <a:r>
              <a:rPr lang="en-US" dirty="0"/>
              <a:t>and</a:t>
            </a:r>
            <a:r>
              <a:rPr lang="en-US" dirty="0" smtClean="0"/>
              <a:t> </a:t>
            </a:r>
            <a:r>
              <a:rPr lang="en-US" dirty="0"/>
              <a:t>improves performance by not implementing timeout and retry functionality for the interface</a:t>
            </a:r>
            <a:r>
              <a:rPr lang="en-US" dirty="0" smtClean="0"/>
              <a:t>. The generation of file request is triggered by </a:t>
            </a:r>
            <a:r>
              <a:rPr lang="en-US" u="sng" dirty="0" smtClean="0"/>
              <a:t>sending time </a:t>
            </a:r>
            <a:r>
              <a:rPr lang="en-US" u="sng" dirty="0"/>
              <a:t>mechanism </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2113085" y="3316838"/>
            <a:ext cx="6753287" cy="2789095"/>
          </a:xfrm>
          <a:prstGeom prst="rect">
            <a:avLst/>
          </a:prstGeom>
          <a:ln w="19050">
            <a:solidFill>
              <a:schemeClr val="accent2"/>
            </a:solidFill>
            <a:prstDash val="sysDot"/>
          </a:ln>
        </p:spPr>
      </p:pic>
    </p:spTree>
    <p:extLst>
      <p:ext uri="{BB962C8B-B14F-4D97-AF65-F5344CB8AC3E}">
        <p14:creationId xmlns:p14="http://schemas.microsoft.com/office/powerpoint/2010/main" val="311741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FEES in Account lookup response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623888" y="1123721"/>
            <a:ext cx="9120187" cy="197284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the financial institution system reports fees to be charged for the specific account/customer, and it is required that GPP will include these feed in the posting for the applicable transaction, </a:t>
            </a:r>
            <a:r>
              <a:rPr lang="en-US" b="1" i="1" dirty="0" smtClean="0">
                <a:solidFill>
                  <a:schemeClr val="accent1"/>
                </a:solidFill>
                <a:latin typeface="Courier New" panose="02070309020205020404" pitchFamily="49" charset="0"/>
                <a:cs typeface="Courier New" panose="02070309020205020404" pitchFamily="49" charset="0"/>
              </a:rPr>
              <a:t>&lt;</a:t>
            </a:r>
            <a:r>
              <a:rPr lang="en-US" b="1" i="1" dirty="0" err="1" smtClean="0">
                <a:solidFill>
                  <a:schemeClr val="accent1"/>
                </a:solidFill>
                <a:latin typeface="Courier New" panose="02070309020205020404" pitchFamily="49" charset="0"/>
                <a:cs typeface="Courier New" panose="02070309020205020404" pitchFamily="49" charset="0"/>
              </a:rPr>
              <a:t>MsgFees</a:t>
            </a:r>
            <a:r>
              <a:rPr lang="en-US" b="1" i="1" dirty="0" smtClean="0">
                <a:solidFill>
                  <a:schemeClr val="accent1"/>
                </a:solidFill>
                <a:latin typeface="Courier New" panose="02070309020205020404" pitchFamily="49" charset="0"/>
                <a:cs typeface="Courier New" panose="02070309020205020404" pitchFamily="49" charset="0"/>
              </a:rPr>
              <a:t>&gt; </a:t>
            </a:r>
            <a:r>
              <a:rPr lang="en-US" dirty="0" smtClean="0"/>
              <a:t>section needs to be included in the response.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p:txBody>
      </p:sp>
      <p:pic>
        <p:nvPicPr>
          <p:cNvPr id="2" name="Picture 1"/>
          <p:cNvPicPr>
            <a:picLocks noChangeAspect="1"/>
          </p:cNvPicPr>
          <p:nvPr/>
        </p:nvPicPr>
        <p:blipFill>
          <a:blip r:embed="rId4"/>
          <a:stretch>
            <a:fillRect/>
          </a:stretch>
        </p:blipFill>
        <p:spPr>
          <a:xfrm>
            <a:off x="2252661" y="2392818"/>
            <a:ext cx="6429699" cy="3834358"/>
          </a:xfrm>
          <a:prstGeom prst="rect">
            <a:avLst/>
          </a:prstGeom>
          <a:ln w="19050">
            <a:solidFill>
              <a:schemeClr val="accent2"/>
            </a:solidFill>
            <a:prstDash val="sysDot"/>
          </a:ln>
        </p:spPr>
      </p:pic>
      <p:sp>
        <p:nvSpPr>
          <p:cNvPr id="3" name="Rectangle 2"/>
          <p:cNvSpPr/>
          <p:nvPr/>
        </p:nvSpPr>
        <p:spPr>
          <a:xfrm>
            <a:off x="4492101" y="5681709"/>
            <a:ext cx="4065973" cy="390617"/>
          </a:xfrm>
          <a:prstGeom prst="rect">
            <a:avLst/>
          </a:prstGeom>
          <a:solidFill>
            <a:schemeClr val="accent1">
              <a:alpha val="33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6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Response return codes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7" name="Rectangle 6"/>
          <p:cNvSpPr/>
          <p:nvPr/>
        </p:nvSpPr>
        <p:spPr>
          <a:xfrm>
            <a:off x="623888" y="1123721"/>
            <a:ext cx="9120187" cy="3580980"/>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Success </a:t>
            </a:r>
          </a:p>
          <a:p>
            <a:pPr marL="285750" indent="-285750">
              <a:buFont typeface="Arial" panose="020B0604020202020204" pitchFamily="34" charset="0"/>
              <a:buChar char="•"/>
            </a:pPr>
            <a:r>
              <a:rPr lang="en-US" b="1" dirty="0" smtClean="0"/>
              <a:t>990</a:t>
            </a:r>
            <a:r>
              <a:rPr lang="en-US" dirty="0" smtClean="0"/>
              <a:t> </a:t>
            </a:r>
            <a:r>
              <a:rPr lang="en-US" dirty="0"/>
              <a:t>– to indicate a Processing/technical error </a:t>
            </a:r>
          </a:p>
          <a:p>
            <a:pPr marL="285750" indent="-285750">
              <a:buFont typeface="Arial" panose="020B0604020202020204" pitchFamily="34" charset="0"/>
              <a:buChar char="•"/>
            </a:pPr>
            <a:r>
              <a:rPr lang="en-US" b="1" dirty="0" smtClean="0"/>
              <a:t>996</a:t>
            </a:r>
            <a:r>
              <a:rPr lang="en-US" dirty="0" smtClean="0"/>
              <a:t> </a:t>
            </a:r>
            <a:r>
              <a:rPr lang="en-US" dirty="0"/>
              <a:t>– to indicate a Posting restriction </a:t>
            </a:r>
          </a:p>
          <a:p>
            <a:pPr marL="285750" indent="-285750">
              <a:buFont typeface="Arial" panose="020B0604020202020204" pitchFamily="34" charset="0"/>
              <a:buChar char="•"/>
            </a:pPr>
            <a:r>
              <a:rPr lang="en-US" b="1" dirty="0" smtClean="0"/>
              <a:t>0</a:t>
            </a:r>
            <a:r>
              <a:rPr lang="en-US" dirty="0" smtClean="0"/>
              <a:t> </a:t>
            </a:r>
            <a:r>
              <a:rPr lang="en-US" dirty="0"/>
              <a:t>– to indicate any error when no specific error handling is required but routing transaction to Repair </a:t>
            </a:r>
            <a:endParaRPr lang="en-US" dirty="0" smtClean="0"/>
          </a:p>
          <a:p>
            <a:pPr marL="285750" indent="-285750">
              <a:buFont typeface="Arial" panose="020B0604020202020204" pitchFamily="34" charset="0"/>
              <a:buChar char="•"/>
            </a:pPr>
            <a:endParaRPr lang="en-US" dirty="0"/>
          </a:p>
          <a:p>
            <a:r>
              <a:rPr lang="en-US" sz="1600" i="1" dirty="0"/>
              <a:t>Note:</a:t>
            </a:r>
            <a:r>
              <a:rPr lang="en-US" sz="1600" dirty="0"/>
              <a:t> Although the interface supports receiving proprietary return codes for the various failure responses, as long as the appropriate mapping between financial institution’s codes and GPP internal codes is pre-configured. </a:t>
            </a:r>
          </a:p>
          <a:p>
            <a:pPr>
              <a:lnSpc>
                <a:spcPct val="90000"/>
              </a:lnSpc>
              <a:spcBef>
                <a:spcPts val="1500"/>
              </a:spcBef>
              <a:buSzPct val="150000"/>
            </a:pPr>
            <a:endParaRPr lang="en-US" dirty="0" smtClean="0"/>
          </a:p>
        </p:txBody>
      </p:sp>
    </p:spTree>
    <p:extLst>
      <p:ext uri="{BB962C8B-B14F-4D97-AF65-F5344CB8AC3E}">
        <p14:creationId xmlns:p14="http://schemas.microsoft.com/office/powerpoint/2010/main" val="103963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Text Placeholder 7"/>
          <p:cNvSpPr>
            <a:spLocks noGrp="1"/>
          </p:cNvSpPr>
          <p:nvPr>
            <p:ph type="body" sz="quarter" idx="11"/>
          </p:nvPr>
        </p:nvSpPr>
        <p:spPr>
          <a:xfrm>
            <a:off x="687083" y="4295091"/>
            <a:ext cx="4252912" cy="351480"/>
          </a:xfrm>
        </p:spPr>
        <p:txBody>
          <a:bodyPr/>
          <a:lstStyle/>
          <a:p>
            <a:r>
              <a:rPr lang="en-GB" dirty="0"/>
              <a:t>a</a:t>
            </a:r>
            <a:r>
              <a:rPr lang="en-GB" dirty="0" smtClean="0"/>
              <a:t>viad.pilo@finastra.com</a:t>
            </a:r>
          </a:p>
          <a:p>
            <a:endParaRPr lang="en-GB" dirty="0"/>
          </a:p>
        </p:txBody>
      </p:sp>
    </p:spTree>
    <p:extLst>
      <p:ext uri="{BB962C8B-B14F-4D97-AF65-F5344CB8AC3E}">
        <p14:creationId xmlns:p14="http://schemas.microsoft.com/office/powerpoint/2010/main" val="421148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7" y="1337381"/>
            <a:ext cx="9692421" cy="2636742"/>
          </a:xfrm>
        </p:spPr>
        <p:txBody>
          <a:bodyPr/>
          <a:lstStyle/>
          <a:p>
            <a:pPr lvl="0"/>
            <a:r>
              <a:rPr lang="en-US" dirty="0" smtClean="0"/>
              <a:t>Overview</a:t>
            </a:r>
          </a:p>
          <a:p>
            <a:pPr lvl="0"/>
            <a:r>
              <a:rPr lang="en-US" dirty="0" smtClean="0"/>
              <a:t>Flows </a:t>
            </a:r>
          </a:p>
          <a:p>
            <a:pPr lvl="0"/>
            <a:r>
              <a:rPr lang="en-US" dirty="0" smtClean="0"/>
              <a:t>Rules</a:t>
            </a:r>
          </a:p>
          <a:p>
            <a:r>
              <a:rPr lang="en-US" dirty="0" smtClean="0"/>
              <a:t>Structure Types, Logical Fields</a:t>
            </a:r>
            <a:endParaRPr lang="en-US" dirty="0" smtClean="0"/>
          </a:p>
          <a:p>
            <a:pPr lvl="0"/>
            <a:r>
              <a:rPr lang="en-US" dirty="0" smtClean="0"/>
              <a:t>Bulk Vs Single mode</a:t>
            </a:r>
          </a:p>
          <a:p>
            <a:r>
              <a:rPr lang="en-US" dirty="0" smtClean="0"/>
              <a:t>Fees </a:t>
            </a:r>
            <a:r>
              <a:rPr lang="en-US" dirty="0" smtClean="0"/>
              <a:t>in Account Lookup</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15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b="0" dirty="0"/>
              <a:t>Account lookup is performed in GPP to retrieve account and customer information required for successful processing. </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15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SEND REQUEST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Debit Side Processing</a:t>
            </a:r>
            <a:endParaRPr lang="he-IL" sz="1200" dirty="0"/>
          </a:p>
        </p:txBody>
      </p:sp>
      <p:sp>
        <p:nvSpPr>
          <p:cNvPr id="21" name="Flowchart: Predefined Process 20"/>
          <p:cNvSpPr/>
          <p:nvPr/>
        </p:nvSpPr>
        <p:spPr>
          <a:xfrm>
            <a:off x="934534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Credit Side Processing</a:t>
            </a:r>
            <a:endParaRPr lang="he-IL" sz="1200" dirty="0"/>
          </a:p>
        </p:txBody>
      </p:sp>
      <p:sp>
        <p:nvSpPr>
          <p:cNvPr id="22" name="TextBox 21"/>
          <p:cNvSpPr txBox="1"/>
          <p:nvPr/>
        </p:nvSpPr>
        <p:spPr>
          <a:xfrm>
            <a:off x="6949366" y="130448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37" name="Straight Arrow Connector 36"/>
          <p:cNvCxnSpPr>
            <a:stCxn id="22" idx="1"/>
            <a:endCxn id="42" idx="3"/>
          </p:cNvCxnSpPr>
          <p:nvPr/>
        </p:nvCxnSpPr>
        <p:spPr>
          <a:xfrm flipH="1" flipV="1">
            <a:off x="4923740" y="1451081"/>
            <a:ext cx="2025626" cy="8947"/>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1836434" y="120819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CDB (CDBWAIT queue)</a:t>
            </a:r>
            <a:endParaRPr lang="he-IL" sz="1200" b="1" dirty="0">
              <a:solidFill>
                <a:schemeClr val="bg1"/>
              </a:solidFill>
            </a:endParaRPr>
          </a:p>
        </p:txBody>
      </p:sp>
      <p:sp>
        <p:nvSpPr>
          <p:cNvPr id="45" name="TextBox 44">
            <a:hlinkClick r:id="rId3" action="ppaction://hlinkpres?slideindex=1&amp;slidetitle="/>
          </p:cNvPr>
          <p:cNvSpPr txBox="1"/>
          <p:nvPr/>
        </p:nvSpPr>
        <p:spPr>
          <a:xfrm>
            <a:off x="5202390" y="1178236"/>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Debit CDB</a:t>
            </a:r>
            <a:endParaRPr lang="en-GB" sz="1100" b="1" dirty="0" err="1" smtClean="0">
              <a:solidFill>
                <a:schemeClr val="accent2"/>
              </a:solidFill>
            </a:endParaRPr>
          </a:p>
        </p:txBody>
      </p:sp>
      <p:cxnSp>
        <p:nvCxnSpPr>
          <p:cNvPr id="50" name="Straight Arrow Connector 49"/>
          <p:cNvCxnSpPr/>
          <p:nvPr/>
        </p:nvCxnSpPr>
        <p:spPr>
          <a:xfrm flipH="1">
            <a:off x="5532314"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36333"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157408" y="3148934"/>
            <a:ext cx="9220514" cy="840230"/>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Once </a:t>
            </a:r>
            <a:r>
              <a:rPr lang="en-US" dirty="0"/>
              <a:t>the Account Lookup interface is invoked, and if the interface is working </a:t>
            </a:r>
            <a:r>
              <a:rPr lang="en-US" dirty="0" smtClean="0"/>
              <a:t>in  </a:t>
            </a:r>
            <a:r>
              <a:rPr lang="en-US" dirty="0" smtClean="0"/>
              <a:t>A-sync </a:t>
            </a:r>
            <a:r>
              <a:rPr lang="en-US" dirty="0"/>
              <a:t>mode, the message processing is stopped and the message waits for the response in the queue (status) of Wait CDB response (CDBWAIT). </a:t>
            </a:r>
            <a:endParaRPr lang="en-US" dirty="0" smtClean="0"/>
          </a:p>
        </p:txBody>
      </p:sp>
      <p:sp>
        <p:nvSpPr>
          <p:cNvPr id="69" name="TextBox 68">
            <a:hlinkClick r:id="rId4" action="ppaction://hlinkpres?slideindex=1&amp;slidetitle="/>
          </p:cNvPr>
          <p:cNvSpPr txBox="1"/>
          <p:nvPr/>
        </p:nvSpPr>
        <p:spPr>
          <a:xfrm>
            <a:off x="5183185" y="1536375"/>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Credit CDB</a:t>
            </a:r>
            <a:endParaRPr lang="en-GB" sz="1100" b="1" dirty="0" err="1" smtClean="0">
              <a:solidFill>
                <a:schemeClr val="accent2"/>
              </a:solidFill>
            </a:endParaRPr>
          </a:p>
        </p:txBody>
      </p:sp>
    </p:spTree>
    <p:extLst>
      <p:ext uri="{BB962C8B-B14F-4D97-AF65-F5344CB8AC3E}">
        <p14:creationId xmlns:p14="http://schemas.microsoft.com/office/powerpoint/2010/main" val="1520838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Successful response Flow</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Receive Payment Instruction</a:t>
            </a:r>
            <a:endParaRPr kumimoji="0" lang="he-IL" sz="1200" b="0" i="0" u="none" strike="noStrike" kern="1200" cap="none" spc="0" normalizeH="0" baseline="0" noProof="0" dirty="0" err="1">
              <a:ln>
                <a:noFill/>
              </a:ln>
              <a:solidFill>
                <a:prstClr val="black"/>
              </a:solidFill>
              <a:effectLst/>
              <a:uLnTx/>
              <a:uFillTx/>
              <a:latin typeface="Arial"/>
              <a:ea typeface="+mn-ea"/>
              <a:cs typeface="Arial" panose="020B0604020202020204" pitchFamily="34" charset="0"/>
            </a:endParaRPr>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Payment Initiation</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Debit Side Processing</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sp>
        <p:nvSpPr>
          <p:cNvPr id="21" name="Flowchart: Predefined Process 20"/>
          <p:cNvSpPr/>
          <p:nvPr/>
        </p:nvSpPr>
        <p:spPr>
          <a:xfrm>
            <a:off x="934534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Credit Side Processing</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sp>
        <p:nvSpPr>
          <p:cNvPr id="22" name="TextBox 21"/>
          <p:cNvSpPr txBox="1"/>
          <p:nvPr/>
        </p:nvSpPr>
        <p:spPr>
          <a:xfrm>
            <a:off x="6949366" y="130448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Account Lookup</a:t>
            </a:r>
            <a:endParaRPr kumimoji="0" lang="he-IL" sz="1200" b="0" i="0" u="none" strike="noStrike" kern="1200" cap="none" spc="0" normalizeH="0" baseline="0" noProof="0" dirty="0" err="1">
              <a:ln>
                <a:noFill/>
              </a:ln>
              <a:solidFill>
                <a:prstClr val="white"/>
              </a:solidFill>
              <a:effectLst/>
              <a:uLnTx/>
              <a:uFillTx/>
              <a:latin typeface="Arial"/>
              <a:ea typeface="+mn-ea"/>
              <a:cs typeface="Arial" panose="020B0604020202020204" pitchFamily="34" charset="0"/>
            </a:endParaRPr>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FX Engine</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22" idx="1"/>
            <a:endCxn id="42" idx="3"/>
          </p:cNvCxnSpPr>
          <p:nvPr/>
        </p:nvCxnSpPr>
        <p:spPr>
          <a:xfrm flipH="1" flipV="1">
            <a:off x="4923740" y="1451081"/>
            <a:ext cx="2025626" cy="8947"/>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1836434" y="120819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a:solidFill>
                  <a:schemeClr val="bg1"/>
                </a:solidFill>
              </a:rPr>
              <a:t>Behaviour Wait CDB (CDBWAIT queue)</a:t>
            </a:r>
            <a:endParaRPr lang="he-IL" sz="1200" b="1" dirty="0">
              <a:solidFill>
                <a:schemeClr val="bg1"/>
              </a:solidFill>
            </a:endParaRPr>
          </a:p>
        </p:txBody>
      </p:sp>
      <p:sp>
        <p:nvSpPr>
          <p:cNvPr id="45" name="TextBox 44">
            <a:hlinkClick r:id="rId3" action="ppaction://hlinkpres?slideindex=1&amp;slidetitle="/>
          </p:cNvPr>
          <p:cNvSpPr txBox="1"/>
          <p:nvPr/>
        </p:nvSpPr>
        <p:spPr>
          <a:xfrm>
            <a:off x="5071793" y="1200555"/>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Debit </a:t>
            </a:r>
            <a:r>
              <a:rPr kumimoji="0" lang="en-US" sz="1100" b="1" i="0" u="none" strike="noStrike" kern="1200" cap="none" spc="0" normalizeH="0" baseline="0" noProof="0" dirty="0" smtClean="0">
                <a:ln>
                  <a:noFill/>
                </a:ln>
                <a:solidFill>
                  <a:srgbClr val="6948D9"/>
                </a:solidFill>
                <a:effectLst/>
                <a:uLnTx/>
                <a:uFillTx/>
                <a:latin typeface="Arial"/>
                <a:ea typeface="+mn-ea"/>
                <a:cs typeface="+mn-cs"/>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6457129" y="3186908"/>
            <a:ext cx="4813305"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If positive response with no posting restrictions, GPP stores the account information and the message continues the processing to the next step.</a:t>
            </a:r>
            <a:endParaRPr lang="he-IL" sz="1600" dirty="0"/>
          </a:p>
        </p:txBody>
      </p:sp>
      <p:pic>
        <p:nvPicPr>
          <p:cNvPr id="50" name="Picture 3" descr="D:\Arnab\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8113" y="3322933"/>
            <a:ext cx="545931" cy="54593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hlinkClick r:id="rId5" action="ppaction://hlinkpres?slideindex=1&amp;slidetitle="/>
          </p:cNvPr>
          <p:cNvSpPr txBox="1"/>
          <p:nvPr/>
        </p:nvSpPr>
        <p:spPr>
          <a:xfrm>
            <a:off x="5071793" y="1532531"/>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Credit </a:t>
            </a:r>
            <a:r>
              <a:rPr kumimoji="0" lang="en-US" sz="1100" b="1" i="0" u="none" strike="noStrike" kern="1200" cap="none" spc="0" normalizeH="0" baseline="0" noProof="0" dirty="0" smtClean="0">
                <a:ln>
                  <a:noFill/>
                </a:ln>
                <a:solidFill>
                  <a:srgbClr val="6948D9"/>
                </a:solidFill>
                <a:effectLst/>
                <a:uLnTx/>
                <a:uFillTx/>
                <a:latin typeface="Arial"/>
                <a:ea typeface="+mn-ea"/>
                <a:cs typeface="+mn-cs"/>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54" name="TextBox 53">
            <a:hlinkClick r:id="rId6" action="ppaction://hlinkpres?slideindex=1&amp;slidetitle="/>
          </p:cNvPr>
          <p:cNvSpPr txBox="1"/>
          <p:nvPr/>
        </p:nvSpPr>
        <p:spPr>
          <a:xfrm>
            <a:off x="5071793" y="1841579"/>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Debit with Fees </a:t>
            </a:r>
            <a:r>
              <a:rPr kumimoji="0" lang="en-US" sz="1100" b="1" i="0" u="none" strike="noStrike" kern="1200" cap="none" spc="0" normalizeH="0" baseline="0" noProof="0" dirty="0" smtClean="0">
                <a:ln>
                  <a:noFill/>
                </a:ln>
                <a:solidFill>
                  <a:srgbClr val="6948D9"/>
                </a:solidFill>
                <a:effectLst/>
                <a:uLnTx/>
                <a:uFillTx/>
                <a:latin typeface="Arial"/>
                <a:ea typeface="+mn-ea"/>
                <a:cs typeface="+mn-cs"/>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Tree>
    <p:extLst>
      <p:ext uri="{BB962C8B-B14F-4D97-AF65-F5344CB8AC3E}">
        <p14:creationId xmlns:p14="http://schemas.microsoft.com/office/powerpoint/2010/main" val="1275202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failure icon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6637" y="3309347"/>
            <a:ext cx="649340" cy="64934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p:txBody>
          <a:bodyPr/>
          <a:lstStyle/>
          <a:p>
            <a:r>
              <a:rPr lang="en-US" dirty="0" smtClean="0"/>
              <a:t>Failure response Flow</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Receive Payment Instruction</a:t>
            </a:r>
            <a:endParaRPr kumimoji="0" lang="he-IL" sz="1200" b="0" i="0" u="none" strike="noStrike" kern="1200" cap="none" spc="0" normalizeH="0" baseline="0" noProof="0" dirty="0" err="1">
              <a:ln>
                <a:noFill/>
              </a:ln>
              <a:solidFill>
                <a:prstClr val="black"/>
              </a:solidFill>
              <a:effectLst/>
              <a:uLnTx/>
              <a:uFillTx/>
              <a:latin typeface="Arial"/>
              <a:ea typeface="+mn-ea"/>
              <a:cs typeface="Arial" panose="020B0604020202020204" pitchFamily="34" charset="0"/>
            </a:endParaRPr>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Payment Initiation</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Debit Side Processing</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sp>
        <p:nvSpPr>
          <p:cNvPr id="21" name="Flowchart: Predefined Process 20"/>
          <p:cNvSpPr/>
          <p:nvPr/>
        </p:nvSpPr>
        <p:spPr>
          <a:xfrm>
            <a:off x="934534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Credit Side Processing</a:t>
            </a:r>
            <a:endParaRPr kumimoji="0" lang="he-IL" sz="1200" b="0" i="0" u="none" strike="noStrike" kern="1200" cap="none" spc="0" normalizeH="0" baseline="0" noProof="0" dirty="0">
              <a:ln>
                <a:noFill/>
              </a:ln>
              <a:solidFill>
                <a:prstClr val="black"/>
              </a:solidFill>
              <a:effectLst/>
              <a:uLnTx/>
              <a:uFillTx/>
              <a:latin typeface="Arial"/>
              <a:ea typeface="+mn-ea"/>
              <a:cs typeface="Arial" panose="020B0604020202020204" pitchFamily="34" charset="0"/>
            </a:endParaRPr>
          </a:p>
        </p:txBody>
      </p:sp>
      <p:sp>
        <p:nvSpPr>
          <p:cNvPr id="22" name="TextBox 21"/>
          <p:cNvSpPr txBox="1"/>
          <p:nvPr/>
        </p:nvSpPr>
        <p:spPr>
          <a:xfrm>
            <a:off x="6949366" y="130448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Account Lookup</a:t>
            </a:r>
            <a:endParaRPr kumimoji="0" lang="he-IL" sz="1200" b="0" i="0" u="none" strike="noStrike" kern="1200" cap="none" spc="0" normalizeH="0" baseline="0" noProof="0" dirty="0" err="1">
              <a:ln>
                <a:noFill/>
              </a:ln>
              <a:solidFill>
                <a:prstClr val="white"/>
              </a:solidFill>
              <a:effectLst/>
              <a:uLnTx/>
              <a:uFillTx/>
              <a:latin typeface="Arial"/>
              <a:ea typeface="+mn-ea"/>
              <a:cs typeface="Arial" panose="020B0604020202020204" pitchFamily="34" charset="0"/>
            </a:endParaRPr>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FX Engine</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22" idx="1"/>
            <a:endCxn id="42" idx="3"/>
          </p:cNvCxnSpPr>
          <p:nvPr/>
        </p:nvCxnSpPr>
        <p:spPr>
          <a:xfrm flipH="1" flipV="1">
            <a:off x="4923740" y="1451081"/>
            <a:ext cx="2025626" cy="8947"/>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1836434" y="120819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a:solidFill>
                  <a:schemeClr val="bg1"/>
                </a:solidFill>
              </a:rPr>
              <a:t>Behaviour Wait CDB (CDBWAIT queue)</a:t>
            </a:r>
            <a:endParaRPr lang="he-IL" sz="1200" b="1" dirty="0">
              <a:solidFill>
                <a:schemeClr val="bg1"/>
              </a:solidFill>
            </a:endParaRPr>
          </a:p>
        </p:txBody>
      </p:sp>
      <p:sp>
        <p:nvSpPr>
          <p:cNvPr id="45" name="TextBox 44">
            <a:hlinkClick r:id="rId4" action="ppaction://hlinkpres?slideindex=1&amp;slidetitle="/>
          </p:cNvPr>
          <p:cNvSpPr txBox="1"/>
          <p:nvPr/>
        </p:nvSpPr>
        <p:spPr>
          <a:xfrm>
            <a:off x="5071793" y="1200555"/>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6948D9"/>
                </a:solidFill>
                <a:effectLst/>
                <a:uLnTx/>
                <a:uFillTx/>
                <a:latin typeface="Arial"/>
                <a:ea typeface="+mn-ea"/>
                <a:cs typeface="+mn-cs"/>
              </a:rPr>
              <a:t>CDB POSTRES</a:t>
            </a:r>
            <a:r>
              <a:rPr kumimoji="0" lang="en-US" sz="1100" b="1" i="0" u="none" strike="noStrike" kern="1200" cap="none" spc="0" normalizeH="0" noProof="0" dirty="0" smtClean="0">
                <a:ln>
                  <a:noFill/>
                </a:ln>
                <a:solidFill>
                  <a:srgbClr val="6948D9"/>
                </a:solidFill>
                <a:effectLst/>
                <a:uLnTx/>
                <a:uFillTx/>
                <a:latin typeface="Arial"/>
                <a:ea typeface="+mn-ea"/>
                <a:cs typeface="+mn-cs"/>
              </a:rPr>
              <a:t> </a:t>
            </a:r>
            <a:r>
              <a:rPr kumimoji="0" lang="en-US" sz="1100" b="1" i="0" u="none" strike="noStrike" kern="1200" cap="none" spc="0" normalizeH="0" baseline="0" noProof="0" dirty="0" smtClean="0">
                <a:ln>
                  <a:noFill/>
                </a:ln>
                <a:solidFill>
                  <a:srgbClr val="6948D9"/>
                </a:solidFill>
                <a:effectLst/>
                <a:uLnTx/>
                <a:uFillTx/>
                <a:latin typeface="Arial"/>
                <a:ea typeface="+mn-ea"/>
                <a:cs typeface="+mn-cs"/>
              </a:rPr>
              <a:t>Failure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6457129" y="3186908"/>
            <a:ext cx="4813305" cy="3322448"/>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If a response with posting restrictions, the message is routed to the Posting Restriction (</a:t>
            </a:r>
            <a:r>
              <a:rPr lang="en-US" b="1" dirty="0">
                <a:solidFill>
                  <a:schemeClr val="accent2">
                    <a:lumMod val="75000"/>
                  </a:schemeClr>
                </a:solidFill>
              </a:rPr>
              <a:t>POSTREST</a:t>
            </a:r>
            <a:r>
              <a:rPr lang="en-US" dirty="0"/>
              <a:t>) queue, for manual override or retry</a:t>
            </a:r>
            <a:r>
              <a:rPr lang="en-US" dirty="0" smtClean="0"/>
              <a:t>.</a:t>
            </a:r>
          </a:p>
          <a:p>
            <a:pPr>
              <a:lnSpc>
                <a:spcPct val="90000"/>
              </a:lnSpc>
              <a:spcBef>
                <a:spcPts val="1500"/>
              </a:spcBef>
              <a:buSzPct val="150000"/>
            </a:pPr>
            <a:r>
              <a:rPr lang="en-US" dirty="0"/>
              <a:t>If  negative response, either technical or functional, the message is routed to the </a:t>
            </a:r>
            <a:r>
              <a:rPr lang="en-US" b="1" dirty="0" smtClean="0">
                <a:solidFill>
                  <a:schemeClr val="accent2">
                    <a:lumMod val="75000"/>
                  </a:schemeClr>
                </a:solidFill>
              </a:rPr>
              <a:t>REPAIR</a:t>
            </a:r>
            <a:r>
              <a:rPr lang="en-US" dirty="0" smtClean="0"/>
              <a:t> </a:t>
            </a:r>
            <a:r>
              <a:rPr lang="en-US" dirty="0"/>
              <a:t>queue, for manual handling</a:t>
            </a:r>
            <a:r>
              <a:rPr lang="en-US" dirty="0" smtClean="0"/>
              <a:t>.</a:t>
            </a:r>
            <a:endParaRPr lang="en-US" dirty="0"/>
          </a:p>
          <a:p>
            <a:pPr marL="285750" indent="-285750">
              <a:buFont typeface="Arial" panose="020B0604020202020204" pitchFamily="34" charset="0"/>
              <a:buChar char="•"/>
            </a:pPr>
            <a:r>
              <a:rPr lang="en-US" sz="1400" dirty="0"/>
              <a:t>Technical </a:t>
            </a:r>
            <a:r>
              <a:rPr lang="en-US" sz="1400" dirty="0" smtClean="0"/>
              <a:t>errors</a:t>
            </a:r>
            <a:endParaRPr lang="en-US" sz="1400" dirty="0"/>
          </a:p>
          <a:p>
            <a:pPr marL="285750" indent="-285750">
              <a:buFont typeface="Arial" panose="020B0604020202020204" pitchFamily="34" charset="0"/>
              <a:buChar char="•"/>
            </a:pPr>
            <a:r>
              <a:rPr lang="en-US" sz="1400" dirty="0" smtClean="0"/>
              <a:t>Request </a:t>
            </a:r>
            <a:r>
              <a:rPr lang="en-US" sz="1400" dirty="0"/>
              <a:t>not valid </a:t>
            </a:r>
          </a:p>
          <a:p>
            <a:pPr marL="285750" indent="-285750">
              <a:buFont typeface="Arial" panose="020B0604020202020204" pitchFamily="34" charset="0"/>
              <a:buChar char="•"/>
            </a:pPr>
            <a:r>
              <a:rPr lang="en-US" sz="1400" dirty="0" smtClean="0"/>
              <a:t>Host </a:t>
            </a:r>
            <a:r>
              <a:rPr lang="en-US" sz="1400" dirty="0"/>
              <a:t>system not available </a:t>
            </a:r>
          </a:p>
          <a:p>
            <a:pPr marL="285750" indent="-285750">
              <a:buFont typeface="Arial" panose="020B0604020202020204" pitchFamily="34" charset="0"/>
              <a:buChar char="•"/>
            </a:pPr>
            <a:r>
              <a:rPr lang="en-US" sz="1400" dirty="0" smtClean="0"/>
              <a:t>Functional </a:t>
            </a:r>
            <a:r>
              <a:rPr lang="en-US" sz="1400" dirty="0"/>
              <a:t>errors: </a:t>
            </a:r>
          </a:p>
          <a:p>
            <a:pPr marL="285750" indent="-285750">
              <a:buFont typeface="Arial" panose="020B0604020202020204" pitchFamily="34" charset="0"/>
              <a:buChar char="•"/>
            </a:pPr>
            <a:r>
              <a:rPr lang="en-US" sz="1400" dirty="0" smtClean="0"/>
              <a:t>Account </a:t>
            </a:r>
            <a:r>
              <a:rPr lang="en-US" sz="1400" dirty="0"/>
              <a:t>not found </a:t>
            </a:r>
          </a:p>
          <a:p>
            <a:pPr marL="285750" indent="-285750">
              <a:buFont typeface="Arial" panose="020B0604020202020204" pitchFamily="34" charset="0"/>
              <a:buChar char="•"/>
            </a:pPr>
            <a:r>
              <a:rPr lang="en-US" sz="1400" dirty="0" smtClean="0"/>
              <a:t>Account </a:t>
            </a:r>
            <a:r>
              <a:rPr lang="en-US" sz="1400" dirty="0"/>
              <a:t>currency does not </a:t>
            </a:r>
            <a:r>
              <a:rPr lang="en-US" sz="1400" dirty="0" smtClean="0"/>
              <a:t>match</a:t>
            </a:r>
            <a:endParaRPr lang="en-US" sz="1400" dirty="0"/>
          </a:p>
        </p:txBody>
      </p:sp>
      <p:sp>
        <p:nvSpPr>
          <p:cNvPr id="44" name="TextBox 43">
            <a:hlinkClick r:id="rId5" action="ppaction://hlinkpres?slideindex=1&amp;slidetitle="/>
          </p:cNvPr>
          <p:cNvSpPr txBox="1"/>
          <p:nvPr/>
        </p:nvSpPr>
        <p:spPr>
          <a:xfrm>
            <a:off x="5071793" y="1615569"/>
            <a:ext cx="1729520" cy="36325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kumimoji="0" sz="1100" b="1" i="0" u="none" strike="noStrike" cap="none" spc="0" normalizeH="0" baseline="0">
                <a:ln>
                  <a:noFill/>
                </a:ln>
                <a:solidFill>
                  <a:srgbClr val="6948D9"/>
                </a:solidFill>
                <a:effectLst/>
                <a:uLnTx/>
                <a:uFillTx/>
                <a:latin typeface="Arial"/>
              </a:defRPr>
            </a:lvl1pPr>
          </a:lstStyle>
          <a:p>
            <a:r>
              <a:rPr lang="en-US" dirty="0"/>
              <a:t>CDB Technical </a:t>
            </a:r>
            <a:r>
              <a:rPr lang="en-US" dirty="0" smtClean="0"/>
              <a:t>Failure</a:t>
            </a:r>
            <a:endParaRPr lang="en-GB" dirty="0" err="1"/>
          </a:p>
        </p:txBody>
      </p:sp>
    </p:spTree>
    <p:extLst>
      <p:ext uri="{BB962C8B-B14F-4D97-AF65-F5344CB8AC3E}">
        <p14:creationId xmlns:p14="http://schemas.microsoft.com/office/powerpoint/2010/main" val="1379462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Account lookup rules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481013" y="1044087"/>
            <a:ext cx="9120187" cy="607550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Rules 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p>
          <a:p>
            <a:pPr marL="411163" indent="-411163">
              <a:lnSpc>
                <a:spcPct val="90000"/>
              </a:lnSpc>
              <a:spcBef>
                <a:spcPts val="1500"/>
              </a:spcBef>
              <a:buSzPct val="150000"/>
              <a:buBlip>
                <a:blip r:embed="rId3"/>
              </a:buBlip>
            </a:pPr>
            <a:endParaRPr lang="en-US" dirty="0" smtClean="0"/>
          </a:p>
          <a:p>
            <a:endParaRPr lang="en-GB" sz="1600" dirty="0" smtClean="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1208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9" name="TextBox 1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20" name="Flowchart: Predefined Process 19"/>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23" name="Straight Arrow Connector 22"/>
          <p:cNvCxnSpPr>
            <a:stCxn id="19" idx="3"/>
            <a:endCxn id="20"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27" name="Straight Arrow Connector 26"/>
          <p:cNvCxnSpPr>
            <a:stCxn id="20"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Flowchart: Predefined Process 27"/>
          <p:cNvSpPr/>
          <p:nvPr/>
        </p:nvSpPr>
        <p:spPr>
          <a:xfrm>
            <a:off x="694936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Debit Side Processing</a:t>
            </a:r>
            <a:endParaRPr lang="he-IL" sz="1200" dirty="0"/>
          </a:p>
        </p:txBody>
      </p:sp>
      <p:sp>
        <p:nvSpPr>
          <p:cNvPr id="29" name="Flowchart: Predefined Process 28"/>
          <p:cNvSpPr/>
          <p:nvPr/>
        </p:nvSpPr>
        <p:spPr>
          <a:xfrm>
            <a:off x="934534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Credit Side Processing</a:t>
            </a:r>
            <a:endParaRPr lang="he-IL" sz="1200" dirty="0"/>
          </a:p>
        </p:txBody>
      </p:sp>
      <p:sp>
        <p:nvSpPr>
          <p:cNvPr id="30" name="TextBox 29"/>
          <p:cNvSpPr txBox="1"/>
          <p:nvPr/>
        </p:nvSpPr>
        <p:spPr>
          <a:xfrm>
            <a:off x="6949366" y="1304486"/>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 Lookup</a:t>
            </a:r>
            <a:endParaRPr lang="he-IL" dirty="0" err="1"/>
          </a:p>
        </p:txBody>
      </p:sp>
      <p:cxnSp>
        <p:nvCxnSpPr>
          <p:cNvPr id="31" name="Straight Arrow Connector 30"/>
          <p:cNvCxnSpPr>
            <a:stCxn id="29" idx="0"/>
          </p:cNvCxnSpPr>
          <p:nvPr/>
        </p:nvCxnSpPr>
        <p:spPr>
          <a:xfrm flipH="1" flipV="1">
            <a:off x="1030929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33" name="Straight Arrow Connector 32"/>
          <p:cNvCxnSpPr>
            <a:endCxn id="32"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8"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3"/>
            <a:endCxn id="29"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7" name="Flowchart: Predefined Process 36"/>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38" name="Elbow Connector 37"/>
          <p:cNvCxnSpPr>
            <a:stCxn id="29" idx="3"/>
            <a:endCxn id="37"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Document 40"/>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42" name="Straight Arrow Connector 41"/>
          <p:cNvCxnSpPr>
            <a:stCxn id="41" idx="3"/>
            <a:endCxn id="1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Flowchart: Predefined Process 42"/>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44" name="Straight Arrow Connector 43"/>
          <p:cNvCxnSpPr>
            <a:stCxn id="37" idx="1"/>
            <a:endCxn id="43"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6" name="Flowchart: Predefined Process 45"/>
          <p:cNvSpPr/>
          <p:nvPr/>
        </p:nvSpPr>
        <p:spPr>
          <a:xfrm>
            <a:off x="2157408" y="445335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47" name="Flowchart: Document 46"/>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48" name="Straight Arrow Connector 47"/>
          <p:cNvCxnSpPr>
            <a:stCxn id="46" idx="1"/>
            <a:endCxn id="47"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50" name="Straight Arrow Connector 49"/>
          <p:cNvCxnSpPr>
            <a:endCxn id="49"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52" name="Straight Arrow Connector 51"/>
          <p:cNvCxnSpPr>
            <a:endCxn id="51"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0"/>
          </p:cNvCxnSpPr>
          <p:nvPr/>
        </p:nvCxnSpPr>
        <p:spPr>
          <a:xfrm flipH="1" flipV="1">
            <a:off x="7913312" y="157891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55" name="Straight Arrow Connector 54"/>
          <p:cNvCxnSpPr>
            <a:stCxn id="54" idx="3"/>
            <a:endCxn id="56"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60" name="Straight Arrow Connector 59"/>
          <p:cNvCxnSpPr/>
          <p:nvPr/>
        </p:nvCxnSpPr>
        <p:spPr>
          <a:xfrm flipH="1">
            <a:off x="5532314"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136333"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157408" y="3148934"/>
            <a:ext cx="9220514" cy="1666610"/>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GPP </a:t>
            </a:r>
            <a:r>
              <a:rPr lang="en-US" dirty="0"/>
              <a:t>invokes the Account Lookup interface for the following accounts: </a:t>
            </a:r>
          </a:p>
          <a:p>
            <a:pPr marL="868363" lvl="1" indent="-411163">
              <a:lnSpc>
                <a:spcPct val="90000"/>
              </a:lnSpc>
              <a:spcBef>
                <a:spcPts val="1500"/>
              </a:spcBef>
              <a:buSzPct val="150000"/>
              <a:buBlip>
                <a:blip r:embed="rId3"/>
              </a:buBlip>
            </a:pPr>
            <a:r>
              <a:rPr lang="en-US" b="1" dirty="0"/>
              <a:t>Credit</a:t>
            </a:r>
            <a:r>
              <a:rPr lang="en-US" dirty="0"/>
              <a:t>: Invoked for the credit account only </a:t>
            </a:r>
          </a:p>
          <a:p>
            <a:pPr marL="868363" lvl="1" indent="-411163">
              <a:lnSpc>
                <a:spcPct val="90000"/>
              </a:lnSpc>
              <a:spcBef>
                <a:spcPts val="1500"/>
              </a:spcBef>
              <a:buSzPct val="150000"/>
              <a:buBlip>
                <a:blip r:embed="rId3"/>
              </a:buBlip>
            </a:pPr>
            <a:r>
              <a:rPr lang="en-US" b="1" dirty="0"/>
              <a:t>Debit</a:t>
            </a:r>
            <a:r>
              <a:rPr lang="en-US" dirty="0"/>
              <a:t>: Invoked for the debit account only </a:t>
            </a:r>
          </a:p>
          <a:p>
            <a:pPr marL="868363" lvl="1" indent="-411163">
              <a:lnSpc>
                <a:spcPct val="90000"/>
              </a:lnSpc>
              <a:spcBef>
                <a:spcPts val="1500"/>
              </a:spcBef>
              <a:buSzPct val="150000"/>
              <a:buBlip>
                <a:blip r:embed="rId3"/>
              </a:buBlip>
            </a:pPr>
            <a:r>
              <a:rPr lang="en-US" b="1" dirty="0"/>
              <a:t>Both</a:t>
            </a:r>
            <a:r>
              <a:rPr lang="en-US" dirty="0"/>
              <a:t>: Invoked for both the credit and debit accounts for an On-Us transaction.</a:t>
            </a:r>
            <a:endParaRPr lang="en-US" dirty="0">
              <a:solidFill>
                <a:schemeClr val="tx2"/>
              </a:solidFill>
            </a:endParaRPr>
          </a:p>
        </p:txBody>
      </p:sp>
    </p:spTree>
    <p:extLst>
      <p:ext uri="{BB962C8B-B14F-4D97-AF65-F5344CB8AC3E}">
        <p14:creationId xmlns:p14="http://schemas.microsoft.com/office/powerpoint/2010/main" val="538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1196121" y="1318110"/>
            <a:ext cx="9120187" cy="329782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For Source side GPP SP is working in </a:t>
            </a:r>
            <a:r>
              <a:rPr lang="en-US" b="1" dirty="0" smtClean="0">
                <a:solidFill>
                  <a:schemeClr val="accent1"/>
                </a:solidFill>
              </a:rPr>
              <a:t>Sync mode</a:t>
            </a:r>
            <a:r>
              <a:rPr lang="en-US" dirty="0" smtClean="0"/>
              <a:t>, which is single interface.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r>
              <a:rPr lang="en-US" dirty="0"/>
              <a:t>On the source side, where an account in the </a:t>
            </a:r>
            <a:r>
              <a:rPr lang="en-US" b="1" i="1" dirty="0" err="1">
                <a:solidFill>
                  <a:schemeClr val="accent1"/>
                </a:solidFill>
                <a:latin typeface="Courier New" panose="02070309020205020404" pitchFamily="49" charset="0"/>
                <a:cs typeface="Courier New" panose="02070309020205020404" pitchFamily="49" charset="0"/>
              </a:rPr>
              <a:t>PmntInf</a:t>
            </a:r>
            <a:r>
              <a:rPr lang="en-US" dirty="0"/>
              <a:t> level is the same for all the transactions in same level, GPP invokes the interface for the first transaction only and stores the received information in the system cache. For all subsequent transactions in the level, GPP retrieves the account information from the cache</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1716142" y="2407405"/>
            <a:ext cx="7026680" cy="584369"/>
          </a:xfrm>
          <a:prstGeom prst="rect">
            <a:avLst/>
          </a:prstGeom>
          <a:ln w="19050">
            <a:solidFill>
              <a:schemeClr val="accent2"/>
            </a:solidFill>
            <a:prstDash val="sysDot"/>
          </a:ln>
        </p:spPr>
      </p:pic>
    </p:spTree>
    <p:extLst>
      <p:ext uri="{BB962C8B-B14F-4D97-AF65-F5344CB8AC3E}">
        <p14:creationId xmlns:p14="http://schemas.microsoft.com/office/powerpoint/2010/main" val="276744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1913475e-a030-45ec-9e8a-a2630205b38f"/>
    <ds:schemaRef ds:uri="http://schemas.microsoft.com/sharepoint/v3"/>
    <ds:schemaRef ds:uri="0ae7057e-292f-4fd1-bead-5494e4c66c6d"/>
    <ds:schemaRef ds:uri="http://schemas.openxmlformats.org/package/2006/metadata/core-properties"/>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31788</TotalTime>
  <Words>910</Words>
  <Application>Microsoft Office PowerPoint</Application>
  <PresentationFormat>Widescreen</PresentationFormat>
  <Paragraphs>174</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Finastra_PowerPoint_Template_LIGHT</vt:lpstr>
      <vt:lpstr>Account lookup </vt:lpstr>
      <vt:lpstr>AGENDA</vt:lpstr>
      <vt:lpstr>PowerPoint Presentation</vt:lpstr>
      <vt:lpstr>SEND REQUEST flow</vt:lpstr>
      <vt:lpstr>Successful response Flow</vt:lpstr>
      <vt:lpstr>Failure response Flow</vt:lpstr>
      <vt:lpstr>Account lookup rules</vt:lpstr>
      <vt:lpstr>Single mode</vt:lpstr>
      <vt:lpstr>BULK mode</vt:lpstr>
      <vt:lpstr>Single Vs bulk mode</vt:lpstr>
      <vt:lpstr>FEES in Account lookup response</vt:lpstr>
      <vt:lpstr>Response return codes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152</cp:revision>
  <cp:lastPrinted>2017-06-06T14:07:14Z</cp:lastPrinted>
  <dcterms:created xsi:type="dcterms:W3CDTF">2017-06-27T19:04:38Z</dcterms:created>
  <dcterms:modified xsi:type="dcterms:W3CDTF">2018-03-15T14:27:53Z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