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303" r:id="rId6"/>
    <p:sldId id="261" r:id="rId7"/>
    <p:sldId id="304" r:id="rId8"/>
    <p:sldId id="305" r:id="rId9"/>
    <p:sldId id="306" r:id="rId10"/>
    <p:sldId id="307" r:id="rId11"/>
    <p:sldId id="308" r:id="rId12"/>
    <p:sldId id="309" r:id="rId13"/>
    <p:sldId id="311" r:id="rId14"/>
    <p:sldId id="310"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varScale="1">
        <p:scale>
          <a:sx n="97" d="100"/>
          <a:sy n="97" d="100"/>
        </p:scale>
        <p:origin x="108" y="31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20/03/2018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20/03/2018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211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114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941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206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2306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284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3445189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268458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5649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20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20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20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20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20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FX</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FX ONLINE rules - TBU</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578643" y="1788159"/>
            <a:ext cx="9120187" cy="310546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Rules </a:t>
            </a:r>
            <a:r>
              <a:rPr lang="en-US" dirty="0" smtClean="0"/>
              <a:t>should be set up in order to invoke the Account Lookup interface </a:t>
            </a:r>
            <a:r>
              <a:rPr lang="en-US" dirty="0"/>
              <a:t>for the debit or credit account in cases they belong to a customer (relevant side MOP is BOOK), and as per specific FI business scenarios and conditions. </a:t>
            </a:r>
            <a:endParaRPr lang="en-US" dirty="0" smtClean="0"/>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These rules are invoked whenever a debit or credit account of a message is not found in GPP, </a:t>
            </a:r>
            <a:r>
              <a:rPr lang="en-US" dirty="0"/>
              <a:t>or is found but the Check CDB check box is selected, indicating that the master copy for this account resides in the FI’s external system. </a:t>
            </a:r>
            <a:endParaRPr lang="he-IL" sz="1600" dirty="0"/>
          </a:p>
        </p:txBody>
      </p:sp>
      <p:pic>
        <p:nvPicPr>
          <p:cNvPr id="2" name="Picture 1"/>
          <p:cNvPicPr>
            <a:picLocks noChangeAspect="1"/>
          </p:cNvPicPr>
          <p:nvPr/>
        </p:nvPicPr>
        <p:blipFill>
          <a:blip r:embed="rId4"/>
          <a:stretch>
            <a:fillRect/>
          </a:stretch>
        </p:blipFill>
        <p:spPr>
          <a:xfrm>
            <a:off x="857250" y="2900362"/>
            <a:ext cx="3753100" cy="881063"/>
          </a:xfrm>
          <a:prstGeom prst="rect">
            <a:avLst/>
          </a:prstGeom>
        </p:spPr>
      </p:pic>
      <p:pic>
        <p:nvPicPr>
          <p:cNvPr id="3" name="Picture 2"/>
          <p:cNvPicPr>
            <a:picLocks noChangeAspect="1"/>
          </p:cNvPicPr>
          <p:nvPr/>
        </p:nvPicPr>
        <p:blipFill>
          <a:blip r:embed="rId5"/>
          <a:stretch>
            <a:fillRect/>
          </a:stretch>
        </p:blipFill>
        <p:spPr>
          <a:xfrm>
            <a:off x="5138737" y="2900361"/>
            <a:ext cx="3623372" cy="881063"/>
          </a:xfrm>
          <a:prstGeom prst="rect">
            <a:avLst/>
          </a:prstGeom>
        </p:spPr>
      </p:pic>
    </p:spTree>
    <p:extLst>
      <p:ext uri="{BB962C8B-B14F-4D97-AF65-F5344CB8AC3E}">
        <p14:creationId xmlns:p14="http://schemas.microsoft.com/office/powerpoint/2010/main" val="305746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Response return codes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7" name="Rectangle 6"/>
          <p:cNvSpPr/>
          <p:nvPr/>
        </p:nvSpPr>
        <p:spPr>
          <a:xfrm>
            <a:off x="623888" y="1507179"/>
            <a:ext cx="9120187" cy="2934650"/>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as follows: </a:t>
            </a:r>
          </a:p>
          <a:p>
            <a:pPr marL="285750" indent="-285750">
              <a:buFont typeface="Arial" panose="020B0604020202020204" pitchFamily="34" charset="0"/>
              <a:buChar char="•"/>
            </a:pPr>
            <a:r>
              <a:rPr lang="en-US" b="1" dirty="0" smtClean="0"/>
              <a:t>1</a:t>
            </a:r>
            <a:r>
              <a:rPr lang="en-US" dirty="0" smtClean="0"/>
              <a:t> </a:t>
            </a:r>
            <a:r>
              <a:rPr lang="en-US" dirty="0"/>
              <a:t>– to indicate a </a:t>
            </a:r>
            <a:r>
              <a:rPr lang="en-US" dirty="0" smtClean="0"/>
              <a:t>Success </a:t>
            </a:r>
          </a:p>
          <a:p>
            <a:pPr marL="285750" indent="-285750">
              <a:buFont typeface="Arial" panose="020B0604020202020204" pitchFamily="34" charset="0"/>
              <a:buChar char="•"/>
            </a:pPr>
            <a:r>
              <a:rPr lang="en-US" b="1" dirty="0" smtClean="0"/>
              <a:t>0</a:t>
            </a:r>
            <a:r>
              <a:rPr lang="en-US" dirty="0" smtClean="0"/>
              <a:t> – to indicate any error when no specific error handling is required but routing transaction to Repair </a:t>
            </a:r>
          </a:p>
          <a:p>
            <a:pPr marL="285750" indent="-285750">
              <a:buFont typeface="Arial" panose="020B0604020202020204" pitchFamily="34" charset="0"/>
              <a:buChar char="•"/>
            </a:pPr>
            <a:endParaRPr lang="en-US" dirty="0"/>
          </a:p>
          <a:p>
            <a:r>
              <a:rPr lang="en-US" sz="1600" i="1" dirty="0"/>
              <a:t>Note:</a:t>
            </a:r>
            <a:r>
              <a:rPr lang="en-US" sz="1600" dirty="0"/>
              <a:t> Although the interface supports receiving proprietary return codes for the various failure responses, as long as the appropriate mapping between financial institution’s codes and GPP internal codes is pre-configured. </a:t>
            </a:r>
          </a:p>
          <a:p>
            <a:pPr>
              <a:lnSpc>
                <a:spcPct val="90000"/>
              </a:lnSpc>
              <a:spcBef>
                <a:spcPts val="1500"/>
              </a:spcBef>
              <a:buSzPct val="150000"/>
            </a:pPr>
            <a:endParaRPr lang="en-US" dirty="0" smtClean="0"/>
          </a:p>
        </p:txBody>
      </p:sp>
    </p:spTree>
    <p:extLst>
      <p:ext uri="{BB962C8B-B14F-4D97-AF65-F5344CB8AC3E}">
        <p14:creationId xmlns:p14="http://schemas.microsoft.com/office/powerpoint/2010/main" val="143785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Text Placeholder 7"/>
          <p:cNvSpPr>
            <a:spLocks noGrp="1"/>
          </p:cNvSpPr>
          <p:nvPr>
            <p:ph type="body" sz="quarter" idx="11"/>
          </p:nvPr>
        </p:nvSpPr>
        <p:spPr>
          <a:xfrm>
            <a:off x="687083" y="4295091"/>
            <a:ext cx="4252912" cy="351480"/>
          </a:xfrm>
        </p:spPr>
        <p:txBody>
          <a:bodyPr/>
          <a:lstStyle/>
          <a:p>
            <a:r>
              <a:rPr lang="en-GB" smtClean="0"/>
              <a:t>Arnab.podder@finastra.com</a:t>
            </a:r>
            <a:endParaRPr lang="en-GB" dirty="0" smtClean="0"/>
          </a:p>
          <a:p>
            <a:endParaRPr lang="en-GB" dirty="0"/>
          </a:p>
        </p:txBody>
      </p:sp>
    </p:spTree>
    <p:extLst>
      <p:ext uri="{BB962C8B-B14F-4D97-AF65-F5344CB8AC3E}">
        <p14:creationId xmlns:p14="http://schemas.microsoft.com/office/powerpoint/2010/main" val="421148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7" y="1337381"/>
            <a:ext cx="9692421" cy="2636742"/>
          </a:xfrm>
        </p:spPr>
        <p:txBody>
          <a:bodyPr/>
          <a:lstStyle/>
          <a:p>
            <a:pPr lvl="0"/>
            <a:r>
              <a:rPr lang="en-US" dirty="0" smtClean="0"/>
              <a:t>Overview</a:t>
            </a:r>
          </a:p>
          <a:p>
            <a:pPr lvl="0"/>
            <a:r>
              <a:rPr lang="en-US" dirty="0" smtClean="0"/>
              <a:t>Flows </a:t>
            </a:r>
          </a:p>
          <a:p>
            <a:pPr lvl="0"/>
            <a:r>
              <a:rPr lang="en-US" dirty="0" smtClean="0"/>
              <a:t>Rules</a:t>
            </a:r>
          </a:p>
          <a:p>
            <a:r>
              <a:rPr lang="en-US" dirty="0" smtClean="0"/>
              <a:t>Structure Types, Logical </a:t>
            </a:r>
            <a:r>
              <a:rPr lang="en-US" dirty="0" smtClean="0"/>
              <a:t>Fields</a:t>
            </a:r>
            <a:endParaRPr lang="en-US" dirty="0" smtClean="0"/>
          </a:p>
        </p:txBody>
      </p:sp>
      <p:sp>
        <p:nvSpPr>
          <p:cNvPr id="4" name="Date Placeholder 3"/>
          <p:cNvSpPr>
            <a:spLocks noGrp="1"/>
          </p:cNvSpPr>
          <p:nvPr>
            <p:ph type="dt" sz="half" idx="10"/>
          </p:nvPr>
        </p:nvSpPr>
        <p:spPr/>
        <p:txBody>
          <a:bodyPr/>
          <a:lstStyle/>
          <a:p>
            <a:fld id="{6096F0BA-ECEE-44D1-ABE9-40C67B221300}" type="datetime4">
              <a:rPr lang="en-GB" smtClean="0"/>
              <a:t>20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350794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b="0" dirty="0" smtClean="0"/>
              <a:t>Online FX interface is invoked from </a:t>
            </a:r>
            <a:r>
              <a:rPr lang="en-US" b="0" dirty="0"/>
              <a:t>GPP to retrieve </a:t>
            </a:r>
            <a:r>
              <a:rPr lang="en-US" b="0" dirty="0" smtClean="0"/>
              <a:t>FX information from t</a:t>
            </a:r>
            <a:r>
              <a:rPr lang="en-IN" b="0" dirty="0" smtClean="0"/>
              <a:t>he </a:t>
            </a:r>
            <a:r>
              <a:rPr lang="en-IN" b="0" dirty="0"/>
              <a:t>Financial Institution’s Online FX </a:t>
            </a:r>
            <a:r>
              <a:rPr lang="en-IN" b="0" dirty="0" smtClean="0"/>
              <a:t>system.</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20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Rate REQUEST STP (RRSTP) Request</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24" idx="3"/>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Rate (WAIT RATE </a:t>
            </a:r>
            <a:r>
              <a:rPr lang="en-GB" sz="1200" b="1" dirty="0">
                <a:solidFill>
                  <a:schemeClr val="bg1"/>
                </a:solidFill>
              </a:rPr>
              <a:t>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54222" y="3648917"/>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RRSTP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2086725"/>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 Request sent out to the FX Online system as part of the FX Calculation step, when exit is 	required, if no contract is included in the transaction and the transaction amount is below a defined </a:t>
            </a:r>
            <a:r>
              <a:rPr lang="en-IN" dirty="0" smtClean="0"/>
              <a:t>threshold</a:t>
            </a:r>
            <a:r>
              <a:rPr lang="en-IN" dirty="0"/>
              <a:t>, or when submitted from manual queue when the FX tab is empty. This is a request for a </a:t>
            </a:r>
            <a:r>
              <a:rPr lang="en-IN" dirty="0" smtClean="0"/>
              <a:t>rate</a:t>
            </a:r>
            <a:r>
              <a:rPr lang="en-IN" dirty="0"/>
              <a:t>.</a:t>
            </a:r>
            <a:endParaRPr lang="he-IL" sz="1600" dirty="0"/>
          </a:p>
        </p:txBody>
      </p:sp>
      <p:sp>
        <p:nvSpPr>
          <p:cNvPr id="53" name="TextBox 52">
            <a:hlinkClick r:id="rId4" action="ppaction://hlinkpres?slideindex=1&amp;slidetitle="/>
          </p:cNvPr>
          <p:cNvSpPr txBox="1"/>
          <p:nvPr/>
        </p:nvSpPr>
        <p:spPr>
          <a:xfrm>
            <a:off x="6495306" y="4076414"/>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RRSTP 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175041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Get Rate (GETRATE)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Synchronic response wait</a:t>
            </a:r>
            <a:endParaRPr lang="he-IL" sz="1200" b="1" dirty="0">
              <a:solidFill>
                <a:schemeClr val="bg1"/>
              </a:solidFill>
            </a:endParaRPr>
          </a:p>
        </p:txBody>
      </p:sp>
      <p:sp>
        <p:nvSpPr>
          <p:cNvPr id="45" name="TextBox 44">
            <a:hlinkClick r:id="rId3" action="ppaction://hlinkpres?slideindex=1&amp;slidetitle="/>
          </p:cNvPr>
          <p:cNvSpPr txBox="1"/>
          <p:nvPr/>
        </p:nvSpPr>
        <p:spPr>
          <a:xfrm>
            <a:off x="6437312" y="3676486"/>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Get Rate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Request for dealer rates for the relevant currency and pair amount invoked via the manual action </a:t>
            </a:r>
            <a:r>
              <a:rPr lang="en-IN" dirty="0" smtClean="0"/>
              <a:t>of </a:t>
            </a:r>
            <a:r>
              <a:rPr lang="en-IN" dirty="0"/>
              <a:t>Get Rate button in FX Repair queue.</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Get Rate 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cxnSp>
        <p:nvCxnSpPr>
          <p:cNvPr id="44" name="Straight Arrow Connector 43"/>
          <p:cNvCxnSpPr>
            <a:stCxn id="42" idx="1"/>
            <a:endCxn id="24" idx="3"/>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97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Accept Lock (ACCLOCK)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24" idx="3"/>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FX Repair 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38898" y="3695670"/>
            <a:ext cx="1729520" cy="309408"/>
          </a:xfrm>
          <a:prstGeom prst="rect">
            <a:avLst/>
          </a:prstGeom>
          <a:noFill/>
        </p:spPr>
        <p:txBody>
          <a:bodyPr wrap="square" lIns="0" tIns="0" rIns="0" bIns="0" rtlCol="0">
            <a:noAutofit/>
          </a:bodyPr>
          <a:lstStyle/>
          <a:p>
            <a:pPr lvl="0" algn="ctr">
              <a:defRPr/>
            </a:pPr>
            <a:r>
              <a:rPr lang="en-US" sz="1100" b="1" dirty="0">
                <a:solidFill>
                  <a:srgbClr val="6948D9"/>
                </a:solidFill>
                <a:latin typeface="Arial"/>
              </a:rPr>
              <a:t>ACCLOCK</a:t>
            </a:r>
            <a:r>
              <a:rPr lang="en-US" sz="1100" b="1" dirty="0">
                <a:solidFill>
                  <a:srgbClr val="6948D9"/>
                </a:solidFill>
                <a:latin typeface="Arial"/>
              </a:rPr>
              <a:t> Request</a:t>
            </a:r>
            <a:endParaRPr lang="en-GB" sz="1100" b="1" dirty="0" err="1">
              <a:solidFill>
                <a:srgbClr val="6948D9"/>
              </a:solidFill>
              <a:latin typeface="Arial"/>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An approval of usage of a rate received (from a list of rates) in the GETRATE mode. Invoked via </a:t>
            </a:r>
            <a:r>
              <a:rPr lang="en-IN" dirty="0" smtClean="0"/>
              <a:t>the </a:t>
            </a:r>
            <a:r>
              <a:rPr lang="en-IN" dirty="0"/>
              <a:t>manual action of Approve button in FX Repair queue.</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ACCLOCK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284185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IN" dirty="0"/>
              <a:t>Validate and Lock (VALLOCK)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24" idx="3"/>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Rate (WAIT RATE </a:t>
            </a:r>
            <a:r>
              <a:rPr lang="en-GB" sz="1200" b="1" dirty="0">
                <a:solidFill>
                  <a:schemeClr val="bg1"/>
                </a:solidFill>
              </a:rPr>
              <a:t>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89706" y="3685898"/>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VALLOCK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588127"/>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 Request sent out to the FX Online system as part of the FX Calculation step, when exit is 	required, if a contact is received within the transaction or when entered manually to allow 	validating and approving its rate to be used.</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VALLOCK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338063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Reject Rate (REJRATE)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24" idx="3"/>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FX Repair 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07354" y="3774984"/>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REJRATE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 reject of all rates received in the GETRATE mode. Invoked via the manual action of Reject </a:t>
            </a:r>
            <a:r>
              <a:rPr lang="en-IN" dirty="0" smtClean="0"/>
              <a:t>button </a:t>
            </a:r>
            <a:r>
              <a:rPr lang="en-IN" dirty="0"/>
              <a:t>in FX Repair queue</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REJRATE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51713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Get Deal (GETDEALS)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24" idx="3"/>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Synchronic response wait</a:t>
            </a:r>
            <a:endParaRPr lang="he-IL" sz="1200" b="1" dirty="0">
              <a:solidFill>
                <a:schemeClr val="bg1"/>
              </a:solidFill>
            </a:endParaRPr>
          </a:p>
        </p:txBody>
      </p:sp>
      <p:sp>
        <p:nvSpPr>
          <p:cNvPr id="45" name="TextBox 44">
            <a:hlinkClick r:id="rId3" action="ppaction://hlinkpres?slideindex=1&amp;slidetitle="/>
          </p:cNvPr>
          <p:cNvSpPr txBox="1"/>
          <p:nvPr/>
        </p:nvSpPr>
        <p:spPr>
          <a:xfrm>
            <a:off x="6467103" y="3736319"/>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GETDEALS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Request for all contracts for the relevant currency and pair amount invoked via the manual action of Get Deals button in FX Repair queue. </a:t>
            </a:r>
            <a:endParaRPr lang="he-IL"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GETDEALS</a:t>
            </a:r>
            <a:r>
              <a:rPr lang="en-US" sz="1100" b="1" dirty="0" smtClean="0">
                <a:solidFill>
                  <a:srgbClr val="6948D9"/>
                </a:solidFill>
              </a:rPr>
              <a:t>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80504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86F62-2954-471E-9368-38BF5704F41F}">
  <ds:schemaRefs>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913475e-a030-45ec-9e8a-a2630205b38f"/>
    <ds:schemaRef ds:uri="http://www.w3.org/XML/1998/namespace"/>
    <ds:schemaRef ds:uri="http://purl.org/dc/dcmitype/"/>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31663</TotalTime>
  <Words>804</Words>
  <Application>Microsoft Office PowerPoint</Application>
  <PresentationFormat>Widescreen</PresentationFormat>
  <Paragraphs>182</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Finastra_PowerPoint_Template_LIGHT</vt:lpstr>
      <vt:lpstr>Online FX</vt:lpstr>
      <vt:lpstr>AGENDA</vt:lpstr>
      <vt:lpstr>PowerPoint Presentation</vt:lpstr>
      <vt:lpstr>Rate REQUEST STP (RRSTP) Request</vt:lpstr>
      <vt:lpstr>Get Rate (GETRATE) Request</vt:lpstr>
      <vt:lpstr>Accept Lock (ACCLOCK) Request</vt:lpstr>
      <vt:lpstr>Validate and Lock (VALLOCK) Request</vt:lpstr>
      <vt:lpstr>Reject Rate (REJRATE) Request</vt:lpstr>
      <vt:lpstr>Get Deal (GETDEALS) Request</vt:lpstr>
      <vt:lpstr>FX ONLINE rules - TBU</vt:lpstr>
      <vt:lpstr>Response return codes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157</cp:revision>
  <cp:lastPrinted>2017-06-06T14:07:14Z</cp:lastPrinted>
  <dcterms:created xsi:type="dcterms:W3CDTF">2017-06-27T19:04:38Z</dcterms:created>
  <dcterms:modified xsi:type="dcterms:W3CDTF">2018-03-20T06:26:25Z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