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99" r:id="rId6"/>
    <p:sldId id="261" r:id="rId7"/>
    <p:sldId id="300" r:id="rId8"/>
    <p:sldId id="301" r:id="rId9"/>
    <p:sldId id="294" r:id="rId10"/>
    <p:sldId id="304" r:id="rId11"/>
    <p:sldId id="306" r:id="rId12"/>
    <p:sldId id="303"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8" d="100"/>
          <a:sy n="108" d="100"/>
        </p:scale>
        <p:origin x="594" y="114"/>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21/03/2018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21/03/2018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2400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0612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3843588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983315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8531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290172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5649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21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21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21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21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21 March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21 March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21 March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21 March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21 March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balance/BalanceInquiryRequest.xml"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balance/EarmarkReleaseRequest.x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balance/Balance%20Inquiry%20Response%20-%20successful%20-%20no%20earmark.x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balance/Balance%20Inquiry%20Response%20-Failure.x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Balance Inquiry</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8A2CEC-3088-437B-B321-33BEC7D93FCD}"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Text Placeholder 7"/>
          <p:cNvSpPr>
            <a:spLocks noGrp="1"/>
          </p:cNvSpPr>
          <p:nvPr>
            <p:ph type="body" sz="quarter" idx="11"/>
          </p:nvPr>
        </p:nvSpPr>
        <p:spPr>
          <a:xfrm>
            <a:off x="687083" y="4295091"/>
            <a:ext cx="4252912" cy="351480"/>
          </a:xfrm>
        </p:spPr>
        <p:txBody>
          <a:bodyPr/>
          <a:lstStyle/>
          <a:p>
            <a:r>
              <a:rPr lang="en-GB" dirty="0"/>
              <a:t>a</a:t>
            </a:r>
            <a:r>
              <a:rPr lang="en-GB" dirty="0" smtClean="0"/>
              <a:t>rnab.podder@finastra.com</a:t>
            </a:r>
          </a:p>
          <a:p>
            <a:endParaRPr lang="en-GB" dirty="0"/>
          </a:p>
        </p:txBody>
      </p:sp>
    </p:spTree>
    <p:extLst>
      <p:ext uri="{BB962C8B-B14F-4D97-AF65-F5344CB8AC3E}">
        <p14:creationId xmlns:p14="http://schemas.microsoft.com/office/powerpoint/2010/main" val="421148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7" y="1550445"/>
            <a:ext cx="9692421" cy="2636742"/>
          </a:xfrm>
        </p:spPr>
        <p:txBody>
          <a:bodyPr/>
          <a:lstStyle/>
          <a:p>
            <a:pPr lvl="0"/>
            <a:r>
              <a:rPr lang="en-US" dirty="0" smtClean="0"/>
              <a:t>Overview</a:t>
            </a:r>
          </a:p>
          <a:p>
            <a:pPr lvl="0"/>
            <a:r>
              <a:rPr lang="en-US" dirty="0" smtClean="0"/>
              <a:t>Flows </a:t>
            </a:r>
          </a:p>
          <a:p>
            <a:pPr lvl="0"/>
            <a:r>
              <a:rPr lang="en-US" dirty="0" smtClean="0"/>
              <a:t>Rules</a:t>
            </a:r>
          </a:p>
          <a:p>
            <a:r>
              <a:rPr lang="en-US" dirty="0" smtClean="0"/>
              <a:t>Structure Types, Logical Fields</a:t>
            </a:r>
          </a:p>
          <a:p>
            <a:pPr lvl="0"/>
            <a:r>
              <a:rPr lang="en-US" dirty="0" smtClean="0"/>
              <a:t>Bulk Vs Single mode</a:t>
            </a:r>
          </a:p>
        </p:txBody>
      </p:sp>
      <p:sp>
        <p:nvSpPr>
          <p:cNvPr id="4" name="Date Placeholder 3"/>
          <p:cNvSpPr>
            <a:spLocks noGrp="1"/>
          </p:cNvSpPr>
          <p:nvPr>
            <p:ph type="dt" sz="half" idx="10"/>
          </p:nvPr>
        </p:nvSpPr>
        <p:spPr/>
        <p:txBody>
          <a:bodyPr/>
          <a:lstStyle/>
          <a:p>
            <a:fld id="{6096F0BA-ECEE-44D1-ABE9-40C67B221300}" type="datetime4">
              <a:rPr lang="en-GB" smtClean="0"/>
              <a:t>21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240978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smtClean="0"/>
              <a:t>Balance Inquiry is </a:t>
            </a:r>
            <a:r>
              <a:rPr lang="en-US" dirty="0"/>
              <a:t>performed in GPP to retrieve </a:t>
            </a:r>
            <a:r>
              <a:rPr lang="en-US" dirty="0" smtClean="0"/>
              <a:t>customer balance information </a:t>
            </a:r>
            <a:r>
              <a:rPr lang="en-US" dirty="0"/>
              <a:t>required for successful processing. </a:t>
            </a:r>
            <a:r>
              <a:rPr lang="en-GB" dirty="0" smtClean="0">
                <a:solidFill>
                  <a:schemeClr val="accent1"/>
                </a:solidFill>
              </a:rPr>
              <a:t>”</a:t>
            </a:r>
          </a:p>
        </p:txBody>
      </p:sp>
      <p:sp>
        <p:nvSpPr>
          <p:cNvPr id="3" name="Date Placeholder 2"/>
          <p:cNvSpPr>
            <a:spLocks noGrp="1"/>
          </p:cNvSpPr>
          <p:nvPr>
            <p:ph type="dt" sz="half" idx="10"/>
          </p:nvPr>
        </p:nvSpPr>
        <p:spPr/>
        <p:txBody>
          <a:bodyPr/>
          <a:lstStyle/>
          <a:p>
            <a:fld id="{014A5046-EA5E-455B-A3BC-352818629394}" type="datetime4">
              <a:rPr lang="en-GB" smtClean="0"/>
              <a:pPr/>
              <a:t>21 March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Balance Inquiry Request </a:t>
            </a:r>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9" y="5862301"/>
            <a:ext cx="1941920"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Balance Inquiry</a:t>
            </a:r>
            <a:endParaRPr lang="he-IL" dirty="0" err="1"/>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16320" y="132261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4058242" y="146926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512301" y="111819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a:endCxn id="65" idx="3"/>
          </p:cNvCxnSpPr>
          <p:nvPr/>
        </p:nvCxnSpPr>
        <p:spPr>
          <a:xfrm flipH="1">
            <a:off x="6495309" y="6015082"/>
            <a:ext cx="2098084" cy="2761"/>
          </a:xfrm>
          <a:prstGeom prst="straightConnector1">
            <a:avLst/>
          </a:prstGeom>
          <a:ln w="28575" cmpd="sng">
            <a:solidFill>
              <a:schemeClr val="accent2"/>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593393" y="5772192"/>
            <a:ext cx="2704869"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BI (BIWAIT queue</a:t>
            </a:r>
            <a:r>
              <a:rPr lang="en-GB" sz="1200" b="1" dirty="0">
                <a:solidFill>
                  <a:schemeClr val="bg1"/>
                </a:solidFill>
              </a:rPr>
              <a:t>)</a:t>
            </a:r>
            <a:endParaRPr lang="he-IL" sz="1200" b="1" dirty="0">
              <a:solidFill>
                <a:schemeClr val="bg1"/>
              </a:solidFill>
            </a:endParaRPr>
          </a:p>
        </p:txBody>
      </p:sp>
      <p:sp>
        <p:nvSpPr>
          <p:cNvPr id="45" name="TextBox 44">
            <a:hlinkClick r:id="rId3" action="ppaction://hlinkpres?slideindex=1&amp;slidetitle="/>
          </p:cNvPr>
          <p:cNvSpPr txBox="1"/>
          <p:nvPr/>
        </p:nvSpPr>
        <p:spPr>
          <a:xfrm>
            <a:off x="6683301" y="5748463"/>
            <a:ext cx="1755282" cy="304041"/>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BI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6946559" y="3044799"/>
            <a:ext cx="4337900" cy="1588127"/>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smtClean="0"/>
              <a:t>Once the Balance Inquiry interface is invoked, and as the interface is working in  A-sync mode, the message processing is stopped and the message waits for the response in the queue (status) of Wait BI response (BIWAIT). </a:t>
            </a:r>
            <a:endParaRPr lang="en-US" dirty="0"/>
          </a:p>
        </p:txBody>
      </p:sp>
      <p:sp>
        <p:nvSpPr>
          <p:cNvPr id="44" name="TextBox 43">
            <a:hlinkClick r:id="rId4" action="ppaction://hlinkpres?slideindex=1&amp;slidetitle="/>
          </p:cNvPr>
          <p:cNvSpPr txBox="1"/>
          <p:nvPr/>
        </p:nvSpPr>
        <p:spPr>
          <a:xfrm>
            <a:off x="6674887" y="6052504"/>
            <a:ext cx="1755282" cy="304041"/>
          </a:xfrm>
          <a:prstGeom prst="rect">
            <a:avLst/>
          </a:prstGeom>
          <a:noFill/>
        </p:spPr>
        <p:txBody>
          <a:bodyPr wrap="square" lIns="0" tIns="0" rIns="0" bIns="0" rtlCol="0">
            <a:noAutofit/>
          </a:bodyPr>
          <a:lstStyle>
            <a:defPPr>
              <a:defRPr lang="en-US"/>
            </a:defPPr>
            <a:lvl1pPr marR="0" lvl="0" indent="0" algn="ctr" fontAlgn="auto">
              <a:lnSpc>
                <a:spcPct val="100000"/>
              </a:lnSpc>
              <a:spcBef>
                <a:spcPts val="0"/>
              </a:spcBef>
              <a:spcAft>
                <a:spcPts val="0"/>
              </a:spcAft>
              <a:buClrTx/>
              <a:buSzTx/>
              <a:buFontTx/>
              <a:buNone/>
              <a:tabLst/>
              <a:defRPr sz="1100" b="1">
                <a:solidFill>
                  <a:srgbClr val="6948D9"/>
                </a:solidFill>
                <a:latin typeface="Arial"/>
              </a:defRPr>
            </a:lvl1pPr>
          </a:lstStyle>
          <a:p>
            <a:r>
              <a:rPr lang="en-US" dirty="0"/>
              <a:t>Earmark Release Request </a:t>
            </a:r>
            <a:endParaRPr lang="en-GB" dirty="0" err="1"/>
          </a:p>
        </p:txBody>
      </p:sp>
    </p:spTree>
    <p:extLst>
      <p:ext uri="{BB962C8B-B14F-4D97-AF65-F5344CB8AC3E}">
        <p14:creationId xmlns:p14="http://schemas.microsoft.com/office/powerpoint/2010/main" val="222785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Balance </a:t>
            </a:r>
            <a:r>
              <a:rPr lang="en-US" dirty="0"/>
              <a:t>Inquiry Response  </a:t>
            </a:r>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9" y="5862301"/>
            <a:ext cx="1941920"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Balance Inquiry</a:t>
            </a:r>
            <a:endParaRPr lang="he-IL" dirty="0" err="1"/>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16320" y="132261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4058242" y="146926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512301" y="111819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a:endCxn id="65" idx="3"/>
          </p:cNvCxnSpPr>
          <p:nvPr/>
        </p:nvCxnSpPr>
        <p:spPr>
          <a:xfrm flipH="1">
            <a:off x="6495309" y="6015082"/>
            <a:ext cx="1715648" cy="2761"/>
          </a:xfrm>
          <a:prstGeom prst="straightConnector1">
            <a:avLst/>
          </a:prstGeom>
          <a:ln w="28575" cmpd="sng">
            <a:solidFill>
              <a:schemeClr val="accent2"/>
            </a:solidFill>
            <a:prstDash val="sysDot"/>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210957" y="5772192"/>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BI (BIWAIT queue</a:t>
            </a:r>
            <a:r>
              <a:rPr lang="en-GB" sz="1200" b="1" dirty="0">
                <a:solidFill>
                  <a:schemeClr val="bg1"/>
                </a:solidFill>
              </a:rPr>
              <a:t>)</a:t>
            </a:r>
            <a:endParaRPr lang="he-IL" sz="1200" b="1" dirty="0">
              <a:solidFill>
                <a:schemeClr val="bg1"/>
              </a:solidFill>
            </a:endParaRPr>
          </a:p>
        </p:txBody>
      </p:sp>
      <p:sp>
        <p:nvSpPr>
          <p:cNvPr id="45" name="TextBox 44">
            <a:hlinkClick r:id="rId3" action="ppaction://hlinkpres?slideindex=1&amp;slidetitle="/>
          </p:cNvPr>
          <p:cNvSpPr txBox="1"/>
          <p:nvPr/>
        </p:nvSpPr>
        <p:spPr>
          <a:xfrm>
            <a:off x="6447846" y="5720433"/>
            <a:ext cx="1755282" cy="304041"/>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BI Success</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6917064" y="2624656"/>
            <a:ext cx="4337900" cy="2431435"/>
          </a:xfrm>
          <a:prstGeom prst="rect">
            <a:avLst/>
          </a:prstGeom>
          <a:solidFill>
            <a:schemeClr val="accent1">
              <a:lumMod val="20000"/>
              <a:lumOff val="80000"/>
            </a:schemeClr>
          </a:solidFill>
          <a:ln w="28575" cap="sq" cmpd="sng">
            <a:solidFill>
              <a:schemeClr val="accent2"/>
            </a:solidFill>
            <a:bevel/>
          </a:ln>
        </p:spPr>
        <p:txBody>
          <a:bodyPr wrap="square">
            <a:spAutoFit/>
          </a:bodyPr>
          <a:lstStyle/>
          <a:p>
            <a:r>
              <a:rPr lang="en-US" dirty="0"/>
              <a:t>The HOST system should determine, based on the account number and the amount and date of the transaction, whether or not to respond with: </a:t>
            </a:r>
          </a:p>
          <a:p>
            <a:pPr marL="285750" indent="-285750">
              <a:buFont typeface="Arial" panose="020B0604020202020204" pitchFamily="34" charset="0"/>
              <a:buChar char="•"/>
            </a:pPr>
            <a:r>
              <a:rPr lang="en-US" sz="1600" dirty="0" smtClean="0"/>
              <a:t>A </a:t>
            </a:r>
            <a:r>
              <a:rPr lang="en-US" sz="1600" dirty="0"/>
              <a:t>successful response which is ‘make the </a:t>
            </a:r>
            <a:r>
              <a:rPr lang="en-US" sz="1600" dirty="0" smtClean="0"/>
              <a:t>transaction’</a:t>
            </a:r>
            <a:endParaRPr lang="en-US" sz="1600" dirty="0"/>
          </a:p>
          <a:p>
            <a:pPr marL="285750" indent="-285750">
              <a:buFont typeface="Arial" panose="020B0604020202020204" pitchFamily="34" charset="0"/>
              <a:buChar char="•"/>
            </a:pPr>
            <a:r>
              <a:rPr lang="en-US" sz="1600" dirty="0" smtClean="0"/>
              <a:t>A </a:t>
            </a:r>
            <a:r>
              <a:rPr lang="en-US" sz="1600" dirty="0"/>
              <a:t>failure response which is ‘do not make the </a:t>
            </a:r>
            <a:r>
              <a:rPr lang="en-US" sz="1600" dirty="0" smtClean="0"/>
              <a:t>transaction’</a:t>
            </a:r>
            <a:endParaRPr lang="en-US" sz="1600" dirty="0"/>
          </a:p>
          <a:p>
            <a:pPr marL="285750" indent="-285750">
              <a:buFont typeface="Arial" panose="020B0604020202020204" pitchFamily="34" charset="0"/>
              <a:buChar char="•"/>
            </a:pPr>
            <a:r>
              <a:rPr lang="en-US" sz="1600" dirty="0" smtClean="0"/>
              <a:t>A </a:t>
            </a:r>
            <a:r>
              <a:rPr lang="en-US" sz="1600" dirty="0"/>
              <a:t>non-final response </a:t>
            </a:r>
          </a:p>
        </p:txBody>
      </p:sp>
      <p:sp>
        <p:nvSpPr>
          <p:cNvPr id="44" name="TextBox 43">
            <a:hlinkClick r:id="rId4" action="ppaction://hlinkpres?slideindex=1&amp;slidetitle="/>
          </p:cNvPr>
          <p:cNvSpPr txBox="1"/>
          <p:nvPr/>
        </p:nvSpPr>
        <p:spPr>
          <a:xfrm>
            <a:off x="6471578" y="6111684"/>
            <a:ext cx="1755282" cy="304041"/>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BI Failure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Tree>
    <p:extLst>
      <p:ext uri="{BB962C8B-B14F-4D97-AF65-F5344CB8AC3E}">
        <p14:creationId xmlns:p14="http://schemas.microsoft.com/office/powerpoint/2010/main" val="257393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Balance Inquiry RULES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21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7" name="Rectangle 6"/>
          <p:cNvSpPr/>
          <p:nvPr/>
        </p:nvSpPr>
        <p:spPr>
          <a:xfrm>
            <a:off x="623888" y="1783364"/>
            <a:ext cx="9120187" cy="840230"/>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a:t>Interface selection rules can be configured according to customer’s requirement, in order to select the relevant Balance Inquiry interface (Balance Inquiry with Earmark or Inquiry Only, and the Earmark Release scenario</a:t>
            </a:r>
            <a:r>
              <a:rPr lang="en-US" dirty="0" smtClean="0"/>
              <a:t>).</a:t>
            </a:r>
          </a:p>
        </p:txBody>
      </p:sp>
      <p:pic>
        <p:nvPicPr>
          <p:cNvPr id="3" name="Picture 2"/>
          <p:cNvPicPr>
            <a:picLocks noChangeAspect="1"/>
          </p:cNvPicPr>
          <p:nvPr/>
        </p:nvPicPr>
        <p:blipFill>
          <a:blip r:embed="rId4"/>
          <a:stretch>
            <a:fillRect/>
          </a:stretch>
        </p:blipFill>
        <p:spPr>
          <a:xfrm>
            <a:off x="623888" y="3024379"/>
            <a:ext cx="3623372" cy="881063"/>
          </a:xfrm>
          <a:prstGeom prst="rect">
            <a:avLst/>
          </a:prstGeom>
        </p:spPr>
      </p:pic>
    </p:spTree>
    <p:extLst>
      <p:ext uri="{BB962C8B-B14F-4D97-AF65-F5344CB8AC3E}">
        <p14:creationId xmlns:p14="http://schemas.microsoft.com/office/powerpoint/2010/main" val="120874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21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57" name="TextBox 56"/>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58" name="Flowchart: Predefined Process 57"/>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59" name="Straight Arrow Connector 58"/>
          <p:cNvCxnSpPr>
            <a:stCxn id="57" idx="3"/>
            <a:endCxn id="58"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71" name="Straight Arrow Connector 70"/>
          <p:cNvCxnSpPr>
            <a:stCxn id="58"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Flowchart: Predefined Process 71"/>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73" name="Flowchart: Predefined Process 72"/>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74" name="TextBox 73"/>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75" name="Straight Arrow Connector 74"/>
          <p:cNvCxnSpPr>
            <a:stCxn id="73"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FX Engine</a:t>
            </a:r>
            <a:endParaRPr lang="he-IL" dirty="0" err="1"/>
          </a:p>
        </p:txBody>
      </p:sp>
      <p:cxnSp>
        <p:nvCxnSpPr>
          <p:cNvPr id="77" name="Straight Arrow Connector 76"/>
          <p:cNvCxnSpPr>
            <a:endCxn id="76" idx="2"/>
          </p:cNvCxnSpPr>
          <p:nvPr/>
        </p:nvCxnSpPr>
        <p:spPr>
          <a:xfrm flipV="1">
            <a:off x="5524347"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8" idx="3"/>
            <a:endCxn id="72"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3"/>
            <a:endCxn id="73"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1" name="Flowchart: Predefined Process 8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82" name="Elbow Connector 81"/>
          <p:cNvCxnSpPr>
            <a:stCxn id="73" idx="3"/>
            <a:endCxn id="8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3" name="Flowchart: Document 82"/>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84" name="Straight Arrow Connector 83"/>
          <p:cNvCxnSpPr>
            <a:stCxn id="83" idx="3"/>
            <a:endCxn id="57"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Flowchart: Predefined Process 84"/>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86" name="Straight Arrow Connector 85"/>
          <p:cNvCxnSpPr>
            <a:stCxn id="81" idx="1"/>
            <a:endCxn id="85"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8" name="Flowchart: Predefined Process 87"/>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89" name="Flowchart: Document 8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90" name="Straight Arrow Connector 89"/>
          <p:cNvCxnSpPr>
            <a:stCxn id="88" idx="1"/>
            <a:endCxn id="8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553389" y="5862301"/>
            <a:ext cx="1941920"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Balance Inquiry</a:t>
            </a:r>
            <a:endParaRPr lang="he-IL" dirty="0" err="1"/>
          </a:p>
        </p:txBody>
      </p:sp>
      <p:cxnSp>
        <p:nvCxnSpPr>
          <p:cNvPr id="92" name="Straight Arrow Connector 91"/>
          <p:cNvCxnSpPr>
            <a:endCxn id="91" idx="0"/>
          </p:cNvCxnSpPr>
          <p:nvPr/>
        </p:nvCxnSpPr>
        <p:spPr>
          <a:xfrm>
            <a:off x="5524349" y="5292343"/>
            <a:ext cx="0" cy="56995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94" name="Straight Arrow Connector 93"/>
          <p:cNvCxnSpPr>
            <a:endCxn id="93"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2"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917062" y="5805761"/>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97" name="Straight Arrow Connector 96"/>
          <p:cNvCxnSpPr>
            <a:stCxn id="96" idx="3"/>
            <a:endCxn id="98" idx="1"/>
          </p:cNvCxnSpPr>
          <p:nvPr/>
        </p:nvCxnSpPr>
        <p:spPr>
          <a:xfrm flipV="1">
            <a:off x="8858984" y="5952411"/>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13043" y="5601334"/>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sp>
        <p:nvSpPr>
          <p:cNvPr id="102" name="Rectangle 101"/>
          <p:cNvSpPr/>
          <p:nvPr/>
        </p:nvSpPr>
        <p:spPr>
          <a:xfrm>
            <a:off x="2143371" y="2405466"/>
            <a:ext cx="4337900" cy="1754326"/>
          </a:xfrm>
          <a:prstGeom prst="rect">
            <a:avLst/>
          </a:prstGeom>
          <a:solidFill>
            <a:schemeClr val="accent1">
              <a:lumMod val="20000"/>
              <a:lumOff val="80000"/>
            </a:schemeClr>
          </a:solidFill>
          <a:ln w="28575" cap="sq" cmpd="sng">
            <a:solidFill>
              <a:schemeClr val="accent2"/>
            </a:solidFill>
            <a:bevel/>
          </a:ln>
        </p:spPr>
        <p:txBody>
          <a:bodyPr wrap="square">
            <a:spAutoFit/>
          </a:bodyPr>
          <a:lstStyle/>
          <a:p>
            <a:r>
              <a:rPr lang="en-US" dirty="0" smtClean="0"/>
              <a:t>GPP </a:t>
            </a:r>
            <a:r>
              <a:rPr lang="en-US" dirty="0"/>
              <a:t>generates and transmits each interface request individually. </a:t>
            </a:r>
          </a:p>
          <a:p>
            <a:r>
              <a:rPr lang="en-US" dirty="0"/>
              <a:t>The specific interface generates a request in the required format and transmits it to the designated financial institution system. </a:t>
            </a:r>
          </a:p>
        </p:txBody>
      </p:sp>
    </p:spTree>
    <p:extLst>
      <p:ext uri="{BB962C8B-B14F-4D97-AF65-F5344CB8AC3E}">
        <p14:creationId xmlns:p14="http://schemas.microsoft.com/office/powerpoint/2010/main" val="244708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BULK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21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57" name="TextBox 56"/>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58" name="Flowchart: Predefined Process 57"/>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59" name="Straight Arrow Connector 58"/>
          <p:cNvCxnSpPr>
            <a:stCxn id="57" idx="3"/>
            <a:endCxn id="58"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71" name="Straight Arrow Connector 70"/>
          <p:cNvCxnSpPr>
            <a:stCxn id="58"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Flowchart: Predefined Process 71"/>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73" name="Flowchart: Predefined Process 72"/>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74" name="TextBox 73"/>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75" name="Straight Arrow Connector 74"/>
          <p:cNvCxnSpPr>
            <a:stCxn id="73"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FX Engine</a:t>
            </a:r>
            <a:endParaRPr lang="he-IL" dirty="0" err="1"/>
          </a:p>
        </p:txBody>
      </p:sp>
      <p:cxnSp>
        <p:nvCxnSpPr>
          <p:cNvPr id="77" name="Straight Arrow Connector 76"/>
          <p:cNvCxnSpPr>
            <a:endCxn id="76" idx="2"/>
          </p:cNvCxnSpPr>
          <p:nvPr/>
        </p:nvCxnSpPr>
        <p:spPr>
          <a:xfrm flipV="1">
            <a:off x="5524347"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8" idx="3"/>
            <a:endCxn id="72"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3"/>
            <a:endCxn id="73"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1" name="Flowchart: Predefined Process 8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82" name="Elbow Connector 81"/>
          <p:cNvCxnSpPr>
            <a:stCxn id="73" idx="3"/>
            <a:endCxn id="8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3" name="Flowchart: Document 82"/>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84" name="Straight Arrow Connector 83"/>
          <p:cNvCxnSpPr>
            <a:stCxn id="83" idx="3"/>
            <a:endCxn id="57"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Flowchart: Predefined Process 84"/>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86" name="Straight Arrow Connector 85"/>
          <p:cNvCxnSpPr>
            <a:stCxn id="81" idx="1"/>
            <a:endCxn id="85"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8" name="Flowchart: Predefined Process 87"/>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89" name="Flowchart: Document 8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90" name="Straight Arrow Connector 89"/>
          <p:cNvCxnSpPr>
            <a:stCxn id="88" idx="1"/>
            <a:endCxn id="8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553389" y="5862301"/>
            <a:ext cx="1941920"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Balance Inquiry</a:t>
            </a:r>
            <a:endParaRPr lang="he-IL" dirty="0" err="1"/>
          </a:p>
        </p:txBody>
      </p:sp>
      <p:cxnSp>
        <p:nvCxnSpPr>
          <p:cNvPr id="92" name="Straight Arrow Connector 91"/>
          <p:cNvCxnSpPr>
            <a:endCxn id="91" idx="0"/>
          </p:cNvCxnSpPr>
          <p:nvPr/>
        </p:nvCxnSpPr>
        <p:spPr>
          <a:xfrm>
            <a:off x="5524349" y="5292343"/>
            <a:ext cx="0" cy="56995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94" name="Straight Arrow Connector 93"/>
          <p:cNvCxnSpPr>
            <a:endCxn id="93"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2"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80952" y="1264184"/>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97" name="Straight Arrow Connector 96"/>
          <p:cNvCxnSpPr>
            <a:stCxn id="96" idx="3"/>
            <a:endCxn id="98" idx="1"/>
          </p:cNvCxnSpPr>
          <p:nvPr/>
        </p:nvCxnSpPr>
        <p:spPr>
          <a:xfrm flipV="1">
            <a:off x="2422874" y="1410834"/>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876933" y="1059757"/>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sp>
        <p:nvSpPr>
          <p:cNvPr id="102" name="Rectangle 101"/>
          <p:cNvSpPr/>
          <p:nvPr/>
        </p:nvSpPr>
        <p:spPr>
          <a:xfrm>
            <a:off x="2164425" y="944953"/>
            <a:ext cx="4337900" cy="3416320"/>
          </a:xfrm>
          <a:prstGeom prst="rect">
            <a:avLst/>
          </a:prstGeom>
          <a:solidFill>
            <a:schemeClr val="accent1">
              <a:lumMod val="20000"/>
              <a:lumOff val="80000"/>
            </a:schemeClr>
          </a:solidFill>
          <a:ln w="28575" cap="sq" cmpd="sng">
            <a:solidFill>
              <a:schemeClr val="accent2"/>
            </a:solidFill>
            <a:bevel/>
          </a:ln>
        </p:spPr>
        <p:txBody>
          <a:bodyPr wrap="square">
            <a:spAutoFit/>
          </a:bodyPr>
          <a:lstStyle/>
          <a:p>
            <a:r>
              <a:rPr lang="en-US" dirty="0" smtClean="0"/>
              <a:t>GPP </a:t>
            </a:r>
            <a:r>
              <a:rPr lang="en-US" dirty="0"/>
              <a:t>generates each interface request and stores them for bulk transmission. </a:t>
            </a:r>
          </a:p>
          <a:p>
            <a:r>
              <a:rPr lang="en-US" dirty="0"/>
              <a:t>The specific interface generates a request in the required format but does not transmit it to the designated financial institution system. Instead, GPP stores each request in a database table until a defined sending time. At the sending time, the GPP Bulk interface generates a bulk file that includes all the stored requests and transmits the file to the external system. </a:t>
            </a:r>
          </a:p>
        </p:txBody>
      </p:sp>
      <p:cxnSp>
        <p:nvCxnSpPr>
          <p:cNvPr id="38" name="Straight Arrow Connector 37"/>
          <p:cNvCxnSpPr>
            <a:stCxn id="39" idx="1"/>
            <a:endCxn id="91" idx="3"/>
          </p:cNvCxnSpPr>
          <p:nvPr/>
        </p:nvCxnSpPr>
        <p:spPr>
          <a:xfrm flipH="1" flipV="1">
            <a:off x="6495309" y="6017843"/>
            <a:ext cx="454057" cy="10153"/>
          </a:xfrm>
          <a:prstGeom prst="straightConnector1">
            <a:avLst/>
          </a:prstGeom>
          <a:ln w="28575" cmpd="sng">
            <a:solidFill>
              <a:schemeClr val="accent2"/>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9" name="Flowchart: Predefined Process 38"/>
          <p:cNvSpPr/>
          <p:nvPr/>
        </p:nvSpPr>
        <p:spPr>
          <a:xfrm>
            <a:off x="6949366" y="5785106"/>
            <a:ext cx="1941922"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smtClean="0">
                <a:solidFill>
                  <a:schemeClr val="bg1"/>
                </a:solidFill>
              </a:rPr>
              <a:t>BI Requests collector</a:t>
            </a:r>
            <a:endParaRPr lang="he-IL" sz="1200" b="1" dirty="0">
              <a:solidFill>
                <a:schemeClr val="bg1"/>
              </a:solidFill>
            </a:endParaRPr>
          </a:p>
        </p:txBody>
      </p:sp>
    </p:spTree>
    <p:extLst>
      <p:ext uri="{BB962C8B-B14F-4D97-AF65-F5344CB8AC3E}">
        <p14:creationId xmlns:p14="http://schemas.microsoft.com/office/powerpoint/2010/main" val="17871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Response return codes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21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7" name="Rectangle 6"/>
          <p:cNvSpPr/>
          <p:nvPr/>
        </p:nvSpPr>
        <p:spPr>
          <a:xfrm>
            <a:off x="623888" y="1123721"/>
            <a:ext cx="9120187" cy="3765646"/>
          </a:xfrm>
          <a:prstGeom prst="rect">
            <a:avLst/>
          </a:prstGeom>
          <a:ln w="15875" cap="sq" cmpd="sng">
            <a:noFill/>
            <a:bevel/>
          </a:ln>
        </p:spPr>
        <p:txBody>
          <a:bodyPr wrap="square">
            <a:spAutoFit/>
          </a:bodyPr>
          <a:lstStyle/>
          <a:p>
            <a:r>
              <a:rPr lang="en-US" dirty="0"/>
              <a:t>When using the Standard </a:t>
            </a:r>
            <a:r>
              <a:rPr lang="en-US" dirty="0" err="1"/>
              <a:t>Fndt</a:t>
            </a:r>
            <a:r>
              <a:rPr lang="en-US" dirty="0"/>
              <a:t> Message, the FI can also directly use the GPP internal numeric return codes as follows: </a:t>
            </a:r>
          </a:p>
          <a:p>
            <a:pPr marL="285750" indent="-285750">
              <a:buFont typeface="Arial" panose="020B0604020202020204" pitchFamily="34" charset="0"/>
              <a:buChar char="•"/>
            </a:pPr>
            <a:r>
              <a:rPr lang="en-US" b="1" dirty="0" smtClean="0"/>
              <a:t>1</a:t>
            </a:r>
            <a:r>
              <a:rPr lang="en-US" dirty="0" smtClean="0"/>
              <a:t> </a:t>
            </a:r>
            <a:r>
              <a:rPr lang="en-US" dirty="0"/>
              <a:t>– to indicate a Success </a:t>
            </a:r>
          </a:p>
          <a:p>
            <a:pPr marL="285750" indent="-285750">
              <a:buFont typeface="Arial" panose="020B0604020202020204" pitchFamily="34" charset="0"/>
              <a:buChar char="•"/>
            </a:pPr>
            <a:r>
              <a:rPr lang="en-US" b="1" dirty="0" smtClean="0"/>
              <a:t>990</a:t>
            </a:r>
            <a:r>
              <a:rPr lang="en-US" dirty="0" smtClean="0"/>
              <a:t> </a:t>
            </a:r>
            <a:r>
              <a:rPr lang="en-US" dirty="0"/>
              <a:t>– to indicate a Processing/technical error </a:t>
            </a:r>
            <a:endParaRPr lang="en-US" dirty="0" smtClean="0"/>
          </a:p>
          <a:p>
            <a:pPr marL="285750" indent="-285750">
              <a:buFont typeface="Arial" panose="020B0604020202020204" pitchFamily="34" charset="0"/>
              <a:buChar char="•"/>
            </a:pPr>
            <a:r>
              <a:rPr lang="en-US" b="1" dirty="0"/>
              <a:t>995</a:t>
            </a:r>
            <a:r>
              <a:rPr lang="en-US" dirty="0"/>
              <a:t> – to indicate Insufficient funds </a:t>
            </a:r>
          </a:p>
          <a:p>
            <a:pPr marL="285750" indent="-285750">
              <a:buFont typeface="Arial" panose="020B0604020202020204" pitchFamily="34" charset="0"/>
              <a:buChar char="•"/>
            </a:pPr>
            <a:r>
              <a:rPr lang="en-US" b="1" dirty="0" smtClean="0"/>
              <a:t>996</a:t>
            </a:r>
            <a:r>
              <a:rPr lang="en-US" dirty="0" smtClean="0"/>
              <a:t> </a:t>
            </a:r>
            <a:r>
              <a:rPr lang="en-US" dirty="0"/>
              <a:t>– to indicate a Posting restriction </a:t>
            </a:r>
          </a:p>
          <a:p>
            <a:pPr marL="285750" indent="-285750">
              <a:buFont typeface="Arial" panose="020B0604020202020204" pitchFamily="34" charset="0"/>
              <a:buChar char="•"/>
            </a:pPr>
            <a:r>
              <a:rPr lang="en-US" b="1" dirty="0" smtClean="0"/>
              <a:t>0</a:t>
            </a:r>
            <a:r>
              <a:rPr lang="en-US" dirty="0" smtClean="0"/>
              <a:t> </a:t>
            </a:r>
            <a:r>
              <a:rPr lang="en-US" dirty="0"/>
              <a:t>– to indicate any error when no specific error handling is required but routing transaction to Repair </a:t>
            </a:r>
            <a:endParaRPr lang="en-US" dirty="0" smtClean="0"/>
          </a:p>
          <a:p>
            <a:pPr marL="285750" indent="-285750">
              <a:buFont typeface="Arial" panose="020B0604020202020204" pitchFamily="34" charset="0"/>
              <a:buChar char="•"/>
            </a:pPr>
            <a:endParaRPr lang="en-US" dirty="0"/>
          </a:p>
          <a:p>
            <a:r>
              <a:rPr lang="en-US" sz="1600" i="1" dirty="0"/>
              <a:t>Note:</a:t>
            </a:r>
            <a:r>
              <a:rPr lang="en-US" sz="1600" dirty="0"/>
              <a:t> Although the interface supports receiving proprietary return codes for the various failure responses, as long as the appropriate mapping between financial institution’s codes and GPP internal codes is pre-configured. </a:t>
            </a:r>
          </a:p>
          <a:p>
            <a:pPr>
              <a:lnSpc>
                <a:spcPct val="90000"/>
              </a:lnSpc>
              <a:spcBef>
                <a:spcPts val="1500"/>
              </a:spcBef>
              <a:buSzPct val="150000"/>
            </a:pPr>
            <a:endParaRPr lang="en-US" dirty="0" smtClean="0"/>
          </a:p>
        </p:txBody>
      </p:sp>
    </p:spTree>
    <p:extLst>
      <p:ext uri="{BB962C8B-B14F-4D97-AF65-F5344CB8AC3E}">
        <p14:creationId xmlns:p14="http://schemas.microsoft.com/office/powerpoint/2010/main" val="274253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186F62-2954-471E-9368-38BF5704F41F}">
  <ds:schemaRefs>
    <ds:schemaRef ds:uri="http://purl.org/dc/elements/1.1/"/>
    <ds:schemaRef ds:uri="http://schemas.microsoft.com/office/2006/metadata/properties"/>
    <ds:schemaRef ds:uri="1913475e-a030-45ec-9e8a-a2630205b38f"/>
    <ds:schemaRef ds:uri="http://schemas.microsoft.com/sharepoint/v3"/>
    <ds:schemaRef ds:uri="0ae7057e-292f-4fd1-bead-5494e4c66c6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A1AEAF9-C730-4098-99F1-230B2FED74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31856</TotalTime>
  <Words>656</Words>
  <Application>Microsoft Office PowerPoint</Application>
  <PresentationFormat>Widescreen</PresentationFormat>
  <Paragraphs>134</Paragraphs>
  <Slides>10</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Finastra_PowerPoint_Template_LIGHT</vt:lpstr>
      <vt:lpstr>Balance Inquiry</vt:lpstr>
      <vt:lpstr>AGENDA</vt:lpstr>
      <vt:lpstr>PowerPoint Presentation</vt:lpstr>
      <vt:lpstr>Balance Inquiry Request </vt:lpstr>
      <vt:lpstr>Balance Inquiry Response  </vt:lpstr>
      <vt:lpstr>Balance Inquiry RULES</vt:lpstr>
      <vt:lpstr>Single mode</vt:lpstr>
      <vt:lpstr>BULK mode</vt:lpstr>
      <vt:lpstr>Response return codes</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157</cp:revision>
  <cp:lastPrinted>2017-06-06T14:07:14Z</cp:lastPrinted>
  <dcterms:created xsi:type="dcterms:W3CDTF">2017-06-27T19:04:38Z</dcterms:created>
  <dcterms:modified xsi:type="dcterms:W3CDTF">2018-03-21T05:34:32Z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