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7" r:id="rId6"/>
    <p:sldId id="261" r:id="rId7"/>
    <p:sldId id="288" r:id="rId8"/>
    <p:sldId id="289" r:id="rId9"/>
    <p:sldId id="290" r:id="rId10"/>
    <p:sldId id="294" r:id="rId11"/>
    <p:sldId id="295" r:id="rId12"/>
    <p:sldId id="292" r:id="rId13"/>
    <p:sldId id="29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53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1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9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9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54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4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67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osting/Posting%20Request.x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osting/Posting%20Response%20-%20%20Successful.x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posting/Posting%20Response%20-%20%20Failure.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db/Account%20Lookup%20Response%20-%20Debit%20-%20Successful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Posting </a:t>
            </a:r>
            <a:r>
              <a:rPr lang="en-US" dirty="0" smtClean="0"/>
              <a:t>Interface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July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Response return codes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87364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r>
              <a:rPr lang="en-US" dirty="0"/>
              <a:t>When using the Standard </a:t>
            </a:r>
            <a:r>
              <a:rPr lang="en-US" dirty="0" err="1"/>
              <a:t>Fndt</a:t>
            </a:r>
            <a:r>
              <a:rPr lang="en-US" dirty="0"/>
              <a:t> Message, the FI can also directly use the GPP internal numeric return codes as follows: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/>
              <a:t>to indicate a Posting status of ‘S’ (Success)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990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/>
              <a:t>to indicate a Posting status of ‘E’ (Processing/technical error)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991</a:t>
            </a:r>
            <a:r>
              <a:rPr lang="en-US" dirty="0" smtClean="0"/>
              <a:t> </a:t>
            </a:r>
            <a:r>
              <a:rPr lang="en-US" dirty="0"/>
              <a:t>- to indicate a Posting status of ‘R’ (Rejected)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995</a:t>
            </a:r>
            <a:r>
              <a:rPr lang="en-US" dirty="0"/>
              <a:t> – </a:t>
            </a:r>
            <a:r>
              <a:rPr lang="en-US" dirty="0"/>
              <a:t>to indicate a Posting status of ‘N’ (Insufficient funds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996</a:t>
            </a:r>
            <a:r>
              <a:rPr lang="en-US" dirty="0" smtClean="0"/>
              <a:t> </a:t>
            </a:r>
            <a:r>
              <a:rPr lang="en-US" dirty="0"/>
              <a:t>– to indicate a Posting status of ‘L’ (Posting restriction)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997</a:t>
            </a:r>
            <a:r>
              <a:rPr lang="en-US" dirty="0" smtClean="0"/>
              <a:t> - </a:t>
            </a:r>
            <a:r>
              <a:rPr lang="en-US" dirty="0"/>
              <a:t>to indicate a Posting status of ‘O’ (Optional specific other Reject that the FI wants to specifically identify from other reject reasons for special handling (when applicable))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/>
              <a:t>to indicate any error when no specific error handling is required but routing transaction to Posting Exception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i="1" dirty="0"/>
              <a:t>Note:</a:t>
            </a:r>
            <a:r>
              <a:rPr lang="en-US" sz="1600" dirty="0"/>
              <a:t> Although the interface supports receiving proprietary return codes for the various failure responses, as long as the appropriate mapping between financial institution’s codes and GPP internal codes is pre-configured. </a:t>
            </a:r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0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505823"/>
            <a:ext cx="9692421" cy="2636742"/>
          </a:xfrm>
        </p:spPr>
        <p:txBody>
          <a:bodyPr/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Flows </a:t>
            </a:r>
          </a:p>
          <a:p>
            <a:pPr lvl="0"/>
            <a:r>
              <a:rPr lang="en-US" dirty="0" smtClean="0"/>
              <a:t>Rules</a:t>
            </a:r>
          </a:p>
          <a:p>
            <a:r>
              <a:rPr lang="en-US" dirty="0" smtClean="0"/>
              <a:t>Structure Types, Logical Fields</a:t>
            </a:r>
          </a:p>
          <a:p>
            <a:pPr lvl="0"/>
            <a:r>
              <a:rPr lang="en-US" dirty="0" smtClean="0"/>
              <a:t>Bulk Vs Single mode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0" y="1737809"/>
            <a:ext cx="8326173" cy="38577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Accounting logic includes the creation of posting entries within GPP and an invocation of an interface that includes some payment details and the posting </a:t>
            </a:r>
            <a:r>
              <a:rPr lang="en-US" dirty="0" smtClean="0"/>
              <a:t>entries </a:t>
            </a:r>
            <a:r>
              <a:rPr lang="en-US" dirty="0"/>
              <a:t>details. The interface updates the bank ledger books with relevant data.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Request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Payment execution</a:t>
            </a:r>
            <a:endParaRPr lang="he-IL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320" y="132261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4058242" y="1469268"/>
            <a:ext cx="454059" cy="8892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2301" y="111819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42" name="Flowchart: Predefined Process 41"/>
          <p:cNvSpPr/>
          <p:nvPr/>
        </p:nvSpPr>
        <p:spPr>
          <a:xfrm>
            <a:off x="8593393" y="5772192"/>
            <a:ext cx="2704869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Posting  (MPWAIT queue</a:t>
            </a:r>
            <a:r>
              <a:rPr lang="en-GB" sz="1200" b="1" dirty="0">
                <a:solidFill>
                  <a:schemeClr val="bg1"/>
                </a:solidFill>
              </a:rPr>
              <a:t>)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46559" y="3044799"/>
            <a:ext cx="4337900" cy="158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Once the Posting interface is invoked, and as the interface is working in  A-sync mode, the message processing is stopped and the message waits for the response in the queue (status) of Wait Posting response (MPWAIT). </a:t>
            </a:r>
            <a:endParaRPr lang="en-US" dirty="0"/>
          </a:p>
        </p:txBody>
      </p:sp>
      <p:sp>
        <p:nvSpPr>
          <p:cNvPr id="44" name="TextBox 43">
            <a:hlinkClick r:id="rId3" action="ppaction://hlinkpres?slideindex=1&amp;slidetitle="/>
          </p:cNvPr>
          <p:cNvSpPr txBox="1"/>
          <p:nvPr/>
        </p:nvSpPr>
        <p:spPr>
          <a:xfrm>
            <a:off x="6722338" y="6220754"/>
            <a:ext cx="1755282" cy="3040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Accounting Request </a:t>
            </a:r>
            <a:endParaRPr lang="en-GB" dirty="0" err="1"/>
          </a:p>
        </p:txBody>
      </p:sp>
      <p:cxnSp>
        <p:nvCxnSpPr>
          <p:cNvPr id="7" name="Elbow Connector 6"/>
          <p:cNvCxnSpPr>
            <a:stCxn id="67" idx="2"/>
            <a:endCxn id="42" idx="2"/>
          </p:cNvCxnSpPr>
          <p:nvPr/>
        </p:nvCxnSpPr>
        <p:spPr>
          <a:xfrm rot="16200000" flipH="1">
            <a:off x="6499881" y="2812025"/>
            <a:ext cx="74434" cy="6817459"/>
          </a:xfrm>
          <a:prstGeom prst="bentConnector3">
            <a:avLst>
              <a:gd name="adj1" fmla="val 407118"/>
            </a:avLst>
          </a:prstGeom>
          <a:ln w="28575" cmpd="sng">
            <a:solidFill>
              <a:schemeClr val="accent2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Response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Payment execution</a:t>
            </a:r>
            <a:endParaRPr lang="he-IL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320" y="132261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4058242" y="1469268"/>
            <a:ext cx="454059" cy="8892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2301" y="111819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42" name="Flowchart: Predefined Process 41"/>
          <p:cNvSpPr/>
          <p:nvPr/>
        </p:nvSpPr>
        <p:spPr>
          <a:xfrm>
            <a:off x="8593393" y="5772192"/>
            <a:ext cx="2704869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Wait </a:t>
            </a:r>
            <a:r>
              <a:rPr lang="en-GB" sz="1200" b="1" dirty="0" smtClean="0">
                <a:solidFill>
                  <a:schemeClr val="bg1"/>
                </a:solidFill>
              </a:rPr>
              <a:t>Posting  (MPWAIT queue</a:t>
            </a:r>
            <a:r>
              <a:rPr lang="en-GB" sz="1200" b="1" dirty="0">
                <a:solidFill>
                  <a:schemeClr val="bg1"/>
                </a:solidFill>
              </a:rPr>
              <a:t>)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46559" y="3044799"/>
            <a:ext cx="4337900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/>
              <a:t>The HOST system should determine, based on the account number and the amount and date of the transaction, whether or not to respond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successful response which is ‘make the transaction’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failure response which is ‘do not make the transaction</a:t>
            </a:r>
            <a:r>
              <a:rPr lang="en-US" sz="1600" dirty="0" smtClean="0"/>
              <a:t>’</a:t>
            </a:r>
            <a:endParaRPr lang="en-US" sz="1600" dirty="0"/>
          </a:p>
        </p:txBody>
      </p:sp>
      <p:sp>
        <p:nvSpPr>
          <p:cNvPr id="44" name="TextBox 43">
            <a:hlinkClick r:id="rId3" action="ppaction://hlinkpres?slideindex=1&amp;slidetitle="/>
          </p:cNvPr>
          <p:cNvSpPr txBox="1"/>
          <p:nvPr/>
        </p:nvSpPr>
        <p:spPr>
          <a:xfrm>
            <a:off x="6722338" y="6220754"/>
            <a:ext cx="1755282" cy="3040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Accounting Success </a:t>
            </a:r>
            <a:endParaRPr lang="en-GB" dirty="0" err="1"/>
          </a:p>
        </p:txBody>
      </p:sp>
      <p:cxnSp>
        <p:nvCxnSpPr>
          <p:cNvPr id="7" name="Elbow Connector 6"/>
          <p:cNvCxnSpPr>
            <a:stCxn id="67" idx="2"/>
            <a:endCxn id="42" idx="2"/>
          </p:cNvCxnSpPr>
          <p:nvPr/>
        </p:nvCxnSpPr>
        <p:spPr>
          <a:xfrm rot="16200000" flipH="1">
            <a:off x="6499881" y="2812025"/>
            <a:ext cx="74434" cy="6817459"/>
          </a:xfrm>
          <a:prstGeom prst="bentConnector3">
            <a:avLst>
              <a:gd name="adj1" fmla="val 407118"/>
            </a:avLst>
          </a:prstGeom>
          <a:ln w="28575" cmpd="sng">
            <a:solidFill>
              <a:schemeClr val="accent2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hlinkClick r:id="rId4" action="ppaction://hlinkpres?slideindex=1&amp;slidetitle="/>
          </p:cNvPr>
          <p:cNvSpPr txBox="1"/>
          <p:nvPr/>
        </p:nvSpPr>
        <p:spPr>
          <a:xfrm>
            <a:off x="6722338" y="6548881"/>
            <a:ext cx="1755282" cy="3040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Accounting Failure 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251172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Posting RULES - TBU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783364"/>
            <a:ext cx="9120187" cy="590931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/>
              <a:t>Interface selection rules can be configured according to customer’s requirement, in order to select the relevant </a:t>
            </a:r>
            <a:r>
              <a:rPr lang="en-US" dirty="0" smtClean="0"/>
              <a:t>Posting interface.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3024379"/>
            <a:ext cx="3623372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Single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Payment execution</a:t>
            </a:r>
            <a:endParaRPr lang="he-IL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320" y="132261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4058242" y="1469268"/>
            <a:ext cx="454059" cy="8892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2301" y="111819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50390" y="2410173"/>
            <a:ext cx="43379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 smtClean="0"/>
              <a:t>GPP </a:t>
            </a:r>
            <a:r>
              <a:rPr lang="en-US" dirty="0"/>
              <a:t>generates and transmits each interface request individually. </a:t>
            </a:r>
          </a:p>
          <a:p>
            <a:r>
              <a:rPr lang="en-US" dirty="0"/>
              <a:t>The specific interface generates a request in the required format and transmits it to the designated financial institution system. </a:t>
            </a:r>
          </a:p>
        </p:txBody>
      </p:sp>
    </p:spTree>
    <p:extLst>
      <p:ext uri="{BB962C8B-B14F-4D97-AF65-F5344CB8AC3E}">
        <p14:creationId xmlns:p14="http://schemas.microsoft.com/office/powerpoint/2010/main" val="13293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BULK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March 2018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Payment execution</a:t>
            </a:r>
            <a:endParaRPr lang="he-IL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16320" y="1322618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4058242" y="1469268"/>
            <a:ext cx="454059" cy="8892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12301" y="111819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42" name="Flowchart: Predefined Process 41"/>
          <p:cNvSpPr/>
          <p:nvPr/>
        </p:nvSpPr>
        <p:spPr>
          <a:xfrm>
            <a:off x="8593393" y="5772192"/>
            <a:ext cx="2704869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</a:rPr>
              <a:t>Posting  Requests collection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hlinkClick r:id="rId3" action="ppaction://hlinkpres?slideindex=1&amp;slidetitle="/>
          </p:cNvPr>
          <p:cNvSpPr txBox="1"/>
          <p:nvPr/>
        </p:nvSpPr>
        <p:spPr>
          <a:xfrm>
            <a:off x="6722338" y="6220754"/>
            <a:ext cx="1755282" cy="3040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6948D9"/>
                </a:solidFill>
                <a:latin typeface="Arial"/>
              </a:defRPr>
            </a:lvl1pPr>
          </a:lstStyle>
          <a:p>
            <a:r>
              <a:rPr lang="en-US" dirty="0" smtClean="0"/>
              <a:t>Accounting Request </a:t>
            </a:r>
            <a:endParaRPr lang="en-GB" dirty="0" err="1"/>
          </a:p>
        </p:txBody>
      </p:sp>
      <p:cxnSp>
        <p:nvCxnSpPr>
          <p:cNvPr id="7" name="Elbow Connector 6"/>
          <p:cNvCxnSpPr>
            <a:stCxn id="67" idx="2"/>
            <a:endCxn id="42" idx="2"/>
          </p:cNvCxnSpPr>
          <p:nvPr/>
        </p:nvCxnSpPr>
        <p:spPr>
          <a:xfrm rot="16200000" flipH="1">
            <a:off x="6499881" y="2812025"/>
            <a:ext cx="74434" cy="6817459"/>
          </a:xfrm>
          <a:prstGeom prst="bentConnector3">
            <a:avLst>
              <a:gd name="adj1" fmla="val 407118"/>
            </a:avLst>
          </a:prstGeom>
          <a:ln w="28575" cmpd="sng">
            <a:solidFill>
              <a:schemeClr val="accent2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164425" y="944953"/>
            <a:ext cx="43379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 smtClean="0"/>
              <a:t>GPP </a:t>
            </a:r>
            <a:r>
              <a:rPr lang="en-US" dirty="0"/>
              <a:t>generates each interface request and stores them for bulk transmission. </a:t>
            </a:r>
          </a:p>
          <a:p>
            <a:r>
              <a:rPr lang="en-US" dirty="0"/>
              <a:t>The specific interface generates a request in the required format but does not transmit it to the designated financial institution system. Instead, GPP stores each request in a database table until a defined sending time. At the sending time, the GPP Bulk interface generates a bulk file that includes all the stored requests and transmits the file to the external system. </a:t>
            </a:r>
          </a:p>
        </p:txBody>
      </p:sp>
    </p:spTree>
    <p:extLst>
      <p:ext uri="{BB962C8B-B14F-4D97-AF65-F5344CB8AC3E}">
        <p14:creationId xmlns:p14="http://schemas.microsoft.com/office/powerpoint/2010/main" val="425344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BULK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21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157408" y="216337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58" name="Flowchart: Predefined Process 57"/>
          <p:cNvSpPr/>
          <p:nvPr/>
        </p:nvSpPr>
        <p:spPr>
          <a:xfrm>
            <a:off x="455338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Payment Initiation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59" name="Straight Arrow Connector 58"/>
          <p:cNvCxnSpPr>
            <a:stCxn id="57" idx="3"/>
            <a:endCxn id="58" idx="1"/>
          </p:cNvCxnSpPr>
          <p:nvPr/>
        </p:nvCxnSpPr>
        <p:spPr>
          <a:xfrm>
            <a:off x="409932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57408" y="3322933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Compliance 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>
            <a:stCxn id="58" idx="2"/>
          </p:cNvCxnSpPr>
          <p:nvPr/>
        </p:nvCxnSpPr>
        <p:spPr>
          <a:xfrm flipH="1">
            <a:off x="5524347" y="3002357"/>
            <a:ext cx="2" cy="320576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Predefined Process 71"/>
          <p:cNvSpPr/>
          <p:nvPr/>
        </p:nvSpPr>
        <p:spPr>
          <a:xfrm>
            <a:off x="694936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Debit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3" name="Flowchart: Predefined Process 72"/>
          <p:cNvSpPr/>
          <p:nvPr/>
        </p:nvSpPr>
        <p:spPr>
          <a:xfrm>
            <a:off x="9345348" y="216337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Credit Side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49366" y="1304486"/>
            <a:ext cx="433790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Account Lookup</a:t>
            </a:r>
            <a:endParaRPr lang="he-IL" dirty="0" err="1"/>
          </a:p>
        </p:txBody>
      </p:sp>
      <p:cxnSp>
        <p:nvCxnSpPr>
          <p:cNvPr id="75" name="Straight Arrow Connector 74"/>
          <p:cNvCxnSpPr>
            <a:stCxn id="73" idx="0"/>
          </p:cNvCxnSpPr>
          <p:nvPr/>
        </p:nvCxnSpPr>
        <p:spPr>
          <a:xfrm flipH="1" flipV="1">
            <a:off x="1030929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553386" y="3831190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77" name="Straight Arrow Connector 76"/>
          <p:cNvCxnSpPr>
            <a:endCxn id="76" idx="2"/>
          </p:cNvCxnSpPr>
          <p:nvPr/>
        </p:nvCxnSpPr>
        <p:spPr>
          <a:xfrm flipV="1">
            <a:off x="5524347" y="4142274"/>
            <a:ext cx="0" cy="334527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128366" y="3642562"/>
            <a:ext cx="0" cy="830440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3"/>
            <a:endCxn id="72" idx="1"/>
          </p:cNvCxnSpPr>
          <p:nvPr/>
        </p:nvCxnSpPr>
        <p:spPr>
          <a:xfrm>
            <a:off x="649530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3"/>
            <a:endCxn id="73" idx="1"/>
          </p:cNvCxnSpPr>
          <p:nvPr/>
        </p:nvCxnSpPr>
        <p:spPr>
          <a:xfrm>
            <a:off x="8891289" y="258286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/>
          <p:cNvSpPr/>
          <p:nvPr/>
        </p:nvSpPr>
        <p:spPr>
          <a:xfrm>
            <a:off x="9345347" y="445335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MOP Selection Value Date and Cut Offs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82" name="Elbow Connector 81"/>
          <p:cNvCxnSpPr>
            <a:stCxn id="73" idx="3"/>
            <a:endCxn id="81" idx="3"/>
          </p:cNvCxnSpPr>
          <p:nvPr/>
        </p:nvCxnSpPr>
        <p:spPr>
          <a:xfrm flipH="1">
            <a:off x="11287268" y="258286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ocument 82"/>
          <p:cNvSpPr/>
          <p:nvPr/>
        </p:nvSpPr>
        <p:spPr>
          <a:xfrm>
            <a:off x="418083" y="204009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Banking,  Branch-OTC, 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83" idx="3"/>
            <a:endCxn id="57" idx="1"/>
          </p:cNvCxnSpPr>
          <p:nvPr/>
        </p:nvCxnSpPr>
        <p:spPr>
          <a:xfrm>
            <a:off x="1689312" y="2577423"/>
            <a:ext cx="468096" cy="544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edefined Process 84"/>
          <p:cNvSpPr/>
          <p:nvPr/>
        </p:nvSpPr>
        <p:spPr>
          <a:xfrm>
            <a:off x="6949368" y="445335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rgbClr val="E5E5E5">
                    <a:lumMod val="75000"/>
                  </a:srgbClr>
                </a:solidFill>
                <a:latin typeface="Arial"/>
              </a:rPr>
              <a:t>Fees Processing</a:t>
            </a:r>
            <a:endParaRPr lang="he-IL" sz="1200" dirty="0">
              <a:solidFill>
                <a:srgbClr val="E5E5E5">
                  <a:lumMod val="75000"/>
                </a:srgbClr>
              </a:solidFill>
              <a:latin typeface="Arial"/>
            </a:endParaRPr>
          </a:p>
        </p:txBody>
      </p:sp>
      <p:cxnSp>
        <p:nvCxnSpPr>
          <p:cNvPr id="86" name="Straight Arrow Connector 85"/>
          <p:cNvCxnSpPr>
            <a:stCxn id="81" idx="1"/>
            <a:endCxn id="85" idx="3"/>
          </p:cNvCxnSpPr>
          <p:nvPr/>
        </p:nvCxnSpPr>
        <p:spPr>
          <a:xfrm flipH="1" flipV="1">
            <a:off x="889128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495309" y="487285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Predefined Process 87"/>
          <p:cNvSpPr/>
          <p:nvPr/>
        </p:nvSpPr>
        <p:spPr>
          <a:xfrm>
            <a:off x="2157408" y="4453358"/>
            <a:ext cx="4337900" cy="838985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Arial"/>
              </a:rPr>
              <a:t>Payment execution</a:t>
            </a:r>
            <a:endParaRPr lang="he-IL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9" name="Flowchart: Document 88"/>
          <p:cNvSpPr/>
          <p:nvPr/>
        </p:nvSpPr>
        <p:spPr>
          <a:xfrm>
            <a:off x="402278" y="4328510"/>
            <a:ext cx="1271229" cy="1074656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SWIFT, Local Clearing</a:t>
            </a:r>
            <a:endParaRPr kumimoji="0" lang="he-IL" sz="120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/>
          <p:cNvCxnSpPr>
            <a:stCxn id="88" idx="1"/>
            <a:endCxn id="89" idx="3"/>
          </p:cNvCxnSpPr>
          <p:nvPr/>
        </p:nvCxnSpPr>
        <p:spPr>
          <a:xfrm flipH="1" flipV="1">
            <a:off x="1673507" y="4865838"/>
            <a:ext cx="483901" cy="7013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53389" y="5862301"/>
            <a:ext cx="1941920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>
            <a:off x="5524349" y="529234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57408" y="587245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/>
          <p:cNvCxnSpPr>
            <a:endCxn id="93" idx="0"/>
          </p:cNvCxnSpPr>
          <p:nvPr/>
        </p:nvCxnSpPr>
        <p:spPr>
          <a:xfrm flipH="1">
            <a:off x="3128369" y="5292343"/>
            <a:ext cx="1" cy="58011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2" idx="0"/>
          </p:cNvCxnSpPr>
          <p:nvPr/>
        </p:nvCxnSpPr>
        <p:spPr>
          <a:xfrm flipH="1" flipV="1">
            <a:off x="7913312" y="1578911"/>
            <a:ext cx="7017" cy="584461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0952" y="1264184"/>
            <a:ext cx="1941922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Advising System</a:t>
            </a:r>
            <a:endParaRPr kumimoji="0" lang="he-IL" sz="1200" b="0" i="0" u="none" strike="noStrike" kern="1200" cap="none" spc="0" normalizeH="0" baseline="0" noProof="0" dirty="0" err="1">
              <a:ln>
                <a:noFill/>
              </a:ln>
              <a:solidFill>
                <a:srgbClr val="E5E5E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stCxn id="96" idx="3"/>
            <a:endCxn id="98" idx="1"/>
          </p:cNvCxnSpPr>
          <p:nvPr/>
        </p:nvCxnSpPr>
        <p:spPr>
          <a:xfrm flipV="1">
            <a:off x="2422874" y="1410834"/>
            <a:ext cx="454059" cy="8892"/>
          </a:xfrm>
          <a:prstGeom prst="straightConnector1">
            <a:avLst/>
          </a:prstGeom>
          <a:ln w="41275" cmpd="sng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76933" y="1059757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5E5E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at every complete or intermediate status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164425" y="944953"/>
            <a:ext cx="43379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sq" cmpd="sng">
            <a:solidFill>
              <a:schemeClr val="accent2"/>
            </a:solidFill>
            <a:bevel/>
          </a:ln>
        </p:spPr>
        <p:txBody>
          <a:bodyPr wrap="square">
            <a:spAutoFit/>
          </a:bodyPr>
          <a:lstStyle/>
          <a:p>
            <a:r>
              <a:rPr lang="en-US" dirty="0" smtClean="0"/>
              <a:t>GPP </a:t>
            </a:r>
            <a:r>
              <a:rPr lang="en-US" dirty="0"/>
              <a:t>generates each interface request and stores them for bulk transmission. </a:t>
            </a:r>
          </a:p>
          <a:p>
            <a:r>
              <a:rPr lang="en-US" dirty="0"/>
              <a:t>The specific interface generates a request in the required format but does not transmit it to the designated financial institution system. Instead, GPP stores each request in a database table until a defined sending time. At the sending time, the GPP Bulk interface generates a bulk file that includes all the stored requests and transmits the file to the external system. </a:t>
            </a:r>
          </a:p>
        </p:txBody>
      </p:sp>
      <p:cxnSp>
        <p:nvCxnSpPr>
          <p:cNvPr id="38" name="Straight Arrow Connector 37"/>
          <p:cNvCxnSpPr>
            <a:stCxn id="39" idx="1"/>
            <a:endCxn id="91" idx="3"/>
          </p:cNvCxnSpPr>
          <p:nvPr/>
        </p:nvCxnSpPr>
        <p:spPr>
          <a:xfrm flipH="1" flipV="1">
            <a:off x="6495309" y="6017843"/>
            <a:ext cx="454057" cy="10153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edefined Process 38"/>
          <p:cNvSpPr/>
          <p:nvPr/>
        </p:nvSpPr>
        <p:spPr>
          <a:xfrm>
            <a:off x="6949366" y="5785106"/>
            <a:ext cx="1941922" cy="485780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GB" sz="1200" b="1" dirty="0" smtClean="0">
                <a:solidFill>
                  <a:schemeClr val="bg1"/>
                </a:solidFill>
              </a:rPr>
              <a:t>BI Requests collector</a:t>
            </a:r>
            <a:endParaRPr lang="he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schemas.microsoft.com/office/2006/documentManagement/types"/>
    <ds:schemaRef ds:uri="http://purl.org/dc/elements/1.1/"/>
    <ds:schemaRef ds:uri="http://www.w3.org/XML/1998/namespace"/>
    <ds:schemaRef ds:uri="0ae7057e-292f-4fd1-bead-5494e4c66c6d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913475e-a030-45ec-9e8a-a2630205b38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12469</TotalTime>
  <Words>882</Words>
  <Application>Microsoft Office PowerPoint</Application>
  <PresentationFormat>Widescreen</PresentationFormat>
  <Paragraphs>159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Finastra_PowerPoint_Template_LIGHT</vt:lpstr>
      <vt:lpstr>Posting Interface</vt:lpstr>
      <vt:lpstr>AGENDA</vt:lpstr>
      <vt:lpstr>PowerPoint Presentation</vt:lpstr>
      <vt:lpstr>Accounting Request </vt:lpstr>
      <vt:lpstr>Accounting Response </vt:lpstr>
      <vt:lpstr>Posting RULES - TBU</vt:lpstr>
      <vt:lpstr>Single mode</vt:lpstr>
      <vt:lpstr>BULK mode</vt:lpstr>
      <vt:lpstr>BULK mode</vt:lpstr>
      <vt:lpstr>Response return codes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103</cp:revision>
  <cp:lastPrinted>2017-06-06T14:07:14Z</cp:lastPrinted>
  <dcterms:created xsi:type="dcterms:W3CDTF">2017-06-27T19:04:38Z</dcterms:created>
  <dcterms:modified xsi:type="dcterms:W3CDTF">2018-03-21T05:18:35Z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