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1" r:id="rId7"/>
    <p:sldId id="292" r:id="rId8"/>
    <p:sldId id="288" r:id="rId9"/>
    <p:sldId id="271" r:id="rId10"/>
    <p:sldId id="289" r:id="rId11"/>
    <p:sldId id="290" r:id="rId12"/>
    <p:sldId id="291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97" d="100"/>
          <a:sy n="97" d="100"/>
        </p:scale>
        <p:origin x="108" y="3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14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29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41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42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2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44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Advising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July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 Perman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8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Structure Types</a:t>
            </a:r>
            <a:endParaRPr lang="en-US" dirty="0"/>
          </a:p>
          <a:p>
            <a:pPr lvl="0"/>
            <a:r>
              <a:rPr lang="en-US" dirty="0" smtClean="0"/>
              <a:t>Flows</a:t>
            </a:r>
            <a:endParaRPr lang="en-US" dirty="0"/>
          </a:p>
          <a:p>
            <a:pPr lvl="0"/>
            <a:r>
              <a:rPr lang="en-US" dirty="0" smtClean="0"/>
              <a:t>Interfaces Type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0" y="1737809"/>
            <a:ext cx="9178430" cy="2381430"/>
          </a:xfrm>
        </p:spPr>
        <p:txBody>
          <a:bodyPr/>
          <a:lstStyle/>
          <a:p>
            <a:r>
              <a:rPr lang="en-US" sz="3200" dirty="0" smtClean="0"/>
              <a:t>During the </a:t>
            </a:r>
            <a:r>
              <a:rPr lang="en-US" sz="3200" dirty="0"/>
              <a:t>various stages of payment processing, the Notification and Advice Determination and Generation-related services are invoked as part of the flow management. 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Advising Interface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F1638-3586-4527-A760-38AC15BFC248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March 2018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7408" y="2163372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Payment Initiation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322933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Compliance 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3002357"/>
            <a:ext cx="2" cy="320576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Debit Side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Credit Side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304486"/>
            <a:ext cx="433790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578911"/>
            <a:ext cx="7017" cy="58446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53386" y="3831190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V="1">
            <a:off x="5524347" y="4142274"/>
            <a:ext cx="0" cy="334527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642562"/>
            <a:ext cx="0" cy="830440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45335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MOP Selection Value Date and Cut Offs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58286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18083" y="2040095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Banking,  Branch-OTC, 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/>
          <p:cNvCxnSpPr>
            <a:stCxn id="47" idx="3"/>
            <a:endCxn id="9" idx="1"/>
          </p:cNvCxnSpPr>
          <p:nvPr/>
        </p:nvCxnSpPr>
        <p:spPr>
          <a:xfrm>
            <a:off x="1689312" y="2577423"/>
            <a:ext cx="468096" cy="544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/>
          <p:cNvSpPr/>
          <p:nvPr/>
        </p:nvSpPr>
        <p:spPr>
          <a:xfrm>
            <a:off x="6949368" y="445335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Fees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87285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87285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453358"/>
            <a:ext cx="4337900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Payment execution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328510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SWIFT, Local Clearing</a:t>
            </a:r>
            <a:endParaRPr lang="he-IL" sz="12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865838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9" y="5862301"/>
            <a:ext cx="1941920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292343"/>
            <a:ext cx="0" cy="569958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872454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292343"/>
            <a:ext cx="1" cy="58011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578911"/>
            <a:ext cx="7017" cy="58446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16320" y="1322618"/>
            <a:ext cx="1941922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Advising System</a:t>
            </a:r>
            <a:endParaRPr lang="he-IL" dirty="0" err="1"/>
          </a:p>
        </p:txBody>
      </p:sp>
      <p:cxnSp>
        <p:nvCxnSpPr>
          <p:cNvPr id="40" name="Straight Arrow Connector 39"/>
          <p:cNvCxnSpPr>
            <a:stCxn id="39" idx="3"/>
            <a:endCxn id="4" idx="1"/>
          </p:cNvCxnSpPr>
          <p:nvPr/>
        </p:nvCxnSpPr>
        <p:spPr>
          <a:xfrm flipV="1">
            <a:off x="4058242" y="1469268"/>
            <a:ext cx="454059" cy="889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12301" y="1118191"/>
            <a:ext cx="1941921" cy="702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dirty="0"/>
              <a:t>Available at every complete or intermediate status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57408" y="2281308"/>
            <a:ext cx="4337900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r>
              <a:rPr lang="en-US" dirty="0"/>
              <a:t>Notification/advice-related services and activities include: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Selecting </a:t>
            </a:r>
            <a:r>
              <a:rPr lang="en-US" sz="1600" dirty="0"/>
              <a:t>advice types that are candidates for generation using the Advising type selection rule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Determining whether advices are required for the debit account/party, credit account/party, and fee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Generating</a:t>
            </a:r>
            <a:r>
              <a:rPr lang="en-US" sz="1600" dirty="0"/>
              <a:t>, sending and registering interface advices</a:t>
            </a:r>
          </a:p>
        </p:txBody>
      </p:sp>
    </p:spTree>
    <p:extLst>
      <p:ext uri="{BB962C8B-B14F-4D97-AF65-F5344CB8AC3E}">
        <p14:creationId xmlns:p14="http://schemas.microsoft.com/office/powerpoint/2010/main" val="36036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Advising selection Rule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461972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In order to trigger Advising, an advising selection rule needs to be set-up.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Rule 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sz="1600" b="1" dirty="0">
              <a:solidFill>
                <a:schemeClr val="accent2"/>
              </a:solidFill>
              <a:latin typeface="Courier" pitchFamily="49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sz="1600" dirty="0" smtClean="0"/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sz="1600" dirty="0"/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sz="1600" dirty="0" smtClean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The action of rule 172 set the advising Type and structure. 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 smtClean="0"/>
              <a:t>       For </a:t>
            </a:r>
            <a:r>
              <a:rPr lang="en-US" dirty="0"/>
              <a:t>example: </a:t>
            </a:r>
            <a:r>
              <a:rPr lang="en-US" dirty="0" smtClean="0"/>
              <a:t>Acknowledgment </a:t>
            </a:r>
            <a:r>
              <a:rPr lang="en-US" dirty="0"/>
              <a:t>for Pain.001 will be “pure” Pain.002</a:t>
            </a:r>
            <a:r>
              <a:rPr lang="en-US" dirty="0" smtClean="0"/>
              <a:t>, without                                                                  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/>
              <a:t> </a:t>
            </a:r>
            <a:r>
              <a:rPr lang="en-US" dirty="0" smtClean="0"/>
              <a:t>      FNDT  message.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 smtClean="0"/>
              <a:t>       Advice can be FULL FNDT message according to the in</a:t>
            </a:r>
            <a:r>
              <a:rPr lang="en-US" dirty="0"/>
              <a:t>terfa</a:t>
            </a:r>
            <a:r>
              <a:rPr lang="en-US" dirty="0" smtClean="0"/>
              <a:t>ce type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he-IL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626" y="2291180"/>
            <a:ext cx="31718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FndtMsg</a:t>
            </a:r>
            <a:r>
              <a:rPr lang="en-US" dirty="0" smtClean="0"/>
              <a:t> XML Sections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2220608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GPP generates the following types of </a:t>
            </a:r>
            <a:r>
              <a:rPr lang="en-US" dirty="0" smtClean="0"/>
              <a:t>acknowledgments </a:t>
            </a:r>
            <a:r>
              <a:rPr lang="en-US" dirty="0"/>
              <a:t>(both in pain.002 format):</a:t>
            </a: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lvl="0"/>
            <a:r>
              <a:rPr lang="en-GB" dirty="0" smtClean="0"/>
              <a:t>      ACK</a:t>
            </a:r>
            <a:r>
              <a:rPr lang="en-GB" dirty="0"/>
              <a:t>: A positive acknowledgment message</a:t>
            </a:r>
          </a:p>
          <a:p>
            <a:r>
              <a:rPr lang="en-GB" dirty="0" smtClean="0"/>
              <a:t>      NAK</a:t>
            </a:r>
            <a:r>
              <a:rPr lang="en-GB" dirty="0"/>
              <a:t>: A negative acknowledgment message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701" y="2819503"/>
            <a:ext cx="6883788" cy="34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Pain.002 interfaces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122495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Pain.002 </a:t>
            </a:r>
            <a:r>
              <a:rPr lang="en-US" dirty="0" smtClean="0"/>
              <a:t>Acknowledgment </a:t>
            </a:r>
            <a:r>
              <a:rPr lang="en-US" dirty="0"/>
              <a:t>Level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>
              <a:solidFill>
                <a:schemeClr val="accent2"/>
              </a:solidFill>
              <a:latin typeface="Courier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35817"/>
              </p:ext>
            </p:extLst>
          </p:nvPr>
        </p:nvGraphicFramePr>
        <p:xfrm>
          <a:off x="1412630" y="1784734"/>
          <a:ext cx="8524584" cy="436267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551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49"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Acknowledgment Level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Discerption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13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File level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GPP Generates a file level ACK/NAK to indicate whether the file was accepted or rejected before pre-processing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13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Transaction level - Store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GPP stores the Pain.002 request for each processed transaction to be later used by the EOB (End Of Batch) report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13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End Of Batch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GPP generates an EOB report to the customer about the status of transactions within a file received.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13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Transaction level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GPP generates a transaction level ACK/NAK to indicate the customer about a change of a transaction status after the pre-processing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>
                <a:solidFill>
                  <a:schemeClr val="accent2"/>
                </a:solidFill>
              </a:rPr>
              <a:t>File level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5062" y="1115980"/>
            <a:ext cx="9120187" cy="1972848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To </a:t>
            </a:r>
            <a:r>
              <a:rPr lang="en-US" dirty="0" smtClean="0"/>
              <a:t>indicate the customer about file rejects or file which succeeded processing.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GPP Can create ‘</a:t>
            </a:r>
            <a:r>
              <a:rPr lang="en-US" dirty="0" smtClean="0">
                <a:solidFill>
                  <a:schemeClr val="accent2"/>
                </a:solidFill>
              </a:rPr>
              <a:t>File Level ACK/NAC</a:t>
            </a:r>
            <a:r>
              <a:rPr lang="en-US" dirty="0" smtClean="0"/>
              <a:t>’ in case the file is rejected or in case the file has succeeded, based on business setup configuration.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GPP </a:t>
            </a:r>
            <a:r>
              <a:rPr lang="en-US" dirty="0" smtClean="0"/>
              <a:t>receives </a:t>
            </a:r>
            <a:r>
              <a:rPr lang="en-US" dirty="0" smtClean="0"/>
              <a:t>a file from the initiating party and starts processing the file, once the pre-processing stage is completed GPP can be setup to call an interface in order to send a file level notification.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94" y="3094824"/>
            <a:ext cx="2903087" cy="115481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4179516" y="4197033"/>
            <a:ext cx="3940" cy="2104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93025" y="4223338"/>
            <a:ext cx="11016" cy="2104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84604" y="4781093"/>
            <a:ext cx="2287216" cy="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87521" y="4455558"/>
            <a:ext cx="1196601" cy="4160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>
                <a:solidFill>
                  <a:srgbClr val="6948D9"/>
                </a:solidFill>
                <a:latin typeface="Arial"/>
              </a:defRPr>
            </a:lvl1pPr>
          </a:lstStyle>
          <a:p>
            <a:r>
              <a:rPr lang="en-US" sz="1600" dirty="0" smtClean="0"/>
              <a:t>pain.001</a:t>
            </a:r>
            <a:endParaRPr lang="en-GB" sz="1600" dirty="0" err="1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178368" y="5909608"/>
            <a:ext cx="2314657" cy="290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79305" y="5541707"/>
            <a:ext cx="2067521" cy="3631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6948D9"/>
                </a:solidFill>
                <a:latin typeface="Arial"/>
              </a:defRPr>
            </a:lvl1pPr>
          </a:lstStyle>
          <a:p>
            <a:r>
              <a:rPr lang="en-US" dirty="0" smtClean="0"/>
              <a:t>pain.002 </a:t>
            </a:r>
            <a:r>
              <a:rPr lang="en-US" dirty="0"/>
              <a:t>(ACK/NAC) 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408662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2"/>
                </a:solidFill>
              </a:rPr>
              <a:t>End of batch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9126" y="1092724"/>
            <a:ext cx="9120187" cy="2222147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To </a:t>
            </a:r>
            <a:r>
              <a:rPr lang="en-US" dirty="0"/>
              <a:t>give a report to the customer about the status of transactions within a file received from the customer.</a:t>
            </a:r>
            <a:endParaRPr lang="en-GB" dirty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GPP </a:t>
            </a:r>
            <a:r>
              <a:rPr lang="en-US" dirty="0"/>
              <a:t>receives a file from the initiating party and starts processing the file and each transaction within it during the pre-processing phase. </a:t>
            </a:r>
            <a:endParaRPr lang="en-GB" dirty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Once </a:t>
            </a:r>
            <a:r>
              <a:rPr lang="en-US" dirty="0"/>
              <a:t>pre-processing is complete and GPP had stored the transaction information with transaction status in the DB, GPP </a:t>
            </a:r>
            <a:r>
              <a:rPr lang="en-US" dirty="0" smtClean="0"/>
              <a:t>calls </a:t>
            </a:r>
            <a:r>
              <a:rPr lang="en-US" dirty="0"/>
              <a:t>an interface to send an End Of Batch transaction level </a:t>
            </a:r>
            <a:r>
              <a:rPr lang="en-US" dirty="0" smtClean="0"/>
              <a:t>notification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965" y="3317101"/>
            <a:ext cx="2903087" cy="1154819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4392087" y="4419310"/>
            <a:ext cx="3940" cy="2104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05596" y="4445615"/>
            <a:ext cx="11016" cy="2104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97175" y="5003370"/>
            <a:ext cx="2287216" cy="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00092" y="4677835"/>
            <a:ext cx="1196601" cy="4160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>
                <a:solidFill>
                  <a:srgbClr val="6948D9"/>
                </a:solidFill>
                <a:latin typeface="Arial"/>
              </a:defRPr>
            </a:lvl1pPr>
          </a:lstStyle>
          <a:p>
            <a:r>
              <a:rPr lang="en-US" sz="1600" dirty="0" smtClean="0"/>
              <a:t>pain.001</a:t>
            </a:r>
            <a:endParaRPr lang="en-GB" sz="1600" dirty="0" err="1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390939" y="6131885"/>
            <a:ext cx="2314657" cy="290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91876" y="5763984"/>
            <a:ext cx="2067521" cy="3631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6948D9"/>
                </a:solidFill>
                <a:latin typeface="Arial"/>
              </a:defRPr>
            </a:lvl1pPr>
          </a:lstStyle>
          <a:p>
            <a:r>
              <a:rPr lang="en-US" dirty="0" smtClean="0"/>
              <a:t>pain.002 </a:t>
            </a:r>
          </a:p>
          <a:p>
            <a:endParaRPr lang="en-US" dirty="0"/>
          </a:p>
          <a:p>
            <a:r>
              <a:rPr lang="en-US" sz="1400" dirty="0" smtClean="0"/>
              <a:t>with transaction final status</a:t>
            </a:r>
            <a:r>
              <a:rPr lang="en-US" dirty="0" smtClean="0"/>
              <a:t> 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102144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186F62-2954-471E-9368-38BF5704F41F}">
  <ds:schemaRefs>
    <ds:schemaRef ds:uri="0ae7057e-292f-4fd1-bead-5494e4c66c6d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1913475e-a030-45ec-9e8a-a2630205b38f"/>
    <ds:schemaRef ds:uri="http://schemas.microsoft.com/office/2006/documentManagement/typ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24487</TotalTime>
  <Words>530</Words>
  <Application>Microsoft Office PowerPoint</Application>
  <PresentationFormat>Widescreen</PresentationFormat>
  <Paragraphs>106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</vt:lpstr>
      <vt:lpstr>Tahoma</vt:lpstr>
      <vt:lpstr>Times New Roman</vt:lpstr>
      <vt:lpstr>Finastra_PowerPoint_Template_LIGHT</vt:lpstr>
      <vt:lpstr>Advising</vt:lpstr>
      <vt:lpstr>AGENDA</vt:lpstr>
      <vt:lpstr>PowerPoint Presentation</vt:lpstr>
      <vt:lpstr>Advising Interface</vt:lpstr>
      <vt:lpstr>Advising selection Rule </vt:lpstr>
      <vt:lpstr>FndtMsg XML Sections </vt:lpstr>
      <vt:lpstr>Pain.002 interfaces </vt:lpstr>
      <vt:lpstr>File level</vt:lpstr>
      <vt:lpstr>End of batch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122</cp:revision>
  <cp:lastPrinted>2017-06-06T14:07:14Z</cp:lastPrinted>
  <dcterms:created xsi:type="dcterms:W3CDTF">2017-06-27T19:04:38Z</dcterms:created>
  <dcterms:modified xsi:type="dcterms:W3CDTF">2018-03-21T05:43:08Z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