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1" r:id="rId7"/>
    <p:sldId id="271" r:id="rId8"/>
    <p:sldId id="287" r:id="rId9"/>
    <p:sldId id="288" r:id="rId10"/>
    <p:sldId id="289" r:id="rId11"/>
    <p:sldId id="294" r:id="rId12"/>
    <p:sldId id="290" r:id="rId13"/>
    <p:sldId id="291" r:id="rId14"/>
    <p:sldId id="292" r:id="rId15"/>
    <p:sldId id="29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 And Logging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February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UI .. COND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3919083" cy="84023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User can view what all rules have been executed for a payment.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887" y="3664684"/>
            <a:ext cx="4107769" cy="59093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User can also look into the audit trails for a particular payment.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55" y="1078234"/>
            <a:ext cx="4909909" cy="2352277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7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56" y="3664684"/>
            <a:ext cx="4909909" cy="2750630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69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UI .. CONTD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22495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Operations-&gt;Logs will present two options to view </a:t>
            </a:r>
            <a:r>
              <a:rPr lang="en-US" dirty="0" smtClean="0">
                <a:solidFill>
                  <a:schemeClr val="accent2"/>
                </a:solidFill>
              </a:rPr>
              <a:t>logs.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System 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Activity </a:t>
            </a:r>
            <a:r>
              <a:rPr lang="en-US" dirty="0"/>
              <a:t>Log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57" y="1726955"/>
            <a:ext cx="7235278" cy="4215493"/>
          </a:xfrm>
          <a:prstGeom prst="rect">
            <a:avLst/>
          </a:prstGeom>
          <a:noFill/>
          <a:ln w="9525">
            <a:gradFill>
              <a:gsLst>
                <a:gs pos="68750">
                  <a:srgbClr val="F7CAE8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UI .. CONTD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6234" y="1230253"/>
            <a:ext cx="4347607" cy="133882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Interfaces (Operations-&gt;Interfaces) will list all the interfaces defined in GPP-SP. The status of these interfaces can be monitored and controlled from the UI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70" y="1230253"/>
            <a:ext cx="6598220" cy="3936438"/>
          </a:xfrm>
          <a:prstGeom prst="rect">
            <a:avLst/>
          </a:prstGeom>
          <a:noFill/>
          <a:ln w="9525">
            <a:gradFill>
              <a:gsLst>
                <a:gs pos="67500">
                  <a:srgbClr val="F6C9E8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8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Arnab Podder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Arnab.podder@finastra.com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 smtClean="0"/>
              <a:t>GPP-SP is a 24 x 7 online system. It is especially required to monitor the application and the payments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Monitors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9600" y="1292397"/>
            <a:ext cx="9120187" cy="183280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GPP-SP health can be monitored in various ways. It is always important to know what to monitor and when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</a:rPr>
              <a:t>GPP-SP Traces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</a:rPr>
              <a:t>GPP-SP Database tables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</a:rPr>
              <a:t>GPP-SP UI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GPP-SP </a:t>
            </a:r>
            <a:r>
              <a:rPr lang="en-US" dirty="0" smtClean="0">
                <a:solidFill>
                  <a:schemeClr val="accent2"/>
                </a:solidFill>
              </a:rPr>
              <a:t>Traces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230253"/>
            <a:ext cx="9120187" cy="420730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GPP-SP as an application writes a huge number of traces and logs each and every activity that performs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size of the trace files varies from 30-50 MB as configured and automatically rolls over once the size limits are reached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GPP Typically writes the below trace files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gppserver_trace.log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gpp_mdp_monitor.log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gpp_gpp_monitors.log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gpp_flow_monitor.log</a:t>
            </a:r>
            <a:endParaRPr lang="en-US" sz="16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gpp_error.log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gpp_activity.log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GPP-SP </a:t>
            </a:r>
            <a:r>
              <a:rPr lang="en-US" dirty="0" smtClean="0">
                <a:solidFill>
                  <a:schemeClr val="accent2"/>
                </a:solidFill>
              </a:rPr>
              <a:t>Traces .. </a:t>
            </a:r>
            <a:r>
              <a:rPr lang="en-US" dirty="0" err="1" smtClean="0">
                <a:solidFill>
                  <a:schemeClr val="accent2"/>
                </a:solidFill>
              </a:rPr>
              <a:t>Contd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95906"/>
              </p:ext>
            </p:extLst>
          </p:nvPr>
        </p:nvGraphicFramePr>
        <p:xfrm>
          <a:off x="735460" y="1060858"/>
          <a:ext cx="10987966" cy="4916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0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Traces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gppserver_trace.log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</a:t>
                      </a:r>
                      <a:r>
                        <a:rPr lang="en-IN" baseline="0" dirty="0" smtClean="0"/>
                        <a:t> will contain all the payment related activities performed by GPP. This will also contain the UI activity logs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gpp_mdp_monitor.log</a:t>
                      </a: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will monitor the MDP activities.</a:t>
                      </a:r>
                      <a:r>
                        <a:rPr lang="en-IN" baseline="0" dirty="0" smtClean="0"/>
                        <a:t> It starts logging when any of the defined (and active) MDPs receive message.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gpp_gpp_monitors.log</a:t>
                      </a: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is</a:t>
                      </a:r>
                      <a:r>
                        <a:rPr lang="en-IN" baseline="0" dirty="0" smtClean="0"/>
                        <a:t> mostly used for defining GPP’s performance as it logs the transaction related activities and also logs the time consumed for a specific transaction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gpp_flow_monitor.log</a:t>
                      </a: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give the details of execution time taken per flow step of GPP -SP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gpp_error.log</a:t>
                      </a: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file logs all</a:t>
                      </a:r>
                      <a:r>
                        <a:rPr lang="en-IN" baseline="0" dirty="0" smtClean="0"/>
                        <a:t> the errors reported in GPP-SP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gpp_activity.log</a:t>
                      </a:r>
                      <a:endParaRPr lang="he-IL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file</a:t>
                      </a:r>
                      <a:r>
                        <a:rPr lang="en-IN" baseline="0" dirty="0" smtClean="0"/>
                        <a:t> logs all the activities GPP – SP is performing independent of when it is processing a payment or not.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9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Database table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611993"/>
            <a:ext cx="9120187" cy="324088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GPP-SP as an application writes information about payments in several DB tables. These tables can be queried and fetch information about a particular payment.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Tables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Minf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Message_External_Interaction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Errorlog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Message_Backout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8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8963"/>
              </p:ext>
            </p:extLst>
          </p:nvPr>
        </p:nvGraphicFramePr>
        <p:xfrm>
          <a:off x="588377" y="2185034"/>
          <a:ext cx="10987966" cy="198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Query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3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Minf</a:t>
                      </a:r>
                      <a:endParaRPr lang="en-US" sz="1600" b="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select * from </a:t>
                      </a:r>
                      <a:r>
                        <a:rPr lang="en-IN" dirty="0" err="1" smtClean="0"/>
                        <a:t>minf</a:t>
                      </a:r>
                      <a:r>
                        <a:rPr lang="en-IN" dirty="0" smtClean="0"/>
                        <a:t> where </a:t>
                      </a:r>
                      <a:r>
                        <a:rPr lang="en-IN" dirty="0" err="1" smtClean="0"/>
                        <a:t>p_mid</a:t>
                      </a:r>
                      <a:r>
                        <a:rPr lang="en-IN" dirty="0" smtClean="0"/>
                        <a:t> = </a:t>
                      </a:r>
                      <a:r>
                        <a:rPr lang="en-IN" b="1" i="1" dirty="0" smtClean="0"/>
                        <a:t>&lt;&lt;Enter MID&gt;&gt;</a:t>
                      </a:r>
                      <a:r>
                        <a:rPr lang="en-IN" dirty="0" smtClean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1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accent2"/>
                          </a:solidFill>
                          <a:latin typeface="+mn-lt"/>
                        </a:rPr>
                        <a:t>Message_External_Interaction</a:t>
                      </a:r>
                      <a:endParaRPr lang="en-US" sz="1600" b="0" dirty="0" smtClean="0">
                        <a:solidFill>
                          <a:schemeClr val="accent2"/>
                        </a:solidFill>
                        <a:latin typeface="+mn-lt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accent2"/>
                        </a:solidFill>
                        <a:latin typeface="Courier" pitchFamily="49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select * from </a:t>
                      </a:r>
                      <a:r>
                        <a:rPr lang="en-IN" dirty="0" err="1" smtClean="0"/>
                        <a:t>message_external_interaction</a:t>
                      </a:r>
                      <a:r>
                        <a:rPr lang="en-IN" dirty="0" smtClean="0"/>
                        <a:t> where mid = </a:t>
                      </a:r>
                      <a:r>
                        <a:rPr lang="en-IN" b="1" i="1" dirty="0" smtClean="0"/>
                        <a:t>&lt;&lt;Enter MID&gt;&gt;</a:t>
                      </a:r>
                      <a:r>
                        <a:rPr lang="en-IN" dirty="0" smtClean="0"/>
                        <a:t>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94672" y="270189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GPP-SP Database table .. CONTD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88377" y="1566050"/>
            <a:ext cx="9120187" cy="34855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</a:rPr>
              <a:t>Sample queries </a:t>
            </a:r>
          </a:p>
        </p:txBody>
      </p:sp>
    </p:spTree>
    <p:extLst>
      <p:ext uri="{BB962C8B-B14F-4D97-AF65-F5344CB8AC3E}">
        <p14:creationId xmlns:p14="http://schemas.microsoft.com/office/powerpoint/2010/main" val="24387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UI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84023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GPP-SP UI can be used by the authorized user to enquire </a:t>
            </a:r>
            <a:r>
              <a:rPr lang="en-US" dirty="0" err="1" smtClean="0">
                <a:solidFill>
                  <a:schemeClr val="accent2"/>
                </a:solidFill>
              </a:rPr>
              <a:t>informations</a:t>
            </a:r>
            <a:r>
              <a:rPr lang="en-US" dirty="0" smtClean="0">
                <a:solidFill>
                  <a:schemeClr val="accent2"/>
                </a:solidFill>
              </a:rPr>
              <a:t> about any specific payments. GPP uses </a:t>
            </a:r>
            <a:r>
              <a:rPr lang="en-US" i="1" dirty="0" smtClean="0">
                <a:solidFill>
                  <a:schemeClr val="accent1"/>
                </a:solidFill>
              </a:rPr>
              <a:t>elastic search</a:t>
            </a:r>
            <a:r>
              <a:rPr lang="en-US" dirty="0" smtClean="0">
                <a:solidFill>
                  <a:schemeClr val="accent2"/>
                </a:solidFill>
              </a:rPr>
              <a:t> technology to return the searched payments at rapid speed.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53" y="2718287"/>
            <a:ext cx="6600824" cy="3128962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65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3888" y="2639405"/>
            <a:ext cx="4107769" cy="59093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Payment can be searched directly on to the main login page.</a:t>
            </a:r>
          </a:p>
        </p:txBody>
      </p:sp>
    </p:spTree>
    <p:extLst>
      <p:ext uri="{BB962C8B-B14F-4D97-AF65-F5344CB8AC3E}">
        <p14:creationId xmlns:p14="http://schemas.microsoft.com/office/powerpoint/2010/main" val="18656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sharepoint/v3"/>
    <ds:schemaRef ds:uri="0ae7057e-292f-4fd1-bead-5494e4c66c6d"/>
    <ds:schemaRef ds:uri="1913475e-a030-45ec-9e8a-a2630205b38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11567</TotalTime>
  <Words>482</Words>
  <Application>Microsoft Office PowerPoint</Application>
  <PresentationFormat>Widescreen</PresentationFormat>
  <Paragraphs>101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Finastra_PowerPoint_Template_LIGHT</vt:lpstr>
      <vt:lpstr>Monitoring And Logging</vt:lpstr>
      <vt:lpstr>AGENDA</vt:lpstr>
      <vt:lpstr>PowerPoint Presentation</vt:lpstr>
      <vt:lpstr>Monitors </vt:lpstr>
      <vt:lpstr>GPP-SP Traces</vt:lpstr>
      <vt:lpstr>GPP-SP Traces .. Contd</vt:lpstr>
      <vt:lpstr>GPP-SP Database table</vt:lpstr>
      <vt:lpstr>PowerPoint Presentation</vt:lpstr>
      <vt:lpstr>GPP-SP UI</vt:lpstr>
      <vt:lpstr>GPP-SP UI .. COND</vt:lpstr>
      <vt:lpstr>GPP-SP UI .. CONTD</vt:lpstr>
      <vt:lpstr>GPP-SP UI .. CONTD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109</cp:revision>
  <cp:lastPrinted>2017-06-06T14:07:14Z</cp:lastPrinted>
  <dcterms:created xsi:type="dcterms:W3CDTF">2017-06-27T19:04:38Z</dcterms:created>
  <dcterms:modified xsi:type="dcterms:W3CDTF">2018-03-21T06:22:49Z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