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1" r:id="rId7"/>
    <p:sldId id="276" r:id="rId8"/>
    <p:sldId id="271" r:id="rId9"/>
    <p:sldId id="289" r:id="rId10"/>
    <p:sldId id="290" r:id="rId11"/>
    <p:sldId id="291" r:id="rId12"/>
    <p:sldId id="287" r:id="rId13"/>
    <p:sldId id="28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93441" autoAdjust="0"/>
  </p:normalViewPr>
  <p:slideViewPr>
    <p:cSldViewPr snapToGrid="0" showGuides="1">
      <p:cViewPr varScale="1">
        <p:scale>
          <a:sx n="108" d="100"/>
          <a:sy n="108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01/03/2018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01/03/2018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62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01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Compliance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Compliance Sample Messages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10</a:t>
            </a:fld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21031"/>
              </p:ext>
            </p:extLst>
          </p:nvPr>
        </p:nvGraphicFramePr>
        <p:xfrm>
          <a:off x="667657" y="1663093"/>
          <a:ext cx="8128000" cy="2113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919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Request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Response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45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884696"/>
              </p:ext>
            </p:extLst>
          </p:nvPr>
        </p:nvGraphicFramePr>
        <p:xfrm>
          <a:off x="6196920" y="2642054"/>
          <a:ext cx="1155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Packager Shell Object" showAsIcon="1" r:id="rId4" imgW="1155960" imgH="685800" progId="Package">
                  <p:embed/>
                </p:oleObj>
              </mc:Choice>
              <mc:Fallback>
                <p:oleObj name="Packager Shell Object" showAsIcon="1" r:id="rId4" imgW="11559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96920" y="2642054"/>
                        <a:ext cx="1155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355186"/>
              </p:ext>
            </p:extLst>
          </p:nvPr>
        </p:nvGraphicFramePr>
        <p:xfrm>
          <a:off x="2221139" y="2641600"/>
          <a:ext cx="1028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Packager Shell Object" showAsIcon="1" r:id="rId6" imgW="1028880" imgH="685800" progId="Package">
                  <p:embed/>
                </p:oleObj>
              </mc:Choice>
              <mc:Fallback>
                <p:oleObj name="Packager Shell Object" showAsIcon="1" r:id="rId6" imgW="10288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21139" y="2641600"/>
                        <a:ext cx="1028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77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Arnab Podder</a:t>
            </a:r>
          </a:p>
          <a:p>
            <a:r>
              <a:rPr lang="en-GB" b="0" dirty="0" smtClean="0"/>
              <a:t>Integration 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01 March 2018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rnab.podder@dh.com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Structure Types</a:t>
            </a:r>
            <a:endParaRPr lang="en-US" dirty="0"/>
          </a:p>
          <a:p>
            <a:pPr lvl="0"/>
            <a:r>
              <a:rPr lang="en-US" dirty="0" smtClean="0"/>
              <a:t>Logical Fields</a:t>
            </a:r>
            <a:endParaRPr lang="en-US" dirty="0"/>
          </a:p>
          <a:p>
            <a:pPr lvl="0"/>
            <a:r>
              <a:rPr lang="en-US" dirty="0" smtClean="0"/>
              <a:t>Payment Data Object (aka PDO)</a:t>
            </a:r>
            <a:endParaRPr lang="en-US" dirty="0"/>
          </a:p>
          <a:p>
            <a:r>
              <a:rPr lang="en-US" dirty="0" smtClean="0"/>
              <a:t>Samples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1737809"/>
            <a:ext cx="8198568" cy="3857700"/>
          </a:xfrm>
        </p:spPr>
        <p:txBody>
          <a:bodyPr/>
          <a:lstStyle/>
          <a:p>
            <a:r>
              <a:rPr lang="en-US" dirty="0" smtClean="0"/>
              <a:t>Compliance interface is a standard GPP SP interface defined </a:t>
            </a:r>
            <a:r>
              <a:rPr lang="en-US" dirty="0"/>
              <a:t>based on the </a:t>
            </a:r>
            <a:r>
              <a:rPr lang="en-US" dirty="0" err="1" smtClean="0"/>
              <a:t>Fndt</a:t>
            </a:r>
            <a:r>
              <a:rPr lang="en-US" dirty="0" smtClean="0"/>
              <a:t> </a:t>
            </a:r>
            <a:r>
              <a:rPr lang="en-US" dirty="0"/>
              <a:t>Message structure to streamline the process of integrating GPP with Financial Institution’s Compliance system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01 March 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FNDT Message in Payment Flow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157408" y="1998482"/>
            <a:ext cx="1941921" cy="838985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Receive Payment Instruction</a:t>
            </a:r>
            <a:endParaRPr lang="he-IL" dirty="0" err="1"/>
          </a:p>
        </p:txBody>
      </p:sp>
      <p:sp>
        <p:nvSpPr>
          <p:cNvPr id="13" name="Flowchart: Predefined Process 12"/>
          <p:cNvSpPr/>
          <p:nvPr/>
        </p:nvSpPr>
        <p:spPr>
          <a:xfrm>
            <a:off x="455338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Payment Initiation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>
            <a:off x="4099329" y="2417975"/>
            <a:ext cx="454059" cy="0"/>
          </a:xfrm>
          <a:prstGeom prst="straightConnector1">
            <a:avLst/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53388" y="3407426"/>
            <a:ext cx="1941921" cy="3110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Compliance </a:t>
            </a:r>
            <a:endParaRPr lang="he-IL" sz="1200" b="1" dirty="0" err="1" smtClean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13" idx="2"/>
            <a:endCxn id="16" idx="0"/>
          </p:cNvCxnSpPr>
          <p:nvPr/>
        </p:nvCxnSpPr>
        <p:spPr>
          <a:xfrm>
            <a:off x="5524349" y="2837467"/>
            <a:ext cx="0" cy="569959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defined Process 19"/>
          <p:cNvSpPr/>
          <p:nvPr/>
        </p:nvSpPr>
        <p:spPr>
          <a:xfrm>
            <a:off x="694936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Debit Side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Flowchart: Predefined Process 20"/>
          <p:cNvSpPr/>
          <p:nvPr/>
        </p:nvSpPr>
        <p:spPr>
          <a:xfrm>
            <a:off x="934534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Credit Side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45348" y="3407426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Account Lookup</a:t>
            </a:r>
            <a:endParaRPr lang="he-IL" dirty="0" err="1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10316309" y="2837467"/>
            <a:ext cx="0" cy="569959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49368" y="1296184"/>
            <a:ext cx="433790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 smtClean="0"/>
              <a:t>FX Engine</a:t>
            </a:r>
            <a:endParaRPr lang="he-IL" sz="1200" dirty="0" err="1" smtClean="0"/>
          </a:p>
        </p:txBody>
      </p:sp>
      <p:cxnSp>
        <p:nvCxnSpPr>
          <p:cNvPr id="25" name="Straight Arrow Connector 24"/>
          <p:cNvCxnSpPr>
            <a:stCxn id="21" idx="0"/>
          </p:cNvCxnSpPr>
          <p:nvPr/>
        </p:nvCxnSpPr>
        <p:spPr>
          <a:xfrm flipV="1">
            <a:off x="10316309" y="1607268"/>
            <a:ext cx="0" cy="391214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844128" y="1607268"/>
            <a:ext cx="1" cy="394356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20" idx="1"/>
          </p:cNvCxnSpPr>
          <p:nvPr/>
        </p:nvCxnSpPr>
        <p:spPr>
          <a:xfrm>
            <a:off x="6495309" y="2417975"/>
            <a:ext cx="454059" cy="0"/>
          </a:xfrm>
          <a:prstGeom prst="straightConnector1">
            <a:avLst/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>
            <a:off x="8891289" y="2417975"/>
            <a:ext cx="454059" cy="0"/>
          </a:xfrm>
          <a:prstGeom prst="straightConnector1">
            <a:avLst/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/>
          <p:cNvSpPr/>
          <p:nvPr/>
        </p:nvSpPr>
        <p:spPr>
          <a:xfrm>
            <a:off x="9345347" y="4288469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MOP Selection Value Date and Cut Offs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3" name="Elbow Connector 42"/>
          <p:cNvCxnSpPr>
            <a:stCxn id="21" idx="3"/>
            <a:endCxn id="41" idx="3"/>
          </p:cNvCxnSpPr>
          <p:nvPr/>
        </p:nvCxnSpPr>
        <p:spPr>
          <a:xfrm flipH="1">
            <a:off x="11287268" y="2417975"/>
            <a:ext cx="1" cy="2289987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ocument 46"/>
          <p:cNvSpPr/>
          <p:nvPr/>
        </p:nvSpPr>
        <p:spPr>
          <a:xfrm>
            <a:off x="418083" y="1875205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Internet </a:t>
            </a:r>
            <a:r>
              <a:rPr lang="en-US" sz="1200" dirty="0" smtClean="0">
                <a:solidFill>
                  <a:schemeClr val="bg1"/>
                </a:solidFill>
              </a:rPr>
              <a:t>Banking,  Branch-OTC, SWIFT, Local Clearing</a:t>
            </a:r>
            <a:endParaRPr lang="he-IL" sz="120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  <a:endCxn id="9" idx="1"/>
          </p:cNvCxnSpPr>
          <p:nvPr/>
        </p:nvCxnSpPr>
        <p:spPr>
          <a:xfrm>
            <a:off x="1689312" y="2412533"/>
            <a:ext cx="468096" cy="5442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/>
          <p:cNvSpPr/>
          <p:nvPr/>
        </p:nvSpPr>
        <p:spPr>
          <a:xfrm>
            <a:off x="6949368" y="428846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Fees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stCxn id="41" idx="1"/>
            <a:endCxn id="51" idx="3"/>
          </p:cNvCxnSpPr>
          <p:nvPr/>
        </p:nvCxnSpPr>
        <p:spPr>
          <a:xfrm flipH="1" flipV="1">
            <a:off x="8891289" y="4707961"/>
            <a:ext cx="454058" cy="1"/>
          </a:xfrm>
          <a:prstGeom prst="straightConnector1">
            <a:avLst/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edefined Process 54"/>
          <p:cNvSpPr/>
          <p:nvPr/>
        </p:nvSpPr>
        <p:spPr>
          <a:xfrm>
            <a:off x="4553388" y="428846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Balance Check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6" name="Straight Arrow Connector 55"/>
          <p:cNvCxnSpPr>
            <a:endCxn id="55" idx="3"/>
          </p:cNvCxnSpPr>
          <p:nvPr/>
        </p:nvCxnSpPr>
        <p:spPr>
          <a:xfrm flipH="1" flipV="1">
            <a:off x="6495309" y="4707961"/>
            <a:ext cx="454058" cy="1"/>
          </a:xfrm>
          <a:prstGeom prst="straightConnector1">
            <a:avLst/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edefined Process 56"/>
          <p:cNvSpPr/>
          <p:nvPr/>
        </p:nvSpPr>
        <p:spPr>
          <a:xfrm>
            <a:off x="2157408" y="428846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Posting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/>
          <p:cNvCxnSpPr>
            <a:endCxn id="57" idx="3"/>
          </p:cNvCxnSpPr>
          <p:nvPr/>
        </p:nvCxnSpPr>
        <p:spPr>
          <a:xfrm flipH="1" flipV="1">
            <a:off x="4099329" y="4707961"/>
            <a:ext cx="454058" cy="1"/>
          </a:xfrm>
          <a:prstGeom prst="straightConnector1">
            <a:avLst/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ocument 58"/>
          <p:cNvSpPr/>
          <p:nvPr/>
        </p:nvSpPr>
        <p:spPr>
          <a:xfrm>
            <a:off x="402278" y="4163620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SWIFT, Local Clearing</a:t>
            </a:r>
            <a:endParaRPr lang="he-IL" sz="120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>
            <a:stCxn id="57" idx="1"/>
            <a:endCxn id="59" idx="3"/>
          </p:cNvCxnSpPr>
          <p:nvPr/>
        </p:nvCxnSpPr>
        <p:spPr>
          <a:xfrm flipH="1" flipV="1">
            <a:off x="1673507" y="4700948"/>
            <a:ext cx="483901" cy="7013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53388" y="5697411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Balance Inquiry</a:t>
            </a:r>
            <a:endParaRPr lang="he-IL" dirty="0" err="1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55" idx="2"/>
            <a:endCxn id="65" idx="0"/>
          </p:cNvCxnSpPr>
          <p:nvPr/>
        </p:nvCxnSpPr>
        <p:spPr>
          <a:xfrm>
            <a:off x="5524349" y="5127453"/>
            <a:ext cx="0" cy="56995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57408" y="5707564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Accounting System</a:t>
            </a:r>
            <a:endParaRPr lang="he-IL" dirty="0" err="1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57" idx="2"/>
            <a:endCxn id="67" idx="0"/>
          </p:cNvCxnSpPr>
          <p:nvPr/>
        </p:nvCxnSpPr>
        <p:spPr>
          <a:xfrm>
            <a:off x="3128369" y="5127453"/>
            <a:ext cx="0" cy="58011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11689" y="3407426"/>
            <a:ext cx="45719" cy="45719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22710" y="1256836"/>
            <a:ext cx="1601300" cy="444397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 </a:t>
            </a:r>
            <a:r>
              <a:rPr lang="en-US" sz="1400" dirty="0" smtClean="0"/>
              <a:t>from </a:t>
            </a:r>
            <a:r>
              <a:rPr lang="en-US" sz="1400" b="1" dirty="0" smtClean="0"/>
              <a:t>pain, </a:t>
            </a:r>
            <a:r>
              <a:rPr lang="en-US" sz="1400" b="1" dirty="0" err="1" smtClean="0"/>
              <a:t>pacs</a:t>
            </a:r>
            <a:r>
              <a:rPr lang="en-US" sz="1400" b="1" dirty="0" smtClean="0"/>
              <a:t>, SWIFT</a:t>
            </a:r>
            <a:endParaRPr lang="he-IL" sz="1400" b="1" dirty="0" err="1" smtClean="0"/>
          </a:p>
        </p:txBody>
      </p:sp>
      <p:sp>
        <p:nvSpPr>
          <p:cNvPr id="40" name="TextBox 39"/>
          <p:cNvSpPr txBox="1"/>
          <p:nvPr/>
        </p:nvSpPr>
        <p:spPr>
          <a:xfrm>
            <a:off x="8532674" y="1701233"/>
            <a:ext cx="1228726" cy="281320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endParaRPr lang="he-IL" sz="1400" b="1" dirty="0" err="1" smtClean="0">
              <a:solidFill>
                <a:schemeClr val="accent1"/>
              </a:solidFill>
              <a:latin typeface="Courier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16440" y="3026381"/>
            <a:ext cx="1228726" cy="281320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endParaRPr lang="he-IL" sz="1400" b="1" dirty="0" err="1" smtClean="0">
              <a:solidFill>
                <a:schemeClr val="accent1"/>
              </a:solidFill>
              <a:latin typeface="Courier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87581" y="3011728"/>
            <a:ext cx="1228726" cy="281320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endParaRPr lang="he-IL" sz="1400" b="1" dirty="0" err="1" smtClean="0">
              <a:solidFill>
                <a:schemeClr val="accent1"/>
              </a:solidFill>
              <a:latin typeface="Courier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24348" y="5307684"/>
            <a:ext cx="1228726" cy="281320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endParaRPr lang="he-IL" sz="1400" b="1" dirty="0" err="1" smtClean="0">
              <a:solidFill>
                <a:schemeClr val="accent1"/>
              </a:solidFill>
              <a:latin typeface="Courier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05292" y="5307682"/>
            <a:ext cx="1228726" cy="281320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endParaRPr lang="he-IL" sz="1400" b="1" dirty="0" err="1" smtClean="0">
              <a:solidFill>
                <a:schemeClr val="accent1"/>
              </a:solidFill>
              <a:latin typeface="Courier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343374" y="2837466"/>
            <a:ext cx="0" cy="569959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933549" y="5094417"/>
            <a:ext cx="0" cy="569959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343374" y="5127452"/>
            <a:ext cx="0" cy="569959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467824" y="2837465"/>
            <a:ext cx="0" cy="569959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10467824" y="1607268"/>
            <a:ext cx="0" cy="391214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8010374" y="1607268"/>
            <a:ext cx="0" cy="391214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212239" y="3519820"/>
            <a:ext cx="1601300" cy="444397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 </a:t>
            </a:r>
            <a:r>
              <a:rPr lang="en-US" sz="1400" dirty="0" smtClean="0"/>
              <a:t>to </a:t>
            </a:r>
            <a:r>
              <a:rPr lang="en-US" sz="1400" b="1" dirty="0" smtClean="0"/>
              <a:t>pain, </a:t>
            </a:r>
            <a:r>
              <a:rPr lang="en-US" sz="1400" b="1" dirty="0" err="1" smtClean="0"/>
              <a:t>pacs</a:t>
            </a:r>
            <a:r>
              <a:rPr lang="en-US" sz="1400" b="1" dirty="0" smtClean="0"/>
              <a:t>, SWIFT</a:t>
            </a:r>
            <a:endParaRPr lang="he-IL" sz="1400" b="1" dirty="0" err="1" smtClean="0"/>
          </a:p>
        </p:txBody>
      </p:sp>
      <p:pic>
        <p:nvPicPr>
          <p:cNvPr id="1027" name="Picture 3" descr="D:\Arnab\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51" y="3281995"/>
            <a:ext cx="545931" cy="54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Compliance Request Message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3213187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FndtMsg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endParaRPr lang="en-US" dirty="0" smtClean="0">
              <a:solidFill>
                <a:schemeClr val="tx2"/>
              </a:solidFill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&lt;Header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dirty="0"/>
              <a:t>  </a:t>
            </a:r>
            <a:r>
              <a:rPr lang="en-US" dirty="0" smtClean="0"/>
              <a:t>general </a:t>
            </a:r>
            <a:r>
              <a:rPr lang="en-US" dirty="0"/>
              <a:t>identifying attributes </a:t>
            </a:r>
            <a:endParaRPr lang="en-US" dirty="0" smtClean="0"/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&lt;</a:t>
            </a:r>
            <a:r>
              <a:rPr lang="en-IN" b="1" dirty="0" err="1">
                <a:solidFill>
                  <a:schemeClr val="accent2"/>
                </a:solidFill>
                <a:latin typeface="Courier" pitchFamily="49" charset="0"/>
              </a:rPr>
              <a:t>contextName</a:t>
            </a:r>
            <a:r>
              <a:rPr lang="en-US" dirty="0" smtClean="0"/>
              <a:t>&gt; “</a:t>
            </a:r>
            <a:r>
              <a:rPr lang="en-US" dirty="0" err="1" smtClean="0"/>
              <a:t>SanctionsPre</a:t>
            </a:r>
            <a:r>
              <a:rPr lang="en-US" dirty="0" smtClean="0"/>
              <a:t>” will be the context name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Msg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transaction </a:t>
            </a:r>
            <a:r>
              <a:rPr lang="en-US" dirty="0"/>
              <a:t>message and </a:t>
            </a:r>
            <a:r>
              <a:rPr lang="en-US" dirty="0" smtClean="0"/>
              <a:t>extension	</a:t>
            </a:r>
            <a:endParaRPr lang="en-US" sz="1600" i="1" dirty="0" smtClean="0"/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Pmnt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payment </a:t>
            </a:r>
            <a:r>
              <a:rPr lang="en-US" dirty="0"/>
              <a:t>quotes the transaction </a:t>
            </a:r>
            <a:r>
              <a:rPr lang="en-US" dirty="0" smtClean="0"/>
              <a:t>(</a:t>
            </a:r>
            <a:r>
              <a:rPr lang="en-US" dirty="0"/>
              <a:t>ISO based </a:t>
            </a:r>
            <a:r>
              <a:rPr lang="en-US" b="1" dirty="0"/>
              <a:t>pain</a:t>
            </a:r>
            <a:r>
              <a:rPr lang="en-US" dirty="0"/>
              <a:t>, </a:t>
            </a:r>
            <a:r>
              <a:rPr lang="en-US" b="1" dirty="0" err="1"/>
              <a:t>pacs</a:t>
            </a:r>
            <a:r>
              <a:rPr lang="en-US" dirty="0"/>
              <a:t> or </a:t>
            </a:r>
            <a:r>
              <a:rPr lang="en-US" dirty="0" smtClean="0"/>
              <a:t>SWIFT) 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OrigMsg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original </a:t>
            </a:r>
            <a:r>
              <a:rPr lang="en-US" dirty="0"/>
              <a:t>message </a:t>
            </a:r>
            <a:r>
              <a:rPr lang="en-US" dirty="0" smtClean="0"/>
              <a:t>(ISO based </a:t>
            </a:r>
            <a:r>
              <a:rPr lang="en-US" b="1" dirty="0" smtClean="0"/>
              <a:t>pain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b="1" dirty="0" err="1"/>
              <a:t>pacs</a:t>
            </a:r>
            <a:r>
              <a:rPr lang="en-US" dirty="0"/>
              <a:t> or </a:t>
            </a:r>
            <a:r>
              <a:rPr lang="en-US" dirty="0" smtClean="0"/>
              <a:t>SWIFT)</a:t>
            </a:r>
            <a:endParaRPr lang="en-US" b="1" dirty="0">
              <a:solidFill>
                <a:schemeClr val="accent2"/>
              </a:solidFill>
              <a:latin typeface="Courier" pitchFamily="49" charset="0"/>
            </a:endParaRPr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9269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Capabilities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6</a:t>
            </a:fld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67431" y="1530120"/>
            <a:ext cx="9120187" cy="3405548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Asynchronous Interface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Supported Transport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JMS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MQ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Supported Message Format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FNDT message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dirty="0" smtClean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310274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 layout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7</a:t>
            </a:fld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919028"/>
              </p:ext>
            </p:extLst>
          </p:nvPr>
        </p:nvGraphicFramePr>
        <p:xfrm>
          <a:off x="1465943" y="1169609"/>
          <a:ext cx="9753600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8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4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Properties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Protocol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MQ Communication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Request_connection_Point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jms</a:t>
                      </a:r>
                      <a:r>
                        <a:rPr lang="en-IN" dirty="0" smtClean="0"/>
                        <a:t>/Q_IP_AML_IN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JNDI reference to MQ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Request_Format_Type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PROPRIETRY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FNDT message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Message_Stop_Status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OFAC_STOP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Indicates interface is down or inactive. If inactive then the message will be parked</a:t>
                      </a:r>
                      <a:r>
                        <a:rPr lang="en-IN" baseline="0" dirty="0" smtClean="0"/>
                        <a:t> in OFAC_STOP status queue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No_Of_Listeners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Stop_After_Conn_Exception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Number of retries until inactive.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9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 layout .. </a:t>
            </a:r>
            <a:r>
              <a:rPr lang="en-IN" dirty="0" err="1" smtClean="0"/>
              <a:t>Cont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8</a:t>
            </a:fld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33590"/>
              </p:ext>
            </p:extLst>
          </p:nvPr>
        </p:nvGraphicFramePr>
        <p:xfrm>
          <a:off x="667657" y="1169609"/>
          <a:ext cx="10972799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9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Properties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454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Not_Active_Behaviour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 Don’t create Interface Request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2. </a:t>
                      </a:r>
                      <a:r>
                        <a:rPr lang="en-US" dirty="0" smtClean="0"/>
                        <a:t>Stop the flow, set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dirty="0" smtClean="0"/>
                        <a:t>status of the payment as defined in </a:t>
                      </a:r>
                      <a:r>
                        <a:rPr lang="en-US" i="1" dirty="0" err="1" smtClean="0"/>
                        <a:t>message_stop_status</a:t>
                      </a:r>
                      <a:endParaRPr lang="en-US" i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3. When the Interface is Active again , </a:t>
                      </a:r>
                      <a:r>
                        <a:rPr lang="en-US" dirty="0" smtClean="0"/>
                        <a:t>Create and Send the request, continue the flow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5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1. </a:t>
                      </a:r>
                      <a:r>
                        <a:rPr lang="en-US" dirty="0" smtClean="0"/>
                        <a:t>Create and store the Interface Request in </a:t>
                      </a:r>
                      <a:r>
                        <a:rPr lang="en-US" sz="1800" i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message_external_interaction</a:t>
                      </a:r>
                      <a:endParaRPr lang="en-US" i="1" dirty="0" smtClean="0"/>
                    </a:p>
                    <a:p>
                      <a:r>
                        <a:rPr lang="en-IN" dirty="0" smtClean="0"/>
                        <a:t>2. </a:t>
                      </a:r>
                      <a:r>
                        <a:rPr lang="en-US" dirty="0" smtClean="0"/>
                        <a:t>Continue  the flow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3. When the Interface is Active again , </a:t>
                      </a:r>
                      <a:r>
                        <a:rPr lang="en-US" dirty="0" smtClean="0"/>
                        <a:t>Send the request</a:t>
                      </a:r>
                      <a:endParaRPr lang="en-I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5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SKIP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Do not</a:t>
                      </a:r>
                      <a:r>
                        <a:rPr lang="en-IN" baseline="0" dirty="0" smtClean="0"/>
                        <a:t> create the Interface Request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baseline="0" dirty="0" smtClean="0"/>
                        <a:t>Continue the flow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6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Compliance Response Message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1666610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FndtMsg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endParaRPr lang="en-US" dirty="0" smtClean="0">
              <a:solidFill>
                <a:schemeClr val="tx2"/>
              </a:solidFill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ResponseDetails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endParaRPr lang="en-US" dirty="0" smtClean="0"/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&lt;</a:t>
            </a:r>
            <a:r>
              <a:rPr lang="en-IN" b="1" dirty="0" err="1">
                <a:solidFill>
                  <a:schemeClr val="accent2"/>
                </a:solidFill>
                <a:latin typeface="Courier" pitchFamily="49" charset="0"/>
              </a:rPr>
              <a:t>returnCode</a:t>
            </a:r>
            <a:r>
              <a:rPr lang="en-US" dirty="0" smtClean="0"/>
              <a:t>&gt; 1 or 0 or 990</a:t>
            </a:r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&lt;</a:t>
            </a:r>
            <a:r>
              <a:rPr lang="en-IN" b="1" dirty="0">
                <a:solidFill>
                  <a:schemeClr val="accent2"/>
                </a:solidFill>
                <a:latin typeface="Courier" pitchFamily="49" charset="0"/>
              </a:rPr>
              <a:t> description </a:t>
            </a:r>
            <a:r>
              <a:rPr lang="en-US" dirty="0" smtClean="0"/>
              <a:t>&gt; “HIT” or “NO HIT”</a:t>
            </a:r>
            <a:endParaRPr lang="he-IL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380354"/>
              </p:ext>
            </p:extLst>
          </p:nvPr>
        </p:nvGraphicFramePr>
        <p:xfrm>
          <a:off x="754743" y="4029662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Return code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Meaning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 HIT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71">
                <a:tc>
                  <a:txBody>
                    <a:bodyPr/>
                    <a:lstStyle/>
                    <a:p>
                      <a:r>
                        <a:rPr lang="en-IN" dirty="0" smtClean="0"/>
                        <a:t>990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Processing or Technical error</a:t>
                      </a:r>
                      <a:endParaRPr lang="he-IL" sz="1800" dirty="0" smtClean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74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inastra">
    <a:dk1>
      <a:sysClr val="windowText" lastClr="000000"/>
    </a:dk1>
    <a:lt1>
      <a:sysClr val="window" lastClr="FFFFFF"/>
    </a:lt1>
    <a:dk2>
      <a:srgbClr val="414141"/>
    </a:dk2>
    <a:lt2>
      <a:srgbClr val="E5E5E5"/>
    </a:lt2>
    <a:accent1>
      <a:srgbClr val="CD3CAD"/>
    </a:accent1>
    <a:accent2>
      <a:srgbClr val="6948D9"/>
    </a:accent2>
    <a:accent3>
      <a:srgbClr val="414141"/>
    </a:accent3>
    <a:accent4>
      <a:srgbClr val="E189CD"/>
    </a:accent4>
    <a:accent5>
      <a:srgbClr val="A591E8"/>
    </a:accent5>
    <a:accent6>
      <a:srgbClr val="A5A5A5"/>
    </a:accent6>
    <a:hlink>
      <a:srgbClr val="CD3CAD"/>
    </a:hlink>
    <a:folHlink>
      <a:srgbClr val="CD3CA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186F62-2954-471E-9368-38BF5704F41F}">
  <ds:schemaRefs>
    <ds:schemaRef ds:uri="http://schemas.microsoft.com/office/2006/metadata/properties"/>
    <ds:schemaRef ds:uri="http://www.w3.org/XML/1998/namespace"/>
    <ds:schemaRef ds:uri="1913475e-a030-45ec-9e8a-a2630205b38f"/>
    <ds:schemaRef ds:uri="http://purl.org/dc/terms/"/>
    <ds:schemaRef ds:uri="http://purl.org/dc/elements/1.1/"/>
    <ds:schemaRef ds:uri="http://schemas.microsoft.com/office/infopath/2007/PartnerControls"/>
    <ds:schemaRef ds:uri="0ae7057e-292f-4fd1-bead-5494e4c66c6d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11635</TotalTime>
  <Words>391</Words>
  <Application>Microsoft Office PowerPoint</Application>
  <PresentationFormat>Widescreen</PresentationFormat>
  <Paragraphs>131</Paragraphs>
  <Slides>11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</vt:lpstr>
      <vt:lpstr>Finastra_PowerPoint_Template_LIGHT</vt:lpstr>
      <vt:lpstr>Packager Shell Object</vt:lpstr>
      <vt:lpstr>Compliance</vt:lpstr>
      <vt:lpstr>AGENDA</vt:lpstr>
      <vt:lpstr>PowerPoint Presentation</vt:lpstr>
      <vt:lpstr>FNDT Message in Payment Flow</vt:lpstr>
      <vt:lpstr>Compliance Request Message</vt:lpstr>
      <vt:lpstr>Capabilities</vt:lpstr>
      <vt:lpstr>Interface layout</vt:lpstr>
      <vt:lpstr>Interface layout .. Cont</vt:lpstr>
      <vt:lpstr>Compliance Response Message</vt:lpstr>
      <vt:lpstr>Compliance Sample Messages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Alexander Perman</cp:lastModifiedBy>
  <cp:revision>105</cp:revision>
  <cp:lastPrinted>2017-06-06T14:07:14Z</cp:lastPrinted>
  <dcterms:created xsi:type="dcterms:W3CDTF">2017-06-27T19:04:38Z</dcterms:created>
  <dcterms:modified xsi:type="dcterms:W3CDTF">2018-03-01T09:26:29Z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