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61" r:id="rId7"/>
    <p:sldId id="271" r:id="rId8"/>
    <p:sldId id="291" r:id="rId9"/>
    <p:sldId id="292" r:id="rId10"/>
    <p:sldId id="293" r:id="rId11"/>
    <p:sldId id="294" r:id="rId12"/>
    <p:sldId id="290" r:id="rId13"/>
    <p:sldId id="296" r:id="rId14"/>
    <p:sldId id="297" r:id="rId15"/>
    <p:sldId id="295"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2" d="100"/>
          <a:sy n="102" d="100"/>
        </p:scale>
        <p:origin x="126" y="228"/>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01/03/2018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01/03/2018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BB14C-7D58-4C6F-8674-35D4E28D7AD6}"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564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3886039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395487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186532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384358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374891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10</a:t>
            </a:fld>
            <a:endParaRPr lang="en-GB" dirty="0"/>
          </a:p>
        </p:txBody>
      </p:sp>
    </p:spTree>
    <p:extLst>
      <p:ext uri="{BB962C8B-B14F-4D97-AF65-F5344CB8AC3E}">
        <p14:creationId xmlns:p14="http://schemas.microsoft.com/office/powerpoint/2010/main" val="173593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11</a:t>
            </a:fld>
            <a:endParaRPr lang="en-GB" dirty="0"/>
          </a:p>
        </p:txBody>
      </p:sp>
    </p:spTree>
    <p:extLst>
      <p:ext uri="{BB962C8B-B14F-4D97-AF65-F5344CB8AC3E}">
        <p14:creationId xmlns:p14="http://schemas.microsoft.com/office/powerpoint/2010/main" val="143366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42816764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01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01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01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01 March 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01 March 2018</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01 March 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01 March 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01 March 2018</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01 March 2018</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Account lookup </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2018</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BULK 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10</a:t>
            </a:fld>
            <a:endParaRPr lang="en-GB" dirty="0"/>
          </a:p>
        </p:txBody>
      </p:sp>
      <p:sp>
        <p:nvSpPr>
          <p:cNvPr id="7" name="Rectangle 6"/>
          <p:cNvSpPr/>
          <p:nvPr/>
        </p:nvSpPr>
        <p:spPr>
          <a:xfrm>
            <a:off x="1196121" y="1318110"/>
            <a:ext cx="9120187" cy="3297826"/>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For Source side GPP </a:t>
            </a:r>
            <a:r>
              <a:rPr lang="en-US" dirty="0" smtClean="0"/>
              <a:t>SP is working </a:t>
            </a:r>
            <a:r>
              <a:rPr lang="en-US" dirty="0" smtClean="0"/>
              <a:t>in </a:t>
            </a:r>
            <a:r>
              <a:rPr lang="en-US" b="1" dirty="0" smtClean="0">
                <a:solidFill>
                  <a:schemeClr val="accent1"/>
                </a:solidFill>
              </a:rPr>
              <a:t>Sync mode</a:t>
            </a:r>
            <a:r>
              <a:rPr lang="en-US" dirty="0" smtClean="0"/>
              <a:t>, which is single interface.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endParaRPr lang="en-US" dirty="0"/>
          </a:p>
          <a:p>
            <a:pPr marL="411163" indent="-411163">
              <a:lnSpc>
                <a:spcPct val="90000"/>
              </a:lnSpc>
              <a:spcBef>
                <a:spcPts val="1500"/>
              </a:spcBef>
              <a:buSzPct val="150000"/>
              <a:buBlip>
                <a:blip r:embed="rId3"/>
              </a:buBlip>
            </a:pPr>
            <a:r>
              <a:rPr lang="en-US" dirty="0"/>
              <a:t>On the source side, where an account in the </a:t>
            </a:r>
            <a:r>
              <a:rPr lang="en-US" b="1" i="1" dirty="0" err="1">
                <a:solidFill>
                  <a:schemeClr val="accent1"/>
                </a:solidFill>
                <a:latin typeface="Courier New" panose="02070309020205020404" pitchFamily="49" charset="0"/>
                <a:cs typeface="Courier New" panose="02070309020205020404" pitchFamily="49" charset="0"/>
              </a:rPr>
              <a:t>PmntInf</a:t>
            </a:r>
            <a:r>
              <a:rPr lang="en-US" dirty="0"/>
              <a:t> level is the same for all the transactions in same level, GPP invokes the interface for the first transaction only and stores the received information in the system cache. For all subsequent transactions in the level, GPP retrieves the account information from the cache</a:t>
            </a:r>
            <a:r>
              <a:rPr lang="en-US" dirty="0" smtClean="0"/>
              <a:t>.</a:t>
            </a: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1716142" y="2407405"/>
            <a:ext cx="7026680" cy="584369"/>
          </a:xfrm>
          <a:prstGeom prst="rect">
            <a:avLst/>
          </a:prstGeom>
          <a:ln w="19050">
            <a:solidFill>
              <a:schemeClr val="accent2"/>
            </a:solidFill>
            <a:prstDash val="sysDot"/>
          </a:ln>
        </p:spPr>
      </p:pic>
    </p:spTree>
    <p:extLst>
      <p:ext uri="{BB962C8B-B14F-4D97-AF65-F5344CB8AC3E}">
        <p14:creationId xmlns:p14="http://schemas.microsoft.com/office/powerpoint/2010/main" val="276744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Vs </a:t>
            </a:r>
            <a:r>
              <a:rPr lang="en-US" dirty="0" smtClean="0">
                <a:solidFill>
                  <a:schemeClr val="accent2"/>
                </a:solidFill>
              </a:rPr>
              <a:t>bulk </a:t>
            </a:r>
            <a:r>
              <a:rPr lang="en-US" dirty="0" smtClean="0">
                <a:solidFill>
                  <a:schemeClr val="accent2"/>
                </a:solidFill>
              </a:rPr>
              <a:t>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11</a:t>
            </a:fld>
            <a:endParaRPr lang="en-GB" dirty="0"/>
          </a:p>
        </p:txBody>
      </p:sp>
      <p:sp>
        <p:nvSpPr>
          <p:cNvPr id="7" name="Rectangle 6"/>
          <p:cNvSpPr/>
          <p:nvPr/>
        </p:nvSpPr>
        <p:spPr>
          <a:xfrm>
            <a:off x="845830" y="1248863"/>
            <a:ext cx="9120187" cy="1780487"/>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processing a transaction file, GPP invokes the interface for </a:t>
            </a:r>
            <a:r>
              <a:rPr lang="en-US" u="sng" dirty="0" smtClean="0"/>
              <a:t>each</a:t>
            </a:r>
            <a:r>
              <a:rPr lang="en-US" dirty="0" smtClean="0"/>
              <a:t> transaction in the file. </a:t>
            </a:r>
          </a:p>
          <a:p>
            <a:pPr marL="411163" indent="-411163">
              <a:lnSpc>
                <a:spcPct val="90000"/>
              </a:lnSpc>
              <a:spcBef>
                <a:spcPts val="1500"/>
              </a:spcBef>
              <a:buSzPct val="150000"/>
              <a:buBlip>
                <a:blip r:embed="rId3"/>
              </a:buBlip>
            </a:pPr>
            <a:r>
              <a:rPr lang="en-US" dirty="0" smtClean="0"/>
              <a:t>GPP </a:t>
            </a:r>
            <a:r>
              <a:rPr lang="en-US" dirty="0"/>
              <a:t>executes the target-side Account Lookup interface in </a:t>
            </a:r>
            <a:r>
              <a:rPr lang="en-US" u="sng" dirty="0"/>
              <a:t>asynchronous</a:t>
            </a:r>
            <a:r>
              <a:rPr lang="en-US" dirty="0"/>
              <a:t> mode </a:t>
            </a:r>
            <a:r>
              <a:rPr lang="en-US" dirty="0" smtClean="0"/>
              <a:t>(</a:t>
            </a:r>
            <a:r>
              <a:rPr lang="en-US" dirty="0"/>
              <a:t>because of the large number of customer accounts in the GPP database</a:t>
            </a:r>
            <a:r>
              <a:rPr lang="en-US" dirty="0" smtClean="0"/>
              <a:t>) </a:t>
            </a:r>
            <a:r>
              <a:rPr lang="en-US" dirty="0"/>
              <a:t>and</a:t>
            </a:r>
            <a:r>
              <a:rPr lang="en-US" dirty="0" smtClean="0"/>
              <a:t> </a:t>
            </a:r>
            <a:r>
              <a:rPr lang="en-US" dirty="0"/>
              <a:t>improves performance by not implementing timeout and retry functionality for the interface</a:t>
            </a:r>
            <a:r>
              <a:rPr lang="en-US" dirty="0" smtClean="0"/>
              <a:t>. The generation of file request is triggered by </a:t>
            </a:r>
            <a:r>
              <a:rPr lang="en-US" u="sng" dirty="0" smtClean="0"/>
              <a:t>sending time </a:t>
            </a:r>
            <a:r>
              <a:rPr lang="en-US" u="sng" dirty="0"/>
              <a:t>mechanism </a:t>
            </a:r>
            <a:r>
              <a:rPr lang="en-US" dirty="0" smtClean="0"/>
              <a:t>.</a:t>
            </a:r>
            <a:endParaRPr lang="en-US" dirty="0" smtClean="0">
              <a:solidFill>
                <a:schemeClr val="tx2"/>
              </a:solidFill>
            </a:endParaRPr>
          </a:p>
        </p:txBody>
      </p:sp>
      <p:pic>
        <p:nvPicPr>
          <p:cNvPr id="2" name="Picture 1"/>
          <p:cNvPicPr>
            <a:picLocks noChangeAspect="1"/>
          </p:cNvPicPr>
          <p:nvPr/>
        </p:nvPicPr>
        <p:blipFill>
          <a:blip r:embed="rId4"/>
          <a:stretch>
            <a:fillRect/>
          </a:stretch>
        </p:blipFill>
        <p:spPr>
          <a:xfrm>
            <a:off x="2113085" y="3316838"/>
            <a:ext cx="6753287" cy="2789095"/>
          </a:xfrm>
          <a:prstGeom prst="rect">
            <a:avLst/>
          </a:prstGeom>
          <a:ln w="19050">
            <a:solidFill>
              <a:schemeClr val="accent2"/>
            </a:solidFill>
            <a:prstDash val="sysDot"/>
          </a:ln>
        </p:spPr>
      </p:pic>
    </p:spTree>
    <p:extLst>
      <p:ext uri="{BB962C8B-B14F-4D97-AF65-F5344CB8AC3E}">
        <p14:creationId xmlns:p14="http://schemas.microsoft.com/office/powerpoint/2010/main" val="311741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57000"/>
          </a:schemeClr>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FEES in Account lookup response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7" name="Rectangle 6"/>
          <p:cNvSpPr/>
          <p:nvPr/>
        </p:nvSpPr>
        <p:spPr>
          <a:xfrm>
            <a:off x="623888" y="1123721"/>
            <a:ext cx="9120187" cy="1972848"/>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dirty="0" smtClean="0"/>
              <a:t>When the financial institution system reports fees to be charged for the specific account/customer, and it is required that GPP will include these feed in the posting for the applicable transaction, </a:t>
            </a:r>
            <a:r>
              <a:rPr lang="en-US" b="1" i="1" dirty="0" smtClean="0">
                <a:solidFill>
                  <a:schemeClr val="accent1"/>
                </a:solidFill>
                <a:latin typeface="Courier New" panose="02070309020205020404" pitchFamily="49" charset="0"/>
                <a:cs typeface="Courier New" panose="02070309020205020404" pitchFamily="49" charset="0"/>
              </a:rPr>
              <a:t>&lt;</a:t>
            </a:r>
            <a:r>
              <a:rPr lang="en-US" b="1" i="1" dirty="0" err="1" smtClean="0">
                <a:solidFill>
                  <a:schemeClr val="accent1"/>
                </a:solidFill>
                <a:latin typeface="Courier New" panose="02070309020205020404" pitchFamily="49" charset="0"/>
                <a:cs typeface="Courier New" panose="02070309020205020404" pitchFamily="49" charset="0"/>
              </a:rPr>
              <a:t>MsgFees</a:t>
            </a:r>
            <a:r>
              <a:rPr lang="en-US" b="1" i="1" dirty="0" smtClean="0">
                <a:solidFill>
                  <a:schemeClr val="accent1"/>
                </a:solidFill>
                <a:latin typeface="Courier New" panose="02070309020205020404" pitchFamily="49" charset="0"/>
                <a:cs typeface="Courier New" panose="02070309020205020404" pitchFamily="49" charset="0"/>
              </a:rPr>
              <a:t>&gt; </a:t>
            </a:r>
            <a:r>
              <a:rPr lang="en-US" dirty="0" smtClean="0"/>
              <a:t>section needs to be included in the response. </a:t>
            </a:r>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p:txBody>
      </p:sp>
      <p:pic>
        <p:nvPicPr>
          <p:cNvPr id="2" name="Picture 1"/>
          <p:cNvPicPr>
            <a:picLocks noChangeAspect="1"/>
          </p:cNvPicPr>
          <p:nvPr/>
        </p:nvPicPr>
        <p:blipFill>
          <a:blip r:embed="rId4"/>
          <a:stretch>
            <a:fillRect/>
          </a:stretch>
        </p:blipFill>
        <p:spPr>
          <a:xfrm>
            <a:off x="2252661" y="2392818"/>
            <a:ext cx="6429699" cy="3834358"/>
          </a:xfrm>
          <a:prstGeom prst="rect">
            <a:avLst/>
          </a:prstGeom>
          <a:ln w="19050">
            <a:solidFill>
              <a:schemeClr val="accent2"/>
            </a:solidFill>
            <a:prstDash val="sysDot"/>
          </a:ln>
        </p:spPr>
      </p:pic>
      <p:sp>
        <p:nvSpPr>
          <p:cNvPr id="3" name="Rectangle 2"/>
          <p:cNvSpPr/>
          <p:nvPr/>
        </p:nvSpPr>
        <p:spPr>
          <a:xfrm>
            <a:off x="4492101" y="5681709"/>
            <a:ext cx="4065973" cy="390617"/>
          </a:xfrm>
          <a:prstGeom prst="rect">
            <a:avLst/>
          </a:prstGeom>
          <a:solidFill>
            <a:schemeClr val="accent1">
              <a:alpha val="33000"/>
            </a:schemeClr>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64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Integration Team</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8A2CEC-3088-437B-B321-33BEC7D93FCD}" type="datetime4">
              <a:rPr kumimoji="0" lang="en-GB" sz="800" b="0" i="0" u="none" strike="noStrike" kern="1200" cap="none" spc="0" normalizeH="0" baseline="0" noProof="0" smtClean="0">
                <a:ln>
                  <a:noFill/>
                </a:ln>
                <a:solidFill>
                  <a:srgbClr val="414141"/>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01 March 2018</a:t>
            </a:fld>
            <a:endParaRPr kumimoji="0" lang="en-GB" sz="800" b="0" i="0" u="none" strike="noStrike" kern="1200" cap="none" spc="0" normalizeH="0" baseline="0" noProof="0" dirty="0">
              <a:ln>
                <a:noFill/>
              </a:ln>
              <a:solidFill>
                <a:srgbClr val="414141"/>
              </a:solidFill>
              <a:effectLst/>
              <a:uLnTx/>
              <a:uFillTx/>
              <a:latin typeface="Arial"/>
              <a:ea typeface="+mn-ea"/>
              <a:cs typeface="+mn-cs"/>
            </a:endParaRPr>
          </a:p>
        </p:txBody>
      </p:sp>
      <p:sp>
        <p:nvSpPr>
          <p:cNvPr id="8" name="Text Placeholder 7"/>
          <p:cNvSpPr>
            <a:spLocks noGrp="1"/>
          </p:cNvSpPr>
          <p:nvPr>
            <p:ph type="body" sz="quarter" idx="11"/>
          </p:nvPr>
        </p:nvSpPr>
        <p:spPr>
          <a:xfrm>
            <a:off x="687083" y="4295091"/>
            <a:ext cx="4252912" cy="351480"/>
          </a:xfrm>
        </p:spPr>
        <p:txBody>
          <a:bodyPr/>
          <a:lstStyle/>
          <a:p>
            <a:r>
              <a:rPr lang="en-GB" dirty="0"/>
              <a:t>a</a:t>
            </a:r>
            <a:r>
              <a:rPr lang="en-GB" dirty="0" smtClean="0"/>
              <a:t>viad.pilo@finastra.com</a:t>
            </a:r>
            <a:endParaRPr lang="en-GB" dirty="0" smtClean="0"/>
          </a:p>
          <a:p>
            <a:endParaRPr lang="en-GB" dirty="0"/>
          </a:p>
        </p:txBody>
      </p:sp>
    </p:spTree>
    <p:extLst>
      <p:ext uri="{BB962C8B-B14F-4D97-AF65-F5344CB8AC3E}">
        <p14:creationId xmlns:p14="http://schemas.microsoft.com/office/powerpoint/2010/main" val="421148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Flows </a:t>
            </a:r>
            <a:endParaRPr lang="en-US" dirty="0"/>
          </a:p>
          <a:p>
            <a:pPr lvl="0"/>
            <a:r>
              <a:rPr lang="en-US" dirty="0" smtClean="0"/>
              <a:t>Rules</a:t>
            </a:r>
            <a:endParaRPr lang="en-US" dirty="0"/>
          </a:p>
          <a:p>
            <a:pPr lvl="0"/>
            <a:r>
              <a:rPr lang="en-US" dirty="0" smtClean="0"/>
              <a:t>Bulk Vs Single mode</a:t>
            </a:r>
            <a:endParaRPr lang="en-US" dirty="0"/>
          </a:p>
          <a:p>
            <a:r>
              <a:rPr lang="en-US" dirty="0" smtClean="0"/>
              <a:t>Fees in Account Lookup</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01 March 2018</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b="0" dirty="0"/>
              <a:t>Account lookup is performed in GPP to retrieve account and customer information required for successful processing. </a:t>
            </a:r>
            <a:r>
              <a:rPr lang="en-GB" dirty="0" smtClean="0">
                <a:solidFill>
                  <a:schemeClr val="accent1"/>
                </a:solidFill>
              </a:rPr>
              <a:t>”</a:t>
            </a:r>
          </a:p>
        </p:txBody>
      </p:sp>
      <p:sp>
        <p:nvSpPr>
          <p:cNvPr id="3" name="Date Placeholder 2"/>
          <p:cNvSpPr>
            <a:spLocks noGrp="1"/>
          </p:cNvSpPr>
          <p:nvPr>
            <p:ph type="dt" sz="half" idx="10"/>
          </p:nvPr>
        </p:nvSpPr>
        <p:spPr/>
        <p:txBody>
          <a:bodyPr/>
          <a:lstStyle/>
          <a:p>
            <a:fld id="{014A5046-EA5E-455B-A3BC-352818629394}" type="datetime4">
              <a:rPr lang="en-GB" smtClean="0"/>
              <a:pPr/>
              <a:t>01 March 2018</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general </a:t>
            </a:r>
            <a:r>
              <a:rPr lang="en-US" dirty="0" smtClean="0">
                <a:solidFill>
                  <a:schemeClr val="accent2"/>
                </a:solidFill>
              </a:rPr>
              <a:t>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7" name="Rectangle 6"/>
          <p:cNvSpPr/>
          <p:nvPr/>
        </p:nvSpPr>
        <p:spPr>
          <a:xfrm>
            <a:off x="1412631" y="1497104"/>
            <a:ext cx="9120187" cy="840230"/>
          </a:xfrm>
          <a:prstGeom prst="rect">
            <a:avLst/>
          </a:prstGeom>
          <a:ln w="15875" cap="sq" cmpd="sng">
            <a:noFill/>
            <a:bevel/>
          </a:ln>
        </p:spPr>
        <p:txBody>
          <a:bodyPr wrap="square">
            <a:spAutoFit/>
          </a:bodyPr>
          <a:lstStyle/>
          <a:p>
            <a:pPr>
              <a:lnSpc>
                <a:spcPct val="90000"/>
              </a:lnSpc>
              <a:spcBef>
                <a:spcPts val="1500"/>
              </a:spcBef>
              <a:buSzPct val="150000"/>
            </a:pPr>
            <a:r>
              <a:rPr lang="en-US" dirty="0" smtClean="0"/>
              <a:t>Once </a:t>
            </a:r>
            <a:r>
              <a:rPr lang="en-US" dirty="0"/>
              <a:t>the Account Lookup interface is invoked, and if the interface is working </a:t>
            </a:r>
            <a:r>
              <a:rPr lang="en-US" dirty="0" smtClean="0"/>
              <a:t>in      </a:t>
            </a:r>
            <a:r>
              <a:rPr lang="en-US" dirty="0"/>
              <a:t>A-sync mode, the message processing is stopped and the message waits for the response in the queue (status) of Wait CDB response (CDBWAIT). </a:t>
            </a:r>
            <a:endParaRPr lang="en-US" dirty="0" smtClean="0"/>
          </a:p>
        </p:txBody>
      </p:sp>
      <p:sp>
        <p:nvSpPr>
          <p:cNvPr id="27" name="TextBox 26"/>
          <p:cNvSpPr txBox="1"/>
          <p:nvPr/>
        </p:nvSpPr>
        <p:spPr>
          <a:xfrm>
            <a:off x="2363213" y="3021959"/>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28" name="Flowchart: Predefined Process 27"/>
          <p:cNvSpPr/>
          <p:nvPr/>
        </p:nvSpPr>
        <p:spPr>
          <a:xfrm>
            <a:off x="4759193" y="302195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29" name="Straight Arrow Connector 28"/>
          <p:cNvCxnSpPr>
            <a:stCxn id="27" idx="3"/>
            <a:endCxn id="28" idx="1"/>
          </p:cNvCxnSpPr>
          <p:nvPr/>
        </p:nvCxnSpPr>
        <p:spPr>
          <a:xfrm>
            <a:off x="4305134" y="3441452"/>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0" name="Flowchart: Predefined Process 29"/>
          <p:cNvSpPr/>
          <p:nvPr/>
        </p:nvSpPr>
        <p:spPr>
          <a:xfrm>
            <a:off x="7155173" y="302195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Load account and party from GPP DB </a:t>
            </a:r>
            <a:endParaRPr lang="he-IL" sz="1200" dirty="0"/>
          </a:p>
        </p:txBody>
      </p:sp>
      <p:sp>
        <p:nvSpPr>
          <p:cNvPr id="31" name="Flowchart: Predefined Process 30"/>
          <p:cNvSpPr/>
          <p:nvPr/>
        </p:nvSpPr>
        <p:spPr>
          <a:xfrm>
            <a:off x="9551153" y="302690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Evaluate Account Lookup Selection rules </a:t>
            </a:r>
            <a:endParaRPr lang="he-IL" sz="1200" dirty="0"/>
          </a:p>
        </p:txBody>
      </p:sp>
      <p:cxnSp>
        <p:nvCxnSpPr>
          <p:cNvPr id="32" name="Straight Arrow Connector 31"/>
          <p:cNvCxnSpPr>
            <a:stCxn id="28" idx="3"/>
            <a:endCxn id="30" idx="1"/>
          </p:cNvCxnSpPr>
          <p:nvPr/>
        </p:nvCxnSpPr>
        <p:spPr>
          <a:xfrm>
            <a:off x="6701114" y="3441452"/>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31" idx="1"/>
          </p:cNvCxnSpPr>
          <p:nvPr/>
        </p:nvCxnSpPr>
        <p:spPr>
          <a:xfrm>
            <a:off x="9097094" y="3441452"/>
            <a:ext cx="454059" cy="495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Document 33"/>
          <p:cNvSpPr/>
          <p:nvPr/>
        </p:nvSpPr>
        <p:spPr>
          <a:xfrm>
            <a:off x="623888" y="2898682"/>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35" name="Straight Arrow Connector 34"/>
          <p:cNvCxnSpPr>
            <a:stCxn id="34" idx="3"/>
            <a:endCxn id="27" idx="1"/>
          </p:cNvCxnSpPr>
          <p:nvPr/>
        </p:nvCxnSpPr>
        <p:spPr>
          <a:xfrm>
            <a:off x="1895117" y="3436010"/>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8" idx="1"/>
            <a:endCxn id="39" idx="3"/>
          </p:cNvCxnSpPr>
          <p:nvPr/>
        </p:nvCxnSpPr>
        <p:spPr>
          <a:xfrm flipH="1" flipV="1">
            <a:off x="6701114" y="4965062"/>
            <a:ext cx="2850039" cy="9900"/>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Predefined Process 37"/>
          <p:cNvSpPr/>
          <p:nvPr/>
        </p:nvSpPr>
        <p:spPr>
          <a:xfrm>
            <a:off x="9551153" y="4555469"/>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GB" sz="1200" dirty="0"/>
              <a:t>Create account lookup request </a:t>
            </a:r>
            <a:endParaRPr lang="he-IL" sz="1200" dirty="0"/>
          </a:p>
        </p:txBody>
      </p:sp>
      <p:sp>
        <p:nvSpPr>
          <p:cNvPr id="39" name="Flowchart: Predefined Process 38"/>
          <p:cNvSpPr/>
          <p:nvPr/>
        </p:nvSpPr>
        <p:spPr>
          <a:xfrm>
            <a:off x="4759193" y="4545569"/>
            <a:ext cx="1941921" cy="838985"/>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GB" sz="1200" b="1" dirty="0">
                <a:solidFill>
                  <a:schemeClr val="bg1"/>
                </a:solidFill>
              </a:rPr>
              <a:t>Wait </a:t>
            </a:r>
            <a:r>
              <a:rPr lang="en-GB" sz="1200" b="1" dirty="0" smtClean="0">
                <a:solidFill>
                  <a:schemeClr val="bg1"/>
                </a:solidFill>
              </a:rPr>
              <a:t>Behaviour Wait CDB (CDBWAIT queue)</a:t>
            </a:r>
            <a:endParaRPr lang="he-IL" sz="1200" b="1" dirty="0">
              <a:solidFill>
                <a:schemeClr val="bg1"/>
              </a:solidFill>
            </a:endParaRPr>
          </a:p>
        </p:txBody>
      </p:sp>
      <p:cxnSp>
        <p:nvCxnSpPr>
          <p:cNvPr id="50" name="Straight Arrow Connector 49"/>
          <p:cNvCxnSpPr>
            <a:stCxn id="31" idx="2"/>
            <a:endCxn id="38" idx="0"/>
          </p:cNvCxnSpPr>
          <p:nvPr/>
        </p:nvCxnSpPr>
        <p:spPr>
          <a:xfrm>
            <a:off x="10522114" y="3865894"/>
            <a:ext cx="0" cy="689575"/>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2518428370"/>
              </p:ext>
            </p:extLst>
          </p:nvPr>
        </p:nvGraphicFramePr>
        <p:xfrm>
          <a:off x="7040563" y="5232400"/>
          <a:ext cx="2173287" cy="482600"/>
        </p:xfrm>
        <a:graphic>
          <a:graphicData uri="http://schemas.openxmlformats.org/presentationml/2006/ole">
            <mc:AlternateContent xmlns:mc="http://schemas.openxmlformats.org/markup-compatibility/2006">
              <mc:Choice xmlns:v="urn:schemas-microsoft-com:vml" Requires="v">
                <p:oleObj spid="_x0000_s1035" name="Packager Shell Object" showAsIcon="1" r:id="rId4" imgW="2173320" imgH="482400" progId="Package">
                  <p:embed/>
                </p:oleObj>
              </mc:Choice>
              <mc:Fallback>
                <p:oleObj name="Packager Shell Object" showAsIcon="1" r:id="rId4" imgW="2173320" imgH="482400" progId="Package">
                  <p:embed/>
                  <p:pic>
                    <p:nvPicPr>
                      <p:cNvPr id="0" name=""/>
                      <p:cNvPicPr/>
                      <p:nvPr/>
                    </p:nvPicPr>
                    <p:blipFill>
                      <a:blip r:embed="rId5"/>
                      <a:stretch>
                        <a:fillRect/>
                      </a:stretch>
                    </p:blipFill>
                    <p:spPr>
                      <a:xfrm>
                        <a:off x="7040563" y="5232400"/>
                        <a:ext cx="2173287" cy="482600"/>
                      </a:xfrm>
                      <a:prstGeom prst="rect">
                        <a:avLst/>
                      </a:prstGeom>
                    </p:spPr>
                  </p:pic>
                </p:oleObj>
              </mc:Fallback>
            </mc:AlternateContent>
          </a:graphicData>
        </a:graphic>
      </p:graphicFrame>
      <p:sp>
        <p:nvSpPr>
          <p:cNvPr id="37" name="TextBox 36"/>
          <p:cNvSpPr txBox="1"/>
          <p:nvPr/>
        </p:nvSpPr>
        <p:spPr>
          <a:xfrm>
            <a:off x="7302998" y="4660604"/>
            <a:ext cx="1646271" cy="309408"/>
          </a:xfrm>
          <a:prstGeom prst="rect">
            <a:avLst/>
          </a:prstGeom>
          <a:noFill/>
        </p:spPr>
        <p:txBody>
          <a:bodyPr wrap="square" lIns="0" tIns="0" rIns="0" bIns="0" rtlCol="0">
            <a:noAutofit/>
          </a:bodyPr>
          <a:lstStyle/>
          <a:p>
            <a:pPr algn="ctr"/>
            <a:r>
              <a:rPr lang="en-US" sz="1100" b="1" dirty="0" smtClean="0">
                <a:solidFill>
                  <a:schemeClr val="accent2"/>
                </a:solidFill>
              </a:rPr>
              <a:t>account lookup request</a:t>
            </a:r>
            <a:endParaRPr lang="en-GB" sz="1100" b="1" dirty="0" err="1" smtClean="0">
              <a:solidFill>
                <a:schemeClr val="accent2"/>
              </a:solidFill>
            </a:endParaRPr>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general </a:t>
            </a:r>
            <a:r>
              <a:rPr lang="en-US" dirty="0">
                <a:solidFill>
                  <a:schemeClr val="accent2"/>
                </a:solidFill>
              </a:rPr>
              <a:t>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a:xfrm>
            <a:off x="11194718" y="6134326"/>
            <a:ext cx="497682" cy="365125"/>
          </a:xfrm>
        </p:spPr>
        <p:txBody>
          <a:bodyPr/>
          <a:lstStyle/>
          <a:p>
            <a:fld id="{04095909-DC86-4C28-AD6E-431C997D4893}" type="slidenum">
              <a:rPr lang="en-GB" smtClean="0"/>
              <a:pPr/>
              <a:t>5</a:t>
            </a:fld>
            <a:endParaRPr lang="en-GB" dirty="0"/>
          </a:p>
        </p:txBody>
      </p:sp>
      <p:sp>
        <p:nvSpPr>
          <p:cNvPr id="7" name="Rectangle 6"/>
          <p:cNvSpPr/>
          <p:nvPr/>
        </p:nvSpPr>
        <p:spPr>
          <a:xfrm>
            <a:off x="1476965" y="1371792"/>
            <a:ext cx="9120187" cy="590931"/>
          </a:xfrm>
          <a:prstGeom prst="rect">
            <a:avLst/>
          </a:prstGeom>
          <a:ln w="15875" cap="sq" cmpd="sng">
            <a:noFill/>
            <a:bevel/>
          </a:ln>
        </p:spPr>
        <p:txBody>
          <a:bodyPr wrap="square">
            <a:spAutoFit/>
          </a:bodyPr>
          <a:lstStyle/>
          <a:p>
            <a:pPr>
              <a:lnSpc>
                <a:spcPct val="90000"/>
              </a:lnSpc>
              <a:spcBef>
                <a:spcPts val="1500"/>
              </a:spcBef>
              <a:buSzPct val="150000"/>
            </a:pPr>
            <a:r>
              <a:rPr lang="en-US" dirty="0" smtClean="0"/>
              <a:t>If </a:t>
            </a:r>
            <a:r>
              <a:rPr lang="en-US" dirty="0" smtClean="0"/>
              <a:t>positive response with no posting restrictions, GPP stores the account information and the message continues the processing to the next step</a:t>
            </a:r>
            <a:r>
              <a:rPr lang="en-US" dirty="0" smtClean="0"/>
              <a:t>.</a:t>
            </a:r>
            <a:endParaRPr lang="he-IL" sz="1600" dirty="0"/>
          </a:p>
        </p:txBody>
      </p:sp>
      <p:cxnSp>
        <p:nvCxnSpPr>
          <p:cNvPr id="24" name="Straight Arrow Connector 23"/>
          <p:cNvCxnSpPr>
            <a:stCxn id="37" idx="1"/>
            <a:endCxn id="25" idx="3"/>
          </p:cNvCxnSpPr>
          <p:nvPr/>
        </p:nvCxnSpPr>
        <p:spPr>
          <a:xfrm flipH="1" flipV="1">
            <a:off x="2766557" y="4770164"/>
            <a:ext cx="3094003" cy="8571"/>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25" name="Flowchart: Predefined Process 24"/>
          <p:cNvSpPr/>
          <p:nvPr/>
        </p:nvSpPr>
        <p:spPr>
          <a:xfrm>
            <a:off x="824636" y="4350671"/>
            <a:ext cx="1941921" cy="838985"/>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US" sz="1200" b="1" dirty="0">
                <a:solidFill>
                  <a:schemeClr val="bg1"/>
                </a:solidFill>
              </a:rPr>
              <a:t>Message continue </a:t>
            </a:r>
            <a:r>
              <a:rPr lang="en-US" sz="1200" b="1" dirty="0">
                <a:solidFill>
                  <a:schemeClr val="bg1"/>
                </a:solidFill>
              </a:rPr>
              <a:t> with the flow</a:t>
            </a:r>
            <a:endParaRPr lang="he-IL" sz="1200" b="1" dirty="0">
              <a:solidFill>
                <a:schemeClr val="bg1"/>
              </a:solidFill>
            </a:endParaRPr>
          </a:p>
        </p:txBody>
      </p:sp>
      <p:sp>
        <p:nvSpPr>
          <p:cNvPr id="3" name="TextBox 2"/>
          <p:cNvSpPr txBox="1"/>
          <p:nvPr/>
        </p:nvSpPr>
        <p:spPr>
          <a:xfrm>
            <a:off x="3533499" y="4443556"/>
            <a:ext cx="1504183" cy="233724"/>
          </a:xfrm>
          <a:prstGeom prst="rect">
            <a:avLst/>
          </a:prstGeom>
          <a:noFill/>
        </p:spPr>
        <p:txBody>
          <a:bodyPr wrap="square" lIns="0" tIns="0" rIns="0" bIns="0" rtlCol="0">
            <a:noAutofit/>
          </a:bodyPr>
          <a:lstStyle>
            <a:defPPr>
              <a:defRPr lang="en-US"/>
            </a:defPPr>
            <a:lvl1pPr algn="ctr">
              <a:defRPr sz="1100" b="1">
                <a:solidFill>
                  <a:schemeClr val="accent2"/>
                </a:solidFill>
              </a:defRPr>
            </a:lvl1pPr>
          </a:lstStyle>
          <a:p>
            <a:r>
              <a:rPr lang="en-US" dirty="0"/>
              <a:t>Positive response</a:t>
            </a:r>
            <a:endParaRPr lang="en-GB" dirty="0" err="1"/>
          </a:p>
        </p:txBody>
      </p:sp>
      <p:sp>
        <p:nvSpPr>
          <p:cNvPr id="26" name="TextBox 25"/>
          <p:cNvSpPr txBox="1"/>
          <p:nvPr/>
        </p:nvSpPr>
        <p:spPr>
          <a:xfrm>
            <a:off x="2562539" y="2396647"/>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27" name="Flowchart: Predefined Process 26"/>
          <p:cNvSpPr/>
          <p:nvPr/>
        </p:nvSpPr>
        <p:spPr>
          <a:xfrm>
            <a:off x="4958519" y="2396647"/>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28" name="Straight Arrow Connector 27"/>
          <p:cNvCxnSpPr>
            <a:stCxn id="26" idx="3"/>
            <a:endCxn id="27" idx="1"/>
          </p:cNvCxnSpPr>
          <p:nvPr/>
        </p:nvCxnSpPr>
        <p:spPr>
          <a:xfrm>
            <a:off x="4504460" y="2816140"/>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29" name="Flowchart: Predefined Process 28"/>
          <p:cNvSpPr/>
          <p:nvPr/>
        </p:nvSpPr>
        <p:spPr>
          <a:xfrm>
            <a:off x="7354499" y="2396647"/>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Load account and party from GPP DB </a:t>
            </a:r>
            <a:endParaRPr lang="he-IL" sz="1200" dirty="0"/>
          </a:p>
        </p:txBody>
      </p:sp>
      <p:sp>
        <p:nvSpPr>
          <p:cNvPr id="30" name="Flowchart: Predefined Process 29"/>
          <p:cNvSpPr/>
          <p:nvPr/>
        </p:nvSpPr>
        <p:spPr>
          <a:xfrm>
            <a:off x="9750479" y="2401597"/>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Evaluate Account Lookup Selection rules </a:t>
            </a:r>
            <a:endParaRPr lang="he-IL" sz="1200" dirty="0"/>
          </a:p>
        </p:txBody>
      </p:sp>
      <p:cxnSp>
        <p:nvCxnSpPr>
          <p:cNvPr id="31" name="Straight Arrow Connector 30"/>
          <p:cNvCxnSpPr>
            <a:stCxn id="27" idx="3"/>
            <a:endCxn id="29" idx="1"/>
          </p:cNvCxnSpPr>
          <p:nvPr/>
        </p:nvCxnSpPr>
        <p:spPr>
          <a:xfrm>
            <a:off x="6900440" y="2816140"/>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9" idx="3"/>
            <a:endCxn id="30" idx="1"/>
          </p:cNvCxnSpPr>
          <p:nvPr/>
        </p:nvCxnSpPr>
        <p:spPr>
          <a:xfrm>
            <a:off x="9296420" y="2816140"/>
            <a:ext cx="454059" cy="495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3" name="Flowchart: Document 32"/>
          <p:cNvSpPr/>
          <p:nvPr/>
        </p:nvSpPr>
        <p:spPr>
          <a:xfrm>
            <a:off x="823214" y="227337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34" name="Straight Arrow Connector 33"/>
          <p:cNvCxnSpPr>
            <a:stCxn id="33" idx="3"/>
            <a:endCxn id="26" idx="1"/>
          </p:cNvCxnSpPr>
          <p:nvPr/>
        </p:nvCxnSpPr>
        <p:spPr>
          <a:xfrm>
            <a:off x="2094443" y="2810698"/>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6" idx="1"/>
            <a:endCxn id="37" idx="3"/>
          </p:cNvCxnSpPr>
          <p:nvPr/>
        </p:nvCxnSpPr>
        <p:spPr>
          <a:xfrm flipH="1" flipV="1">
            <a:off x="7802481" y="4778735"/>
            <a:ext cx="194799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6" name="Flowchart: Predefined Process 35"/>
          <p:cNvSpPr/>
          <p:nvPr/>
        </p:nvSpPr>
        <p:spPr>
          <a:xfrm>
            <a:off x="9750479" y="4359243"/>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GB" sz="1200" dirty="0"/>
              <a:t>Create account lookup request </a:t>
            </a:r>
            <a:endParaRPr lang="he-IL" sz="1200" dirty="0"/>
          </a:p>
        </p:txBody>
      </p:sp>
      <p:sp>
        <p:nvSpPr>
          <p:cNvPr id="37" name="Flowchart: Predefined Process 36"/>
          <p:cNvSpPr/>
          <p:nvPr/>
        </p:nvSpPr>
        <p:spPr>
          <a:xfrm>
            <a:off x="5860560" y="435924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a:t>
            </a:r>
            <a:r>
              <a:rPr lang="en-GB" sz="1200" dirty="0"/>
              <a:t>Behaviour Wait CDB </a:t>
            </a:r>
          </a:p>
          <a:p>
            <a:pPr algn="ctr"/>
            <a:r>
              <a:rPr lang="en-GB" sz="1200" dirty="0"/>
              <a:t>(CDBWAIT </a:t>
            </a:r>
            <a:r>
              <a:rPr lang="en-GB" sz="1200" dirty="0" smtClean="0"/>
              <a:t>queue)</a:t>
            </a:r>
            <a:endParaRPr lang="he-IL" sz="1200" dirty="0"/>
          </a:p>
        </p:txBody>
      </p:sp>
      <p:cxnSp>
        <p:nvCxnSpPr>
          <p:cNvPr id="38" name="Straight Arrow Connector 37"/>
          <p:cNvCxnSpPr>
            <a:stCxn id="30" idx="2"/>
            <a:endCxn id="36" idx="0"/>
          </p:cNvCxnSpPr>
          <p:nvPr/>
        </p:nvCxnSpPr>
        <p:spPr>
          <a:xfrm>
            <a:off x="10721440" y="3240582"/>
            <a:ext cx="0" cy="111866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985016" y="4443556"/>
            <a:ext cx="1646271" cy="309408"/>
          </a:xfrm>
          <a:prstGeom prst="rect">
            <a:avLst/>
          </a:prstGeom>
          <a:noFill/>
        </p:spPr>
        <p:txBody>
          <a:bodyPr wrap="square" lIns="0" tIns="0" rIns="0" bIns="0" rtlCol="0">
            <a:noAutofit/>
          </a:bodyPr>
          <a:lstStyle/>
          <a:p>
            <a:pPr algn="ctr"/>
            <a:r>
              <a:rPr lang="en-US" sz="1100" dirty="0" smtClean="0">
                <a:solidFill>
                  <a:schemeClr val="accent1"/>
                </a:solidFill>
              </a:rPr>
              <a:t>account lookup request</a:t>
            </a:r>
            <a:endParaRPr lang="en-GB" sz="1100" dirty="0" err="1" smtClean="0">
              <a:solidFill>
                <a:schemeClr val="accent1"/>
              </a:solidFill>
            </a:endParaRPr>
          </a:p>
        </p:txBody>
      </p:sp>
      <p:graphicFrame>
        <p:nvGraphicFramePr>
          <p:cNvPr id="46" name="Object 45"/>
          <p:cNvGraphicFramePr>
            <a:graphicFrameLocks noChangeAspect="1"/>
          </p:cNvGraphicFramePr>
          <p:nvPr>
            <p:extLst>
              <p:ext uri="{D42A27DB-BD31-4B8C-83A1-F6EECF244321}">
                <p14:modId xmlns:p14="http://schemas.microsoft.com/office/powerpoint/2010/main" val="2263963297"/>
              </p:ext>
            </p:extLst>
          </p:nvPr>
        </p:nvGraphicFramePr>
        <p:xfrm>
          <a:off x="2875752" y="5084822"/>
          <a:ext cx="2875613" cy="482600"/>
        </p:xfrm>
        <a:graphic>
          <a:graphicData uri="http://schemas.openxmlformats.org/presentationml/2006/ole">
            <mc:AlternateContent xmlns:mc="http://schemas.openxmlformats.org/markup-compatibility/2006">
              <mc:Choice xmlns:v="urn:schemas-microsoft-com:vml" Requires="v">
                <p:oleObj spid="_x0000_s2058" name="Packager Shell Object" showAsIcon="1" r:id="rId4" imgW="3005280" imgH="482400" progId="Package">
                  <p:embed/>
                </p:oleObj>
              </mc:Choice>
              <mc:Fallback>
                <p:oleObj name="Packager Shell Object" showAsIcon="1" r:id="rId4" imgW="3005280" imgH="482400" progId="Package">
                  <p:embed/>
                  <p:pic>
                    <p:nvPicPr>
                      <p:cNvPr id="0" name=""/>
                      <p:cNvPicPr/>
                      <p:nvPr/>
                    </p:nvPicPr>
                    <p:blipFill>
                      <a:blip r:embed="rId5"/>
                      <a:stretch>
                        <a:fillRect/>
                      </a:stretch>
                    </p:blipFill>
                    <p:spPr>
                      <a:xfrm>
                        <a:off x="2875752" y="5084822"/>
                        <a:ext cx="2875613" cy="482600"/>
                      </a:xfrm>
                      <a:prstGeom prst="rect">
                        <a:avLst/>
                      </a:prstGeom>
                    </p:spPr>
                  </p:pic>
                </p:oleObj>
              </mc:Fallback>
            </mc:AlternateContent>
          </a:graphicData>
        </a:graphic>
      </p:graphicFrame>
    </p:spTree>
    <p:extLst>
      <p:ext uri="{BB962C8B-B14F-4D97-AF65-F5344CB8AC3E}">
        <p14:creationId xmlns:p14="http://schemas.microsoft.com/office/powerpoint/2010/main" val="398079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general </a:t>
            </a:r>
            <a:r>
              <a:rPr lang="en-US" dirty="0">
                <a:solidFill>
                  <a:schemeClr val="accent2"/>
                </a:solidFill>
              </a:rPr>
              <a:t>flow</a:t>
            </a:r>
            <a:endParaRPr lang="en-GB" dirty="0"/>
          </a:p>
        </p:txBody>
      </p:sp>
      <p:sp>
        <p:nvSpPr>
          <p:cNvPr id="5" name="Date Placeholder 4"/>
          <p:cNvSpPr>
            <a:spLocks noGrp="1"/>
          </p:cNvSpPr>
          <p:nvPr>
            <p:ph type="dt" sz="half" idx="10"/>
          </p:nvPr>
        </p:nvSpPr>
        <p:spPr>
          <a:xfrm>
            <a:off x="1607940" y="3835628"/>
            <a:ext cx="1400908" cy="365125"/>
          </a:xfrm>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a:xfrm>
            <a:off x="11178923" y="5895248"/>
            <a:ext cx="497682" cy="365125"/>
          </a:xfrm>
        </p:spPr>
        <p:txBody>
          <a:bodyPr/>
          <a:lstStyle/>
          <a:p>
            <a:fld id="{04095909-DC86-4C28-AD6E-431C997D4893}" type="slidenum">
              <a:rPr lang="en-GB" smtClean="0"/>
              <a:pPr/>
              <a:t>6</a:t>
            </a:fld>
            <a:endParaRPr lang="en-GB" dirty="0"/>
          </a:p>
        </p:txBody>
      </p:sp>
      <p:sp>
        <p:nvSpPr>
          <p:cNvPr id="7" name="Rectangle 6"/>
          <p:cNvSpPr/>
          <p:nvPr/>
        </p:nvSpPr>
        <p:spPr>
          <a:xfrm>
            <a:off x="1472474" y="1375948"/>
            <a:ext cx="9120187" cy="590931"/>
          </a:xfrm>
          <a:prstGeom prst="rect">
            <a:avLst/>
          </a:prstGeom>
          <a:ln w="15875" cap="sq" cmpd="sng">
            <a:noFill/>
            <a:bevel/>
          </a:ln>
        </p:spPr>
        <p:txBody>
          <a:bodyPr wrap="square">
            <a:spAutoFit/>
          </a:bodyPr>
          <a:lstStyle/>
          <a:p>
            <a:pPr>
              <a:lnSpc>
                <a:spcPct val="90000"/>
              </a:lnSpc>
              <a:spcBef>
                <a:spcPts val="1500"/>
              </a:spcBef>
              <a:buSzPct val="150000"/>
            </a:pPr>
            <a:r>
              <a:rPr lang="en-US" dirty="0" smtClean="0"/>
              <a:t>If </a:t>
            </a:r>
            <a:r>
              <a:rPr lang="en-US" dirty="0" smtClean="0"/>
              <a:t>a response with posting restrictions, the message is routed to the Posting Restriction (POSTREST) queue, for manual override or retry. </a:t>
            </a:r>
          </a:p>
        </p:txBody>
      </p:sp>
      <p:sp>
        <p:nvSpPr>
          <p:cNvPr id="34" name="Flowchart: Predefined Process 33"/>
          <p:cNvSpPr/>
          <p:nvPr/>
        </p:nvSpPr>
        <p:spPr>
          <a:xfrm>
            <a:off x="589548" y="4575353"/>
            <a:ext cx="1941921" cy="838985"/>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US" sz="1200" b="1" dirty="0">
                <a:solidFill>
                  <a:schemeClr val="bg1"/>
                </a:solidFill>
              </a:rPr>
              <a:t>Message is routed </a:t>
            </a:r>
            <a:r>
              <a:rPr lang="en-US" sz="1200" b="1" dirty="0" smtClean="0">
                <a:solidFill>
                  <a:schemeClr val="bg1"/>
                </a:solidFill>
              </a:rPr>
              <a:t>(POSTREST queue) </a:t>
            </a:r>
            <a:endParaRPr lang="he-IL" sz="1200" b="1" dirty="0">
              <a:solidFill>
                <a:schemeClr val="bg1"/>
              </a:solidFill>
            </a:endParaRPr>
          </a:p>
        </p:txBody>
      </p:sp>
      <p:sp>
        <p:nvSpPr>
          <p:cNvPr id="35" name="TextBox 34"/>
          <p:cNvSpPr txBox="1"/>
          <p:nvPr/>
        </p:nvSpPr>
        <p:spPr>
          <a:xfrm>
            <a:off x="3019988" y="4668951"/>
            <a:ext cx="2057868" cy="467447"/>
          </a:xfrm>
          <a:prstGeom prst="rect">
            <a:avLst/>
          </a:prstGeom>
          <a:noFill/>
        </p:spPr>
        <p:txBody>
          <a:bodyPr wrap="square" lIns="0" tIns="0" rIns="0" bIns="0" rtlCol="0">
            <a:noAutofit/>
          </a:bodyPr>
          <a:lstStyle>
            <a:defPPr>
              <a:defRPr lang="en-US"/>
            </a:defPPr>
            <a:lvl1pPr algn="ctr">
              <a:defRPr sz="1100" b="1">
                <a:solidFill>
                  <a:schemeClr val="accent2"/>
                </a:solidFill>
              </a:defRPr>
            </a:lvl1pPr>
          </a:lstStyle>
          <a:p>
            <a:r>
              <a:rPr lang="en-US" dirty="0"/>
              <a:t>Posting Restriction response</a:t>
            </a:r>
            <a:endParaRPr lang="en-GB" dirty="0" err="1"/>
          </a:p>
        </p:txBody>
      </p:sp>
      <p:cxnSp>
        <p:nvCxnSpPr>
          <p:cNvPr id="36" name="Straight Arrow Connector 35"/>
          <p:cNvCxnSpPr>
            <a:stCxn id="50" idx="1"/>
            <a:endCxn id="34" idx="3"/>
          </p:cNvCxnSpPr>
          <p:nvPr/>
        </p:nvCxnSpPr>
        <p:spPr>
          <a:xfrm flipH="1" flipV="1">
            <a:off x="2531469" y="4994846"/>
            <a:ext cx="3064455" cy="9284"/>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97903" y="262204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40" name="Flowchart: Predefined Process 39"/>
          <p:cNvSpPr/>
          <p:nvPr/>
        </p:nvSpPr>
        <p:spPr>
          <a:xfrm>
            <a:off x="4693883" y="262204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41" name="Straight Arrow Connector 40"/>
          <p:cNvCxnSpPr>
            <a:stCxn id="39" idx="3"/>
            <a:endCxn id="40" idx="1"/>
          </p:cNvCxnSpPr>
          <p:nvPr/>
        </p:nvCxnSpPr>
        <p:spPr>
          <a:xfrm>
            <a:off x="4239824" y="3041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2" name="Flowchart: Predefined Process 41"/>
          <p:cNvSpPr/>
          <p:nvPr/>
        </p:nvSpPr>
        <p:spPr>
          <a:xfrm>
            <a:off x="7089863" y="262204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Load account and party from GPP DB </a:t>
            </a:r>
            <a:endParaRPr lang="he-IL" sz="1200" dirty="0"/>
          </a:p>
        </p:txBody>
      </p:sp>
      <p:sp>
        <p:nvSpPr>
          <p:cNvPr id="43" name="Flowchart: Predefined Process 42"/>
          <p:cNvSpPr/>
          <p:nvPr/>
        </p:nvSpPr>
        <p:spPr>
          <a:xfrm>
            <a:off x="9485843" y="262699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Evaluate Account Lookup Selection rules </a:t>
            </a:r>
            <a:endParaRPr lang="he-IL" sz="1200" dirty="0"/>
          </a:p>
        </p:txBody>
      </p:sp>
      <p:cxnSp>
        <p:nvCxnSpPr>
          <p:cNvPr id="44" name="Straight Arrow Connector 43"/>
          <p:cNvCxnSpPr>
            <a:stCxn id="40" idx="3"/>
            <a:endCxn id="42" idx="1"/>
          </p:cNvCxnSpPr>
          <p:nvPr/>
        </p:nvCxnSpPr>
        <p:spPr>
          <a:xfrm>
            <a:off x="6635804" y="3041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3"/>
            <a:endCxn id="43" idx="1"/>
          </p:cNvCxnSpPr>
          <p:nvPr/>
        </p:nvCxnSpPr>
        <p:spPr>
          <a:xfrm>
            <a:off x="9031784" y="3041535"/>
            <a:ext cx="454059" cy="495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6" name="Flowchart: Document 45"/>
          <p:cNvSpPr/>
          <p:nvPr/>
        </p:nvSpPr>
        <p:spPr>
          <a:xfrm>
            <a:off x="558578" y="249876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7" name="Straight Arrow Connector 46"/>
          <p:cNvCxnSpPr>
            <a:stCxn id="46" idx="3"/>
            <a:endCxn id="39" idx="1"/>
          </p:cNvCxnSpPr>
          <p:nvPr/>
        </p:nvCxnSpPr>
        <p:spPr>
          <a:xfrm>
            <a:off x="1829807" y="303609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9" idx="1"/>
            <a:endCxn id="50" idx="3"/>
          </p:cNvCxnSpPr>
          <p:nvPr/>
        </p:nvCxnSpPr>
        <p:spPr>
          <a:xfrm flipH="1" flipV="1">
            <a:off x="7537845" y="5004130"/>
            <a:ext cx="194799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9" name="Flowchart: Predefined Process 48"/>
          <p:cNvSpPr/>
          <p:nvPr/>
        </p:nvSpPr>
        <p:spPr>
          <a:xfrm>
            <a:off x="9485843" y="4584638"/>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GB" sz="1200" dirty="0"/>
              <a:t>Create account lookup request </a:t>
            </a:r>
            <a:endParaRPr lang="he-IL" sz="1200" dirty="0"/>
          </a:p>
        </p:txBody>
      </p:sp>
      <p:sp>
        <p:nvSpPr>
          <p:cNvPr id="50" name="Flowchart: Predefined Process 49"/>
          <p:cNvSpPr/>
          <p:nvPr/>
        </p:nvSpPr>
        <p:spPr>
          <a:xfrm>
            <a:off x="5595924" y="458463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a:t>
            </a:r>
            <a:r>
              <a:rPr lang="en-GB" sz="1200" dirty="0"/>
              <a:t>Behaviour Wait CDB </a:t>
            </a:r>
          </a:p>
          <a:p>
            <a:pPr algn="ctr"/>
            <a:r>
              <a:rPr lang="en-GB" sz="1200" dirty="0"/>
              <a:t>(CDBWAIT </a:t>
            </a:r>
            <a:r>
              <a:rPr lang="en-GB" sz="1200" dirty="0" smtClean="0"/>
              <a:t>queue)</a:t>
            </a:r>
            <a:endParaRPr lang="he-IL" sz="1200" dirty="0"/>
          </a:p>
        </p:txBody>
      </p:sp>
      <p:cxnSp>
        <p:nvCxnSpPr>
          <p:cNvPr id="51" name="Straight Arrow Connector 50"/>
          <p:cNvCxnSpPr>
            <a:stCxn id="43" idx="2"/>
            <a:endCxn id="49" idx="0"/>
          </p:cNvCxnSpPr>
          <p:nvPr/>
        </p:nvCxnSpPr>
        <p:spPr>
          <a:xfrm>
            <a:off x="10456804" y="3465977"/>
            <a:ext cx="0" cy="111866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720380" y="4668951"/>
            <a:ext cx="1646271" cy="309408"/>
          </a:xfrm>
          <a:prstGeom prst="rect">
            <a:avLst/>
          </a:prstGeom>
          <a:noFill/>
        </p:spPr>
        <p:txBody>
          <a:bodyPr wrap="square" lIns="0" tIns="0" rIns="0" bIns="0" rtlCol="0">
            <a:noAutofit/>
          </a:bodyPr>
          <a:lstStyle/>
          <a:p>
            <a:pPr algn="ctr"/>
            <a:r>
              <a:rPr lang="en-US" sz="1100" dirty="0" smtClean="0">
                <a:solidFill>
                  <a:schemeClr val="accent1"/>
                </a:solidFill>
              </a:rPr>
              <a:t>account lookup request</a:t>
            </a:r>
            <a:endParaRPr lang="en-GB" sz="1100" dirty="0" err="1" smtClean="0">
              <a:solidFill>
                <a:schemeClr val="accent1"/>
              </a:solidFill>
            </a:endParaRPr>
          </a:p>
        </p:txBody>
      </p:sp>
    </p:spTree>
    <p:extLst>
      <p:ext uri="{BB962C8B-B14F-4D97-AF65-F5344CB8AC3E}">
        <p14:creationId xmlns:p14="http://schemas.microsoft.com/office/powerpoint/2010/main" val="97461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general </a:t>
            </a:r>
            <a:r>
              <a:rPr lang="en-US" dirty="0">
                <a:solidFill>
                  <a:schemeClr val="accent2"/>
                </a:solidFill>
              </a:rPr>
              <a:t>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7" name="Rectangle 6"/>
          <p:cNvSpPr/>
          <p:nvPr/>
        </p:nvSpPr>
        <p:spPr>
          <a:xfrm>
            <a:off x="1472474" y="1168196"/>
            <a:ext cx="9120187" cy="590931"/>
          </a:xfrm>
          <a:prstGeom prst="rect">
            <a:avLst/>
          </a:prstGeom>
          <a:ln w="15875" cap="sq" cmpd="sng">
            <a:noFill/>
            <a:bevel/>
          </a:ln>
        </p:spPr>
        <p:txBody>
          <a:bodyPr wrap="square">
            <a:spAutoFit/>
          </a:bodyPr>
          <a:lstStyle/>
          <a:p>
            <a:pPr>
              <a:lnSpc>
                <a:spcPct val="90000"/>
              </a:lnSpc>
              <a:spcBef>
                <a:spcPts val="1500"/>
              </a:spcBef>
              <a:buSzPct val="150000"/>
            </a:pPr>
            <a:r>
              <a:rPr lang="en-US" dirty="0" smtClean="0"/>
              <a:t>If  </a:t>
            </a:r>
            <a:r>
              <a:rPr lang="en-US" dirty="0" smtClean="0"/>
              <a:t>negative response, either technical or functional, the message is routed to the Repair queue, for manual handling</a:t>
            </a:r>
            <a:r>
              <a:rPr lang="en-US" dirty="0" smtClean="0"/>
              <a:t>.</a:t>
            </a:r>
            <a:endParaRPr lang="he-IL" sz="1600" dirty="0"/>
          </a:p>
        </p:txBody>
      </p:sp>
      <p:cxnSp>
        <p:nvCxnSpPr>
          <p:cNvPr id="12" name="Straight Connector 11"/>
          <p:cNvCxnSpPr/>
          <p:nvPr/>
        </p:nvCxnSpPr>
        <p:spPr>
          <a:xfrm flipV="1">
            <a:off x="11230229" y="6183785"/>
            <a:ext cx="248841" cy="544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036904" y="4684883"/>
            <a:ext cx="2053585" cy="264588"/>
          </a:xfrm>
          <a:prstGeom prst="rect">
            <a:avLst/>
          </a:prstGeom>
          <a:noFill/>
        </p:spPr>
        <p:txBody>
          <a:bodyPr wrap="square" lIns="0" tIns="0" rIns="0" bIns="0" rtlCol="0">
            <a:noAutofit/>
          </a:bodyPr>
          <a:lstStyle>
            <a:defPPr>
              <a:defRPr lang="en-US"/>
            </a:defPPr>
            <a:lvl1pPr algn="ctr">
              <a:defRPr sz="1100" b="1">
                <a:solidFill>
                  <a:schemeClr val="accent2"/>
                </a:solidFill>
              </a:defRPr>
            </a:lvl1pPr>
          </a:lstStyle>
          <a:p>
            <a:r>
              <a:rPr lang="en-US" dirty="0"/>
              <a:t>Technical error response</a:t>
            </a:r>
            <a:endParaRPr lang="en-GB" dirty="0" err="1"/>
          </a:p>
        </p:txBody>
      </p:sp>
      <p:sp>
        <p:nvSpPr>
          <p:cNvPr id="27" name="Date Placeholder 4"/>
          <p:cNvSpPr txBox="1">
            <a:spLocks/>
          </p:cNvSpPr>
          <p:nvPr/>
        </p:nvSpPr>
        <p:spPr>
          <a:xfrm>
            <a:off x="1607940" y="3835628"/>
            <a:ext cx="1400908" cy="365125"/>
          </a:xfrm>
          <a:prstGeom prst="rect">
            <a:avLst/>
          </a:prstGeom>
        </p:spPr>
        <p:txBody>
          <a:bodyPr vert="horz" lIns="0" tIns="0" rIns="0" bIns="0" rtlCol="0" anchor="ctr" anchorCtr="0"/>
          <a:lstStyle>
            <a:defPPr>
              <a:defRPr lang="en-US"/>
            </a:defPPr>
            <a:lvl1pPr marL="0" algn="l" defTabSz="914400" rtl="0" eaLnBrk="1" latinLnBrk="0" hangingPunct="1">
              <a:defRPr sz="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3F1638-3586-4527-A760-38AC15BFC248}" type="datetime4">
              <a:rPr lang="en-GB" smtClean="0"/>
              <a:pPr/>
              <a:t>01 March 2018</a:t>
            </a:fld>
            <a:endParaRPr lang="en-GB" dirty="0"/>
          </a:p>
        </p:txBody>
      </p:sp>
      <p:sp>
        <p:nvSpPr>
          <p:cNvPr id="28" name="Flowchart: Predefined Process 27"/>
          <p:cNvSpPr/>
          <p:nvPr/>
        </p:nvSpPr>
        <p:spPr>
          <a:xfrm>
            <a:off x="589548" y="4575353"/>
            <a:ext cx="1941921" cy="838985"/>
          </a:xfrm>
          <a:prstGeom prst="flowChartPredefinedProcess">
            <a:avLst/>
          </a:prstGeom>
          <a:solidFill>
            <a:schemeClr val="accent2"/>
          </a:solidFill>
          <a:ln>
            <a:solidFill>
              <a:schemeClr val="accent1"/>
            </a:solidFill>
          </a:ln>
        </p:spPr>
        <p:txBody>
          <a:bodyPr wrap="square" lIns="0" tIns="0" rIns="0" bIns="0" rtlCol="1" anchor="ctr">
            <a:noAutofit/>
          </a:bodyPr>
          <a:lstStyle/>
          <a:p>
            <a:pPr algn="ctr"/>
            <a:r>
              <a:rPr lang="en-US" sz="1200" b="1" dirty="0">
                <a:solidFill>
                  <a:schemeClr val="bg1"/>
                </a:solidFill>
              </a:rPr>
              <a:t>Message is routed </a:t>
            </a:r>
            <a:r>
              <a:rPr lang="en-US" sz="1200" b="1" dirty="0" smtClean="0">
                <a:solidFill>
                  <a:schemeClr val="bg1"/>
                </a:solidFill>
              </a:rPr>
              <a:t>(REPAIR queue) </a:t>
            </a:r>
            <a:endParaRPr lang="he-IL" sz="1200" b="1" dirty="0">
              <a:solidFill>
                <a:schemeClr val="bg1"/>
              </a:solidFill>
            </a:endParaRPr>
          </a:p>
        </p:txBody>
      </p:sp>
      <p:cxnSp>
        <p:nvCxnSpPr>
          <p:cNvPr id="30" name="Straight Arrow Connector 29"/>
          <p:cNvCxnSpPr>
            <a:stCxn id="42" idx="1"/>
            <a:endCxn id="28" idx="3"/>
          </p:cNvCxnSpPr>
          <p:nvPr/>
        </p:nvCxnSpPr>
        <p:spPr>
          <a:xfrm flipH="1" flipV="1">
            <a:off x="2531469" y="4994846"/>
            <a:ext cx="3064455" cy="9284"/>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297903" y="2622042"/>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defPPr>
              <a:defRPr lang="en-US"/>
            </a:defPPr>
            <a:lvl1pPr algn="ctr">
              <a:defRPr sz="1200"/>
            </a:lvl1pPr>
          </a:lstStyle>
          <a:p>
            <a:r>
              <a:rPr lang="en-US" dirty="0"/>
              <a:t>Receive Payment Instruction</a:t>
            </a:r>
            <a:endParaRPr lang="he-IL" dirty="0" err="1"/>
          </a:p>
        </p:txBody>
      </p:sp>
      <p:sp>
        <p:nvSpPr>
          <p:cNvPr id="32" name="Flowchart: Predefined Process 31"/>
          <p:cNvSpPr/>
          <p:nvPr/>
        </p:nvSpPr>
        <p:spPr>
          <a:xfrm>
            <a:off x="4693883" y="262204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Start </a:t>
            </a:r>
            <a:r>
              <a:rPr lang="en-US" sz="1200" dirty="0" err="1"/>
              <a:t>Dr</a:t>
            </a:r>
            <a:r>
              <a:rPr lang="en-US" sz="1200" dirty="0"/>
              <a:t>/Cr side</a:t>
            </a:r>
          </a:p>
          <a:p>
            <a:pPr algn="ctr"/>
            <a:r>
              <a:rPr lang="en-US" sz="1200" dirty="0"/>
              <a:t>Processing</a:t>
            </a:r>
            <a:endParaRPr lang="he-IL" sz="1200" dirty="0"/>
          </a:p>
        </p:txBody>
      </p:sp>
      <p:cxnSp>
        <p:nvCxnSpPr>
          <p:cNvPr id="33" name="Straight Arrow Connector 32"/>
          <p:cNvCxnSpPr>
            <a:stCxn id="31" idx="3"/>
            <a:endCxn id="32" idx="1"/>
          </p:cNvCxnSpPr>
          <p:nvPr/>
        </p:nvCxnSpPr>
        <p:spPr>
          <a:xfrm>
            <a:off x="4239824" y="3041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Predefined Process 33"/>
          <p:cNvSpPr/>
          <p:nvPr/>
        </p:nvSpPr>
        <p:spPr>
          <a:xfrm>
            <a:off x="7089863" y="262204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Load account and party from GPP DB </a:t>
            </a:r>
            <a:endParaRPr lang="he-IL" sz="1200" dirty="0"/>
          </a:p>
        </p:txBody>
      </p:sp>
      <p:sp>
        <p:nvSpPr>
          <p:cNvPr id="35" name="Flowchart: Predefined Process 34"/>
          <p:cNvSpPr/>
          <p:nvPr/>
        </p:nvSpPr>
        <p:spPr>
          <a:xfrm>
            <a:off x="9485843" y="2626992"/>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a:t>Evaluate Account Lookup Selection rules </a:t>
            </a:r>
            <a:endParaRPr lang="he-IL" sz="1200" dirty="0"/>
          </a:p>
        </p:txBody>
      </p:sp>
      <p:cxnSp>
        <p:nvCxnSpPr>
          <p:cNvPr id="36" name="Straight Arrow Connector 35"/>
          <p:cNvCxnSpPr>
            <a:stCxn id="32" idx="3"/>
            <a:endCxn id="34" idx="1"/>
          </p:cNvCxnSpPr>
          <p:nvPr/>
        </p:nvCxnSpPr>
        <p:spPr>
          <a:xfrm>
            <a:off x="6635804" y="3041535"/>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4" idx="3"/>
            <a:endCxn id="35" idx="1"/>
          </p:cNvCxnSpPr>
          <p:nvPr/>
        </p:nvCxnSpPr>
        <p:spPr>
          <a:xfrm>
            <a:off x="9031784" y="3041535"/>
            <a:ext cx="454059" cy="495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a:xfrm>
            <a:off x="558578" y="249876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39" name="Straight Arrow Connector 38"/>
          <p:cNvCxnSpPr>
            <a:stCxn id="38" idx="3"/>
            <a:endCxn id="31" idx="1"/>
          </p:cNvCxnSpPr>
          <p:nvPr/>
        </p:nvCxnSpPr>
        <p:spPr>
          <a:xfrm>
            <a:off x="1829807" y="303609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1" idx="1"/>
            <a:endCxn id="42" idx="3"/>
          </p:cNvCxnSpPr>
          <p:nvPr/>
        </p:nvCxnSpPr>
        <p:spPr>
          <a:xfrm flipH="1" flipV="1">
            <a:off x="7537845" y="5004130"/>
            <a:ext cx="1947998"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485843" y="4584638"/>
            <a:ext cx="1941921" cy="838985"/>
          </a:xfrm>
          <a:prstGeom prst="flowChartPredefinedProcess">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GB" sz="1200" dirty="0"/>
              <a:t>Create account lookup request </a:t>
            </a:r>
            <a:endParaRPr lang="he-IL" sz="1200" dirty="0"/>
          </a:p>
        </p:txBody>
      </p:sp>
      <p:sp>
        <p:nvSpPr>
          <p:cNvPr id="42" name="Flowchart: Predefined Process 41"/>
          <p:cNvSpPr/>
          <p:nvPr/>
        </p:nvSpPr>
        <p:spPr>
          <a:xfrm>
            <a:off x="5595924" y="4584637"/>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GB" sz="1200" dirty="0"/>
              <a:t>Wait </a:t>
            </a:r>
            <a:r>
              <a:rPr lang="en-GB" sz="1200" dirty="0"/>
              <a:t>Behaviour Wait CDB </a:t>
            </a:r>
          </a:p>
          <a:p>
            <a:pPr algn="ctr"/>
            <a:r>
              <a:rPr lang="en-GB" sz="1200" dirty="0"/>
              <a:t>(CDBWAIT </a:t>
            </a:r>
            <a:r>
              <a:rPr lang="en-GB" sz="1200" dirty="0" smtClean="0"/>
              <a:t>queue)</a:t>
            </a:r>
            <a:endParaRPr lang="he-IL" sz="1200" dirty="0"/>
          </a:p>
        </p:txBody>
      </p:sp>
      <p:cxnSp>
        <p:nvCxnSpPr>
          <p:cNvPr id="43" name="Straight Arrow Connector 42"/>
          <p:cNvCxnSpPr>
            <a:stCxn id="35" idx="2"/>
            <a:endCxn id="41" idx="0"/>
          </p:cNvCxnSpPr>
          <p:nvPr/>
        </p:nvCxnSpPr>
        <p:spPr>
          <a:xfrm>
            <a:off x="10456804" y="3465977"/>
            <a:ext cx="0" cy="111866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720380" y="4668951"/>
            <a:ext cx="1646271" cy="309408"/>
          </a:xfrm>
          <a:prstGeom prst="rect">
            <a:avLst/>
          </a:prstGeom>
          <a:noFill/>
        </p:spPr>
        <p:txBody>
          <a:bodyPr wrap="square" lIns="0" tIns="0" rIns="0" bIns="0" rtlCol="0">
            <a:noAutofit/>
          </a:bodyPr>
          <a:lstStyle/>
          <a:p>
            <a:pPr algn="ctr"/>
            <a:r>
              <a:rPr lang="en-US" sz="1100" dirty="0" smtClean="0">
                <a:solidFill>
                  <a:schemeClr val="accent1"/>
                </a:solidFill>
              </a:rPr>
              <a:t>account lookup request</a:t>
            </a:r>
            <a:endParaRPr lang="en-GB" sz="1100" dirty="0" err="1" smtClean="0">
              <a:solidFill>
                <a:schemeClr val="accent1"/>
              </a:solidFill>
            </a:endParaRPr>
          </a:p>
        </p:txBody>
      </p:sp>
    </p:spTree>
    <p:extLst>
      <p:ext uri="{BB962C8B-B14F-4D97-AF65-F5344CB8AC3E}">
        <p14:creationId xmlns:p14="http://schemas.microsoft.com/office/powerpoint/2010/main" val="4089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Account lookup rules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sp>
        <p:nvSpPr>
          <p:cNvPr id="7" name="Rectangle 6"/>
          <p:cNvSpPr/>
          <p:nvPr/>
        </p:nvSpPr>
        <p:spPr>
          <a:xfrm>
            <a:off x="481013" y="1044087"/>
            <a:ext cx="9120187" cy="607550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Rules should be set up in order to invoke the Account Lookup interface </a:t>
            </a:r>
            <a:r>
              <a:rPr lang="en-US" dirty="0"/>
              <a:t>for the debit or credit account in cases they belong to a customer (relevant side MOP is BOOK), and as per specific FI business scenarios and conditions. </a:t>
            </a:r>
            <a:endParaRPr lang="en-US" dirty="0" smtClean="0"/>
          </a:p>
          <a:p>
            <a:pPr marL="411163" indent="-411163">
              <a:lnSpc>
                <a:spcPct val="90000"/>
              </a:lnSpc>
              <a:spcBef>
                <a:spcPts val="1500"/>
              </a:spcBef>
              <a:buSzPct val="150000"/>
              <a:buBlip>
                <a:blip r:embed="rId3"/>
              </a:buBlip>
            </a:pPr>
            <a:endParaRPr lang="en-US" dirty="0"/>
          </a:p>
          <a:p>
            <a:pPr>
              <a:lnSpc>
                <a:spcPct val="90000"/>
              </a:lnSpc>
              <a:spcBef>
                <a:spcPts val="1500"/>
              </a:spcBef>
              <a:buSzPct val="150000"/>
            </a:pPr>
            <a:endParaRPr lang="en-US" dirty="0" smtClean="0"/>
          </a:p>
          <a:p>
            <a:pPr>
              <a:lnSpc>
                <a:spcPct val="90000"/>
              </a:lnSpc>
              <a:spcBef>
                <a:spcPts val="1500"/>
              </a:spcBef>
              <a:buSzPct val="150000"/>
            </a:pPr>
            <a:endParaRPr lang="en-US" dirty="0" smtClean="0"/>
          </a:p>
          <a:p>
            <a:pPr marL="411163" indent="-411163">
              <a:lnSpc>
                <a:spcPct val="90000"/>
              </a:lnSpc>
              <a:spcBef>
                <a:spcPts val="1500"/>
              </a:spcBef>
              <a:buSzPct val="150000"/>
              <a:buBlip>
                <a:blip r:embed="rId3"/>
              </a:buBlip>
            </a:pPr>
            <a:r>
              <a:rPr lang="en-US" dirty="0" smtClean="0"/>
              <a:t>These rules are invoked whenever a debit or credit account of a message is not found in GPP, </a:t>
            </a:r>
            <a:r>
              <a:rPr lang="en-US" dirty="0"/>
              <a:t>or is found but the Check CDB check box is selected, indicating that the master copy for this account resides in the FI’s external system. </a:t>
            </a:r>
          </a:p>
          <a:p>
            <a:pPr marL="411163" indent="-411163">
              <a:lnSpc>
                <a:spcPct val="90000"/>
              </a:lnSpc>
              <a:spcBef>
                <a:spcPts val="1500"/>
              </a:spcBef>
              <a:buSzPct val="150000"/>
              <a:buBlip>
                <a:blip r:embed="rId3"/>
              </a:buBlip>
            </a:pPr>
            <a:endParaRPr lang="en-US" dirty="0" smtClean="0"/>
          </a:p>
          <a:p>
            <a:endParaRPr lang="en-GB" sz="1600" dirty="0" smtClean="0"/>
          </a:p>
          <a:p>
            <a:endParaRPr lang="en-US" sz="1600" dirty="0" smtClean="0"/>
          </a:p>
          <a:p>
            <a:endParaRPr lang="en-US" sz="1600" dirty="0" smtClean="0"/>
          </a:p>
          <a:p>
            <a:endParaRPr lang="en-US" sz="1600" dirty="0" smtClean="0"/>
          </a:p>
          <a:p>
            <a:endParaRPr lang="en-GB" sz="1600" dirty="0"/>
          </a:p>
          <a:p>
            <a:pPr marL="411163" indent="-411163">
              <a:lnSpc>
                <a:spcPct val="90000"/>
              </a:lnSpc>
              <a:spcBef>
                <a:spcPts val="1500"/>
              </a:spcBef>
              <a:buSzPct val="150000"/>
              <a:buBlip>
                <a:blip r:embed="rId3"/>
              </a:buBlip>
            </a:pPr>
            <a:endParaRPr lang="he-IL" sz="1600" dirty="0"/>
          </a:p>
        </p:txBody>
      </p:sp>
      <p:pic>
        <p:nvPicPr>
          <p:cNvPr id="2" name="Picture 1"/>
          <p:cNvPicPr>
            <a:picLocks noChangeAspect="1"/>
          </p:cNvPicPr>
          <p:nvPr/>
        </p:nvPicPr>
        <p:blipFill>
          <a:blip r:embed="rId4"/>
          <a:stretch>
            <a:fillRect/>
          </a:stretch>
        </p:blipFill>
        <p:spPr>
          <a:xfrm>
            <a:off x="857250" y="2900362"/>
            <a:ext cx="3753100" cy="881063"/>
          </a:xfrm>
          <a:prstGeom prst="rect">
            <a:avLst/>
          </a:prstGeom>
        </p:spPr>
      </p:pic>
      <p:pic>
        <p:nvPicPr>
          <p:cNvPr id="3" name="Picture 2"/>
          <p:cNvPicPr>
            <a:picLocks noChangeAspect="1"/>
          </p:cNvPicPr>
          <p:nvPr/>
        </p:nvPicPr>
        <p:blipFill>
          <a:blip r:embed="rId5"/>
          <a:stretch>
            <a:fillRect/>
          </a:stretch>
        </p:blipFill>
        <p:spPr>
          <a:xfrm>
            <a:off x="5138737" y="2900361"/>
            <a:ext cx="3623372" cy="881063"/>
          </a:xfrm>
          <a:prstGeom prst="rect">
            <a:avLst/>
          </a:prstGeom>
        </p:spPr>
      </p:pic>
    </p:spTree>
    <p:extLst>
      <p:ext uri="{BB962C8B-B14F-4D97-AF65-F5344CB8AC3E}">
        <p14:creationId xmlns:p14="http://schemas.microsoft.com/office/powerpoint/2010/main" val="120874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solidFill>
                  <a:schemeClr val="accent2"/>
                </a:solidFill>
              </a:rPr>
              <a:t>Single </a:t>
            </a:r>
            <a:r>
              <a:rPr lang="en-US" dirty="0" smtClean="0">
                <a:solidFill>
                  <a:schemeClr val="accent2"/>
                </a:solidFill>
              </a:rPr>
              <a:t>mode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01 March 2018</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7" name="Rectangle 6"/>
          <p:cNvSpPr/>
          <p:nvPr/>
        </p:nvSpPr>
        <p:spPr>
          <a:xfrm>
            <a:off x="1196121" y="985746"/>
            <a:ext cx="9120187" cy="2108269"/>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endParaRPr lang="en-US" dirty="0" smtClean="0"/>
          </a:p>
          <a:p>
            <a:pPr marL="411163" indent="-411163">
              <a:lnSpc>
                <a:spcPct val="90000"/>
              </a:lnSpc>
              <a:spcBef>
                <a:spcPts val="1500"/>
              </a:spcBef>
              <a:buSzPct val="150000"/>
              <a:buBlip>
                <a:blip r:embed="rId3"/>
              </a:buBlip>
            </a:pPr>
            <a:r>
              <a:rPr lang="en-US" dirty="0" smtClean="0"/>
              <a:t>GPP invokes the Account Lookup interface for the following accounts: </a:t>
            </a:r>
            <a:endParaRPr lang="en-US" dirty="0" smtClean="0"/>
          </a:p>
          <a:p>
            <a:pPr marL="868363" lvl="1" indent="-411163">
              <a:lnSpc>
                <a:spcPct val="90000"/>
              </a:lnSpc>
              <a:spcBef>
                <a:spcPts val="1500"/>
              </a:spcBef>
              <a:buSzPct val="150000"/>
              <a:buBlip>
                <a:blip r:embed="rId3"/>
              </a:buBlip>
            </a:pPr>
            <a:r>
              <a:rPr lang="en-US" b="1" dirty="0" smtClean="0"/>
              <a:t>Credit</a:t>
            </a:r>
            <a:r>
              <a:rPr lang="en-US" dirty="0" smtClean="0"/>
              <a:t>: Invoked </a:t>
            </a:r>
            <a:r>
              <a:rPr lang="en-US" dirty="0"/>
              <a:t>for the credit account only </a:t>
            </a:r>
            <a:endParaRPr lang="en-US" dirty="0" smtClean="0"/>
          </a:p>
          <a:p>
            <a:pPr marL="868363" lvl="1" indent="-411163">
              <a:lnSpc>
                <a:spcPct val="90000"/>
              </a:lnSpc>
              <a:spcBef>
                <a:spcPts val="1500"/>
              </a:spcBef>
              <a:buSzPct val="150000"/>
              <a:buBlip>
                <a:blip r:embed="rId3"/>
              </a:buBlip>
            </a:pPr>
            <a:r>
              <a:rPr lang="en-US" b="1" dirty="0" smtClean="0"/>
              <a:t>Debit</a:t>
            </a:r>
            <a:r>
              <a:rPr lang="en-US" dirty="0" smtClean="0"/>
              <a:t>: Invoked </a:t>
            </a:r>
            <a:r>
              <a:rPr lang="en-US" dirty="0"/>
              <a:t>for the debit account only </a:t>
            </a:r>
            <a:endParaRPr lang="en-US" dirty="0" smtClean="0"/>
          </a:p>
          <a:p>
            <a:pPr marL="868363" lvl="1" indent="-411163">
              <a:lnSpc>
                <a:spcPct val="90000"/>
              </a:lnSpc>
              <a:spcBef>
                <a:spcPts val="1500"/>
              </a:spcBef>
              <a:buSzPct val="150000"/>
              <a:buBlip>
                <a:blip r:embed="rId3"/>
              </a:buBlip>
            </a:pPr>
            <a:r>
              <a:rPr lang="en-US" b="1" dirty="0" smtClean="0"/>
              <a:t>Both</a:t>
            </a:r>
            <a:r>
              <a:rPr lang="en-US" dirty="0" smtClean="0"/>
              <a:t>: Invoked </a:t>
            </a:r>
            <a:r>
              <a:rPr lang="en-US" dirty="0"/>
              <a:t>for both the credit and debit accounts for an On-Us </a:t>
            </a:r>
            <a:r>
              <a:rPr lang="en-US" dirty="0" smtClean="0"/>
              <a:t>transaction</a:t>
            </a:r>
            <a:r>
              <a:rPr lang="en-US" dirty="0" smtClean="0"/>
              <a:t>.</a:t>
            </a:r>
            <a:endParaRPr lang="en-US" dirty="0" smtClean="0">
              <a:solidFill>
                <a:schemeClr val="tx2"/>
              </a:solidFill>
            </a:endParaRPr>
          </a:p>
        </p:txBody>
      </p:sp>
      <p:sp>
        <p:nvSpPr>
          <p:cNvPr id="8" name="TextBox 7"/>
          <p:cNvSpPr txBox="1"/>
          <p:nvPr/>
        </p:nvSpPr>
        <p:spPr>
          <a:xfrm>
            <a:off x="2263939" y="4143468"/>
            <a:ext cx="1941921" cy="838985"/>
          </a:xfrm>
          <a:prstGeom prst="rect">
            <a:avLst/>
          </a:prstGeom>
          <a:solidFill>
            <a:schemeClr val="accent1">
              <a:lumMod val="20000"/>
              <a:lumOff val="80000"/>
            </a:schemeClr>
          </a:solidFill>
          <a:ln>
            <a:solidFill>
              <a:schemeClr val="accent2"/>
            </a:solidFill>
          </a:ln>
        </p:spPr>
        <p:txBody>
          <a:bodyPr wrap="square" lIns="0" tIns="0" rIns="0" bIns="0" rtlCol="1" anchor="ctr">
            <a:noAutofit/>
          </a:bodyPr>
          <a:lstStyle/>
          <a:p>
            <a:pPr algn="ctr"/>
            <a:r>
              <a:rPr lang="en-US" sz="1200" dirty="0" smtClean="0"/>
              <a:t>Receive Payment </a:t>
            </a:r>
            <a:r>
              <a:rPr lang="en-US" sz="1200" dirty="0"/>
              <a:t>I</a:t>
            </a:r>
            <a:r>
              <a:rPr lang="en-US" sz="1200" dirty="0" smtClean="0"/>
              <a:t>nstruction</a:t>
            </a:r>
            <a:endParaRPr lang="he-IL" sz="1200" dirty="0" err="1" smtClean="0"/>
          </a:p>
        </p:txBody>
      </p:sp>
      <p:sp>
        <p:nvSpPr>
          <p:cNvPr id="9" name="Flowchart: Predefined Process 8"/>
          <p:cNvSpPr/>
          <p:nvPr/>
        </p:nvSpPr>
        <p:spPr>
          <a:xfrm>
            <a:off x="4659919" y="4143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Payment Initiation</a:t>
            </a:r>
            <a:endParaRPr lang="he-IL" sz="1200" dirty="0">
              <a:solidFill>
                <a:schemeClr val="tx1"/>
              </a:solidFill>
            </a:endParaRPr>
          </a:p>
        </p:txBody>
      </p:sp>
      <p:cxnSp>
        <p:nvCxnSpPr>
          <p:cNvPr id="10" name="Straight Arrow Connector 9"/>
          <p:cNvCxnSpPr>
            <a:stCxn id="8" idx="3"/>
            <a:endCxn id="9" idx="1"/>
          </p:cNvCxnSpPr>
          <p:nvPr/>
        </p:nvCxnSpPr>
        <p:spPr>
          <a:xfrm>
            <a:off x="4205860" y="4562961"/>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4" name="Flowchart: Predefined Process 13"/>
          <p:cNvSpPr/>
          <p:nvPr/>
        </p:nvSpPr>
        <p:spPr>
          <a:xfrm>
            <a:off x="7055899" y="4143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Debit Side Processing</a:t>
            </a:r>
            <a:endParaRPr lang="he-IL" sz="1200" dirty="0">
              <a:solidFill>
                <a:schemeClr val="tx1"/>
              </a:solidFill>
            </a:endParaRPr>
          </a:p>
        </p:txBody>
      </p:sp>
      <p:sp>
        <p:nvSpPr>
          <p:cNvPr id="15" name="Flowchart: Predefined Process 14"/>
          <p:cNvSpPr/>
          <p:nvPr/>
        </p:nvSpPr>
        <p:spPr>
          <a:xfrm>
            <a:off x="9451879" y="4143468"/>
            <a:ext cx="1941921" cy="838985"/>
          </a:xfrm>
          <a:prstGeom prst="flowChartPredefinedProcess">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Credit Side Processing</a:t>
            </a:r>
            <a:endParaRPr lang="he-IL" sz="1200" dirty="0">
              <a:solidFill>
                <a:schemeClr val="tx1"/>
              </a:solidFill>
            </a:endParaRPr>
          </a:p>
        </p:txBody>
      </p:sp>
      <p:sp>
        <p:nvSpPr>
          <p:cNvPr id="16" name="TextBox 15"/>
          <p:cNvSpPr txBox="1"/>
          <p:nvPr/>
        </p:nvSpPr>
        <p:spPr>
          <a:xfrm>
            <a:off x="9451879" y="5552412"/>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17" name="Straight Arrow Connector 16"/>
          <p:cNvCxnSpPr>
            <a:endCxn id="16" idx="0"/>
          </p:cNvCxnSpPr>
          <p:nvPr/>
        </p:nvCxnSpPr>
        <p:spPr>
          <a:xfrm>
            <a:off x="10422840" y="4982453"/>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4" idx="1"/>
          </p:cNvCxnSpPr>
          <p:nvPr/>
        </p:nvCxnSpPr>
        <p:spPr>
          <a:xfrm>
            <a:off x="6601840" y="4562961"/>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3"/>
            <a:endCxn id="15" idx="1"/>
          </p:cNvCxnSpPr>
          <p:nvPr/>
        </p:nvCxnSpPr>
        <p:spPr>
          <a:xfrm>
            <a:off x="8997820" y="4562961"/>
            <a:ext cx="454059"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25" name="Flowchart: Document 24"/>
          <p:cNvSpPr/>
          <p:nvPr/>
        </p:nvSpPr>
        <p:spPr>
          <a:xfrm>
            <a:off x="524614" y="4020191"/>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26" name="Straight Arrow Connector 25"/>
          <p:cNvCxnSpPr>
            <a:stCxn id="25" idx="3"/>
            <a:endCxn id="8" idx="1"/>
          </p:cNvCxnSpPr>
          <p:nvPr/>
        </p:nvCxnSpPr>
        <p:spPr>
          <a:xfrm>
            <a:off x="1795843" y="4557519"/>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55899" y="5552412"/>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40" name="Straight Arrow Connector 39"/>
          <p:cNvCxnSpPr>
            <a:stCxn id="14" idx="2"/>
            <a:endCxn id="39" idx="0"/>
          </p:cNvCxnSpPr>
          <p:nvPr/>
        </p:nvCxnSpPr>
        <p:spPr>
          <a:xfrm>
            <a:off x="8026860" y="4982453"/>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2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3.xml><?xml version="1.0" encoding="utf-8"?>
<ds:datastoreItem xmlns:ds="http://schemas.openxmlformats.org/officeDocument/2006/customXml" ds:itemID="{D7186F62-2954-471E-9368-38BF5704F41F}">
  <ds:schemaRefs>
    <ds:schemaRef ds:uri="http://schemas.microsoft.com/sharepoint/v3"/>
    <ds:schemaRef ds:uri="0ae7057e-292f-4fd1-bead-5494e4c66c6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913475e-a030-45ec-9e8a-a2630205b3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31581</TotalTime>
  <Words>758</Words>
  <Application>Microsoft Office PowerPoint</Application>
  <PresentationFormat>Widescreen</PresentationFormat>
  <Paragraphs>140</Paragraphs>
  <Slides>13</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Courier New</vt:lpstr>
      <vt:lpstr>Finastra_PowerPoint_Template_LIGHT</vt:lpstr>
      <vt:lpstr>Package</vt:lpstr>
      <vt:lpstr>Account lookup </vt:lpstr>
      <vt:lpstr>AGENDA</vt:lpstr>
      <vt:lpstr>PowerPoint Presentation</vt:lpstr>
      <vt:lpstr>general flow</vt:lpstr>
      <vt:lpstr>general flow</vt:lpstr>
      <vt:lpstr>general flow</vt:lpstr>
      <vt:lpstr>general flow</vt:lpstr>
      <vt:lpstr>Account lookup rules</vt:lpstr>
      <vt:lpstr>Single mode</vt:lpstr>
      <vt:lpstr>BULK mode</vt:lpstr>
      <vt:lpstr>Single Vs bulk mode</vt:lpstr>
      <vt:lpstr>FEES in Account lookup response</vt:lpstr>
      <vt:lpstr>Thank you</vt:lpstr>
    </vt:vector>
  </TitlesOfParts>
  <Company>D + 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136</cp:revision>
  <cp:lastPrinted>2017-06-06T14:07:14Z</cp:lastPrinted>
  <dcterms:created xsi:type="dcterms:W3CDTF">2017-06-27T19:04:38Z</dcterms:created>
  <dcterms:modified xsi:type="dcterms:W3CDTF">2018-03-01T10:55:36Z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