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1" r:id="rId7"/>
    <p:sldId id="276" r:id="rId8"/>
    <p:sldId id="271" r:id="rId9"/>
    <p:sldId id="287" r:id="rId10"/>
    <p:sldId id="285" r:id="rId11"/>
    <p:sldId id="283" r:id="rId12"/>
    <p:sldId id="288" r:id="rId13"/>
    <p:sldId id="284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59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28/02/2018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28/02/2018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2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01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2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8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465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7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28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28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28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28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28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28 February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28 February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28 February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28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Gpp</a:t>
            </a:r>
            <a:r>
              <a:rPr lang="en-US" dirty="0" smtClean="0"/>
              <a:t> maintenance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July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Task ids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28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184" y="1659118"/>
            <a:ext cx="6307703" cy="35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2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Rajesh Badiye</a:t>
            </a:r>
            <a:endParaRPr lang="en-GB" dirty="0" smtClean="0"/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28 February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mtClean="0"/>
              <a:t>Rajesh.badiye@finastra.com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Service Overview</a:t>
            </a:r>
            <a:endParaRPr lang="en-US" dirty="0"/>
          </a:p>
          <a:p>
            <a:pPr lvl="0"/>
            <a:r>
              <a:rPr lang="en-US" dirty="0" smtClean="0"/>
              <a:t>Maintenance Services Architecture</a:t>
            </a:r>
            <a:endParaRPr lang="en-US" dirty="0"/>
          </a:p>
          <a:p>
            <a:pPr lvl="0"/>
            <a:r>
              <a:rPr lang="en-US" dirty="0" smtClean="0"/>
              <a:t>Services List</a:t>
            </a:r>
          </a:p>
          <a:p>
            <a:pPr lvl="0"/>
            <a:r>
              <a:rPr lang="en-US" dirty="0" smtClean="0"/>
              <a:t>Message Format</a:t>
            </a:r>
            <a:endParaRPr lang="en-US" dirty="0"/>
          </a:p>
          <a:p>
            <a:r>
              <a:rPr lang="en-US" dirty="0" smtClean="0"/>
              <a:t>Various Services</a:t>
            </a:r>
          </a:p>
          <a:p>
            <a:r>
              <a:rPr lang="en-US" dirty="0" smtClean="0"/>
              <a:t>Sample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28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 smtClean="0"/>
              <a:t>GPP enables bank to perform various SOD/EOD/Upload/Maintenance tasks via SOA essential for proper operation of application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  <a:endParaRPr lang="en-GB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/>
              <a:t>Fndt</a:t>
            </a:r>
            <a:r>
              <a:rPr lang="en-US" dirty="0"/>
              <a:t> Message Format </a:t>
            </a:r>
            <a:r>
              <a:rPr lang="en-GB" dirty="0" smtClean="0"/>
              <a:t>– Technical Guide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28 February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overview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28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4881430" y="1267327"/>
            <a:ext cx="2129753" cy="190194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GPP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Processing Engine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 rot="16200000">
            <a:off x="3179854" y="2009325"/>
            <a:ext cx="1911556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Maintenance Tasks</a:t>
            </a:r>
            <a:endParaRPr lang="en-US" sz="1100" dirty="0"/>
          </a:p>
        </p:txBody>
      </p:sp>
      <p:sp>
        <p:nvSpPr>
          <p:cNvPr id="73" name="Rounded Rectangle 72"/>
          <p:cNvSpPr/>
          <p:nvPr/>
        </p:nvSpPr>
        <p:spPr>
          <a:xfrm rot="16200000">
            <a:off x="2812878" y="1986031"/>
            <a:ext cx="770440" cy="4724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UI</a:t>
            </a:r>
            <a:endParaRPr lang="en-US" sz="1100" dirty="0"/>
          </a:p>
        </p:txBody>
      </p:sp>
      <p:sp>
        <p:nvSpPr>
          <p:cNvPr id="74" name="Rounded Rectangle 73"/>
          <p:cNvSpPr/>
          <p:nvPr/>
        </p:nvSpPr>
        <p:spPr>
          <a:xfrm>
            <a:off x="5473221" y="4005214"/>
            <a:ext cx="946165" cy="453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SOA/WS</a:t>
            </a:r>
            <a:endParaRPr lang="en-US" sz="1100" dirty="0"/>
          </a:p>
        </p:txBody>
      </p:sp>
      <p:pic>
        <p:nvPicPr>
          <p:cNvPr id="76" name="Picture 2" descr="Image result for desktop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31" y="1722825"/>
            <a:ext cx="998855" cy="9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Image result for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75" y="5480582"/>
            <a:ext cx="1496854" cy="99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781" y="1684373"/>
            <a:ext cx="918500" cy="10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60" idx="3"/>
            <a:endCxn id="1028" idx="1"/>
          </p:cNvCxnSpPr>
          <p:nvPr/>
        </p:nvCxnSpPr>
        <p:spPr>
          <a:xfrm>
            <a:off x="7011183" y="2218298"/>
            <a:ext cx="987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4881428" y="3382546"/>
            <a:ext cx="2129753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Maintenance Tasks</a:t>
            </a:r>
            <a:endParaRPr lang="en-US" sz="1100" dirty="0"/>
          </a:p>
        </p:txBody>
      </p:sp>
      <p:sp>
        <p:nvSpPr>
          <p:cNvPr id="89" name="Rounded Rectangle 88"/>
          <p:cNvSpPr/>
          <p:nvPr/>
        </p:nvSpPr>
        <p:spPr>
          <a:xfrm>
            <a:off x="5533410" y="4984613"/>
            <a:ext cx="834898" cy="1783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EOD</a:t>
            </a:r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4551193" y="4985389"/>
            <a:ext cx="834898" cy="1783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SOD</a:t>
            </a:r>
            <a:endParaRPr lang="en-US" sz="1000" dirty="0"/>
          </a:p>
        </p:txBody>
      </p:sp>
      <p:sp>
        <p:nvSpPr>
          <p:cNvPr id="91" name="Rounded Rectangle 90"/>
          <p:cNvSpPr/>
          <p:nvPr/>
        </p:nvSpPr>
        <p:spPr>
          <a:xfrm>
            <a:off x="6515627" y="4984613"/>
            <a:ext cx="834898" cy="1783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UPLOAD</a:t>
            </a:r>
            <a:endParaRPr lang="en-US" sz="1000" dirty="0"/>
          </a:p>
        </p:txBody>
      </p:sp>
      <p:sp>
        <p:nvSpPr>
          <p:cNvPr id="92" name="Rounded Rectangle 91"/>
          <p:cNvSpPr/>
          <p:nvPr/>
        </p:nvSpPr>
        <p:spPr>
          <a:xfrm>
            <a:off x="7509231" y="4978465"/>
            <a:ext cx="834898" cy="1783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CLEANUP</a:t>
            </a:r>
            <a:endParaRPr lang="en-US" sz="1000" dirty="0"/>
          </a:p>
        </p:txBody>
      </p:sp>
      <p:sp>
        <p:nvSpPr>
          <p:cNvPr id="93" name="Rounded Rectangle 92"/>
          <p:cNvSpPr/>
          <p:nvPr/>
        </p:nvSpPr>
        <p:spPr>
          <a:xfrm>
            <a:off x="3265539" y="4985389"/>
            <a:ext cx="1074455" cy="1714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APPROVAL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60" idx="2"/>
            <a:endCxn id="88" idx="0"/>
          </p:cNvCxnSpPr>
          <p:nvPr/>
        </p:nvCxnSpPr>
        <p:spPr>
          <a:xfrm flipH="1">
            <a:off x="5946305" y="3169269"/>
            <a:ext cx="2" cy="21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8" idx="2"/>
            <a:endCxn id="74" idx="0"/>
          </p:cNvCxnSpPr>
          <p:nvPr/>
        </p:nvCxnSpPr>
        <p:spPr>
          <a:xfrm flipH="1">
            <a:off x="5946304" y="3809266"/>
            <a:ext cx="1" cy="195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3" idx="0"/>
            <a:endCxn id="74" idx="1"/>
          </p:cNvCxnSpPr>
          <p:nvPr/>
        </p:nvCxnSpPr>
        <p:spPr>
          <a:xfrm flipV="1">
            <a:off x="3802767" y="4232111"/>
            <a:ext cx="1670454" cy="75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0" idx="0"/>
            <a:endCxn id="74" idx="2"/>
          </p:cNvCxnSpPr>
          <p:nvPr/>
        </p:nvCxnSpPr>
        <p:spPr>
          <a:xfrm flipV="1">
            <a:off x="4968642" y="4459008"/>
            <a:ext cx="977662" cy="5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9" idx="0"/>
            <a:endCxn id="74" idx="2"/>
          </p:cNvCxnSpPr>
          <p:nvPr/>
        </p:nvCxnSpPr>
        <p:spPr>
          <a:xfrm flipH="1" flipV="1">
            <a:off x="5946304" y="4459008"/>
            <a:ext cx="4555" cy="52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0"/>
            <a:endCxn id="74" idx="2"/>
          </p:cNvCxnSpPr>
          <p:nvPr/>
        </p:nvCxnSpPr>
        <p:spPr>
          <a:xfrm flipH="1" flipV="1">
            <a:off x="5946304" y="4459008"/>
            <a:ext cx="986772" cy="52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92" idx="0"/>
            <a:endCxn id="74" idx="3"/>
          </p:cNvCxnSpPr>
          <p:nvPr/>
        </p:nvCxnSpPr>
        <p:spPr>
          <a:xfrm flipH="1" flipV="1">
            <a:off x="6419386" y="4232111"/>
            <a:ext cx="1507294" cy="74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>
            <a:stCxn id="76" idx="3"/>
            <a:endCxn id="73" idx="0"/>
          </p:cNvCxnSpPr>
          <p:nvPr/>
        </p:nvCxnSpPr>
        <p:spPr>
          <a:xfrm flipV="1">
            <a:off x="2411486" y="2222252"/>
            <a:ext cx="5503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/>
          <p:cNvCxnSpPr>
            <a:stCxn id="73" idx="2"/>
            <a:endCxn id="72" idx="0"/>
          </p:cNvCxnSpPr>
          <p:nvPr/>
        </p:nvCxnSpPr>
        <p:spPr>
          <a:xfrm>
            <a:off x="3434319" y="2222252"/>
            <a:ext cx="487953" cy="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72" idx="2"/>
            <a:endCxn id="60" idx="1"/>
          </p:cNvCxnSpPr>
          <p:nvPr/>
        </p:nvCxnSpPr>
        <p:spPr>
          <a:xfrm flipV="1">
            <a:off x="4348992" y="2218298"/>
            <a:ext cx="532438" cy="4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Services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28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2991588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Clean Deleted Entries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Advance Business Date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Delete From History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Move To History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Release from Schedule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Activate Matured Profile Changes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Apply Changes</a:t>
            </a:r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TASKS SERVICE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28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5641544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FndtHeader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endParaRPr lang="en-US" dirty="0" smtClean="0">
              <a:solidFill>
                <a:schemeClr val="tx2"/>
              </a:solidFill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&lt;credentials&gt;</a:t>
            </a:r>
            <a:r>
              <a:rPr lang="en-US" dirty="0" smtClean="0"/>
              <a:t>  </a:t>
            </a:r>
            <a:r>
              <a:rPr lang="en-US" dirty="0" smtClean="0"/>
              <a:t>general </a:t>
            </a:r>
            <a:r>
              <a:rPr lang="en-US" dirty="0"/>
              <a:t>identifying attributes </a:t>
            </a:r>
            <a:endParaRPr lang="en-US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UserID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err="1" smtClean="0"/>
              <a:t>UserID</a:t>
            </a:r>
            <a:r>
              <a:rPr lang="en-US" dirty="0" smtClean="0"/>
              <a:t> for authorization</a:t>
            </a:r>
            <a:r>
              <a:rPr lang="en-US" dirty="0" smtClean="0"/>
              <a:t>	</a:t>
            </a:r>
            <a:endParaRPr lang="en-US" sz="1600" i="1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&lt;Role&gt; </a:t>
            </a:r>
            <a:r>
              <a:rPr lang="en-US" dirty="0" smtClean="0"/>
              <a:t>Role for supplied User </a:t>
            </a:r>
            <a:endParaRPr lang="en-US" dirty="0" smtClean="0"/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RunTaskRequest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Task Service Request</a:t>
            </a:r>
            <a:endParaRPr lang="en-US" b="1" dirty="0">
              <a:solidFill>
                <a:schemeClr val="accent2"/>
              </a:solidFill>
              <a:latin typeface="Courier" pitchFamily="49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&lt;header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endParaRPr lang="en-US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UserID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User for creating audit record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taskID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ID of tasks to be executed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&lt;record&gt; </a:t>
            </a:r>
            <a:r>
              <a:rPr lang="en-US" dirty="0" smtClean="0"/>
              <a:t>Relevant required fields for completing action</a:t>
            </a:r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&lt;field&gt; </a:t>
            </a:r>
            <a:r>
              <a:rPr lang="en-US" dirty="0" smtClean="0"/>
              <a:t>Field for given Task</a:t>
            </a:r>
            <a:endParaRPr lang="en-US" dirty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380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TASKS SERVICE</a:t>
            </a:r>
            <a:r>
              <a:rPr lang="en-US" dirty="0" smtClean="0"/>
              <a:t>- </a:t>
            </a:r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28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30" y="1121454"/>
            <a:ext cx="7954117" cy="45691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70633" y="1432874"/>
            <a:ext cx="2183907" cy="733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/>
                </a:solidFill>
              </a:rPr>
              <a:t>User Details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24354" y="2508552"/>
            <a:ext cx="2183907" cy="733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/>
                </a:solidFill>
              </a:rPr>
              <a:t>Task to be executed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24354" y="3717709"/>
            <a:ext cx="2183907" cy="733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/>
                </a:solidFill>
              </a:rPr>
              <a:t>Supporting </a:t>
            </a:r>
            <a:r>
              <a:rPr lang="en-US" sz="1000" dirty="0" err="1" smtClean="0">
                <a:solidFill>
                  <a:schemeClr val="accent2"/>
                </a:solidFill>
              </a:rPr>
              <a:t>informaiton</a:t>
            </a:r>
            <a:endParaRPr lang="en-US" sz="1000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616388" y="1799513"/>
            <a:ext cx="4554245" cy="28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4204355" y="2875191"/>
            <a:ext cx="5019999" cy="94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7483876" y="4084348"/>
            <a:ext cx="1740478" cy="52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Tasks service </a:t>
            </a:r>
            <a:r>
              <a:rPr lang="en-US" dirty="0" smtClean="0"/>
              <a:t>response - Success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28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3888" y="1720529"/>
            <a:ext cx="8435271" cy="1230914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RunTaskResponse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b="1" dirty="0" smtClean="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Task execution response </a:t>
            </a:r>
            <a:endParaRPr lang="en-US" dirty="0" smtClean="0">
              <a:solidFill>
                <a:schemeClr val="tx2"/>
              </a:solidFill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compCode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 smtClean="0"/>
              <a:t>  Response code su</a:t>
            </a:r>
            <a:r>
              <a:rPr lang="en-US" dirty="0" smtClean="0"/>
              <a:t>ccess/failure</a:t>
            </a:r>
            <a:endParaRPr lang="en-US" dirty="0" smtClean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&lt;info&gt; </a:t>
            </a:r>
            <a:r>
              <a:rPr lang="en-US" dirty="0" smtClean="0"/>
              <a:t>Additional information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98" y="3342997"/>
            <a:ext cx="4717785" cy="193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Tasks service </a:t>
            </a:r>
            <a:r>
              <a:rPr lang="en-US" dirty="0" smtClean="0"/>
              <a:t>response - failure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28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3888" y="1720529"/>
            <a:ext cx="8435271" cy="1230914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RunTaskResponse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b="1" dirty="0" smtClean="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Task execution response </a:t>
            </a:r>
            <a:endParaRPr lang="en-US" dirty="0" smtClean="0">
              <a:solidFill>
                <a:schemeClr val="tx2"/>
              </a:solidFill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compCode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 smtClean="0"/>
              <a:t>  Response code su</a:t>
            </a:r>
            <a:r>
              <a:rPr lang="en-US" dirty="0" smtClean="0"/>
              <a:t>ccess/failure</a:t>
            </a:r>
            <a:endParaRPr lang="en-US" dirty="0" smtClean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&lt;info&gt; </a:t>
            </a:r>
            <a:r>
              <a:rPr lang="en-US" dirty="0" smtClean="0"/>
              <a:t>Additional information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959" y="3132584"/>
            <a:ext cx="6301263" cy="22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86F62-2954-471E-9368-38BF5704F41F}">
  <ds:schemaRefs>
    <ds:schemaRef ds:uri="1913475e-a030-45ec-9e8a-a2630205b38f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0ae7057e-292f-4fd1-bead-5494e4c66c6d"/>
    <ds:schemaRef ds:uri="http://schemas.microsoft.com/sharepoint/v3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11427</TotalTime>
  <Words>193</Words>
  <Application>Microsoft Office PowerPoint</Application>
  <PresentationFormat>Widescreen</PresentationFormat>
  <Paragraphs>91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</vt:lpstr>
      <vt:lpstr>Finastra_PowerPoint_Template_LIGHT</vt:lpstr>
      <vt:lpstr>Gpp maintenance</vt:lpstr>
      <vt:lpstr>AGENDA</vt:lpstr>
      <vt:lpstr>PowerPoint Presentation</vt:lpstr>
      <vt:lpstr>Maintenance overview</vt:lpstr>
      <vt:lpstr>Services</vt:lpstr>
      <vt:lpstr>TASKS SERVICE</vt:lpstr>
      <vt:lpstr>TASKS SERVICE- example</vt:lpstr>
      <vt:lpstr>Tasks service response - Success</vt:lpstr>
      <vt:lpstr>Tasks service response - failure</vt:lpstr>
      <vt:lpstr>Task ids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Rajesh Badiye</cp:lastModifiedBy>
  <cp:revision>101</cp:revision>
  <cp:lastPrinted>2017-06-06T14:07:14Z</cp:lastPrinted>
  <dcterms:created xsi:type="dcterms:W3CDTF">2017-06-27T19:04:38Z</dcterms:created>
  <dcterms:modified xsi:type="dcterms:W3CDTF">2018-02-28T05:12:01Z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