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61" r:id="rId7"/>
    <p:sldId id="301" r:id="rId8"/>
    <p:sldId id="288" r:id="rId9"/>
    <p:sldId id="289" r:id="rId10"/>
    <p:sldId id="290" r:id="rId11"/>
    <p:sldId id="300" r:id="rId12"/>
    <p:sldId id="291" r:id="rId13"/>
    <p:sldId id="29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70" d="100"/>
          <a:sy n="70" d="100"/>
        </p:scale>
        <p:origin x="-660" y="-222"/>
      </p:cViewPr>
      <p:guideLst>
        <p:guide orient="horz" pos="2160"/>
        <p:guide pos="384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27/02/2018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27/02/2018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409211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27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27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27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27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27 February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27 February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27 February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27 February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27 February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4.xml"/><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1.bin"/><Relationship Id="rId4" Type="http://schemas.openxmlformats.org/officeDocument/2006/relationships/image" Target="../media/image4.png"/><Relationship Id="rId9" Type="http://schemas.openxmlformats.org/officeDocument/2006/relationships/image" Target="../media/image16.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17.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0.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Task Service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February 2018</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27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7" name="Rectangle 6"/>
          <p:cNvSpPr/>
          <p:nvPr/>
        </p:nvSpPr>
        <p:spPr>
          <a:xfrm>
            <a:off x="623888" y="1123721"/>
            <a:ext cx="9120187" cy="2549929"/>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Clean Profile Audit Entries</a:t>
            </a:r>
          </a:p>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Delete From History</a:t>
            </a:r>
          </a:p>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Move To History</a:t>
            </a:r>
          </a:p>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Refresh Message Snapshot</a:t>
            </a:r>
          </a:p>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Release from Schedule</a:t>
            </a:r>
          </a:p>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Suspend Inactive Users</a:t>
            </a:r>
          </a:p>
        </p:txBody>
      </p:sp>
      <p:sp>
        <p:nvSpPr>
          <p:cNvPr id="8" name="Rectangle 7"/>
          <p:cNvSpPr/>
          <p:nvPr/>
        </p:nvSpPr>
        <p:spPr>
          <a:xfrm>
            <a:off x="623887" y="5864243"/>
            <a:ext cx="9120187" cy="348557"/>
          </a:xfrm>
          <a:prstGeom prst="rect">
            <a:avLst/>
          </a:prstGeom>
          <a:ln w="15875" cap="sq" cmpd="sng">
            <a:noFill/>
            <a:bevel/>
          </a:ln>
        </p:spPr>
        <p:txBody>
          <a:bodyPr wrap="square">
            <a:spAutoFit/>
          </a:bodyPr>
          <a:lstStyle/>
          <a:p>
            <a:pPr>
              <a:lnSpc>
                <a:spcPct val="90000"/>
              </a:lnSpc>
              <a:spcBef>
                <a:spcPts val="1500"/>
              </a:spcBef>
              <a:buSzPct val="150000"/>
            </a:pPr>
            <a:r>
              <a:rPr lang="en-US" b="1" dirty="0" smtClean="0">
                <a:solidFill>
                  <a:schemeClr val="tx2">
                    <a:lumMod val="60000"/>
                    <a:lumOff val="40000"/>
                  </a:schemeClr>
                </a:solidFill>
                <a:latin typeface="Courier" pitchFamily="49" charset="0"/>
              </a:rPr>
              <a:t>Note : Please refer the GPP SOA guide for Tasks.</a:t>
            </a:r>
          </a:p>
        </p:txBody>
      </p:sp>
    </p:spTree>
    <p:extLst>
      <p:ext uri="{BB962C8B-B14F-4D97-AF65-F5344CB8AC3E}">
        <p14:creationId xmlns:p14="http://schemas.microsoft.com/office/powerpoint/2010/main" val="394111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Arnab Podder</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27 February 2018</a:t>
            </a:fld>
            <a:endParaRPr lang="en-GB" dirty="0"/>
          </a:p>
        </p:txBody>
      </p:sp>
      <p:sp>
        <p:nvSpPr>
          <p:cNvPr id="8" name="Text Placeholder 7"/>
          <p:cNvSpPr>
            <a:spLocks noGrp="1"/>
          </p:cNvSpPr>
          <p:nvPr>
            <p:ph type="body" sz="quarter" idx="11"/>
          </p:nvPr>
        </p:nvSpPr>
        <p:spPr/>
        <p:txBody>
          <a:bodyPr/>
          <a:lstStyle/>
          <a:p>
            <a:r>
              <a:rPr lang="en-GB" dirty="0" smtClean="0"/>
              <a:t>Arnab.podder@finastra.com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Tasks</a:t>
            </a:r>
            <a:endParaRPr lang="en-US" dirty="0"/>
          </a:p>
          <a:p>
            <a:pPr lvl="0"/>
            <a:r>
              <a:rPr lang="en-US" dirty="0" smtClean="0"/>
              <a:t>Service Input</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27 February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smtClean="0"/>
              <a:t>GPP Task service allows users to manage SOD/EOD tasks either at the end of a business day or at the start of next business day</a:t>
            </a:r>
            <a:r>
              <a:rPr lang="en-GB" dirty="0" smtClean="0">
                <a:solidFill>
                  <a:schemeClr val="accent1"/>
                </a:solidFill>
              </a:rPr>
              <a:t>”</a:t>
            </a:r>
            <a:endParaRPr lang="en-GB" dirty="0" smtClean="0">
              <a:solidFill>
                <a:schemeClr val="accent1"/>
              </a:solidFill>
            </a:endParaRPr>
          </a:p>
        </p:txBody>
      </p:sp>
      <p:sp>
        <p:nvSpPr>
          <p:cNvPr id="3" name="Date Placeholder 2"/>
          <p:cNvSpPr>
            <a:spLocks noGrp="1"/>
          </p:cNvSpPr>
          <p:nvPr>
            <p:ph type="dt" sz="half" idx="10"/>
          </p:nvPr>
        </p:nvSpPr>
        <p:spPr/>
        <p:txBody>
          <a:bodyPr/>
          <a:lstStyle/>
          <a:p>
            <a:fld id="{014A5046-EA5E-455B-A3BC-352818629394}" type="datetime4">
              <a:rPr lang="en-GB" smtClean="0"/>
              <a:pPr/>
              <a:t>27 February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27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7" name="Rectangle 6"/>
          <p:cNvSpPr/>
          <p:nvPr/>
        </p:nvSpPr>
        <p:spPr>
          <a:xfrm>
            <a:off x="623888" y="1123721"/>
            <a:ext cx="9120187" cy="192283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GPP SP has defined a </a:t>
            </a:r>
            <a:r>
              <a:rPr lang="en-US" b="1" dirty="0" smtClean="0">
                <a:solidFill>
                  <a:schemeClr val="accent2"/>
                </a:solidFill>
                <a:latin typeface="Courier" pitchFamily="49" charset="0"/>
              </a:rPr>
              <a:t>number of </a:t>
            </a:r>
            <a:r>
              <a:rPr lang="en-US" b="1" dirty="0" smtClean="0">
                <a:solidFill>
                  <a:schemeClr val="accent2"/>
                </a:solidFill>
                <a:latin typeface="Courier" pitchFamily="49" charset="0"/>
              </a:rPr>
              <a:t>SOD/EOD tasks. These tasks can be executed in three manners.</a:t>
            </a: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By invoking Task Service</a:t>
            </a: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Via GPP UI</a:t>
            </a: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By Scheduling the tasks</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80" y="3442340"/>
            <a:ext cx="4063794" cy="232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007" y="3442340"/>
            <a:ext cx="4227257" cy="2016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85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Service Input</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27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128" y="1147763"/>
            <a:ext cx="8857397"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56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Service Input – Task IDS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27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413" y="1809604"/>
            <a:ext cx="5928602" cy="341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7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27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7" name="Rectangle 6"/>
          <p:cNvSpPr/>
          <p:nvPr/>
        </p:nvSpPr>
        <p:spPr>
          <a:xfrm>
            <a:off x="623888" y="1123721"/>
            <a:ext cx="9120187" cy="128785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4"/>
              </a:buBlip>
            </a:pPr>
            <a:r>
              <a:rPr lang="en-US" b="1" dirty="0" smtClean="0">
                <a:solidFill>
                  <a:schemeClr val="accent2"/>
                </a:solidFill>
                <a:latin typeface="Courier" pitchFamily="49" charset="0"/>
              </a:rPr>
              <a:t>Activate Mature Profile Changes</a:t>
            </a:r>
          </a:p>
          <a:p>
            <a:pPr lvl="1">
              <a:lnSpc>
                <a:spcPct val="90000"/>
              </a:lnSpc>
              <a:spcBef>
                <a:spcPts val="1500"/>
              </a:spcBef>
              <a:buSzPct val="150000"/>
            </a:pPr>
            <a:r>
              <a:rPr lang="en-IN" dirty="0"/>
              <a:t>This task activates the approved profile changes when the selected office business date reaches the profile's effective date. The effective date represents the date from which the changes in the profile should be implemented. </a:t>
            </a:r>
            <a:endParaRPr lang="en-US" b="1" dirty="0" smtClean="0">
              <a:solidFill>
                <a:schemeClr val="accent2"/>
              </a:solidFill>
              <a:latin typeface="Courier"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66427550"/>
              </p:ext>
            </p:extLst>
          </p:nvPr>
        </p:nvGraphicFramePr>
        <p:xfrm>
          <a:off x="830997" y="2835068"/>
          <a:ext cx="10551236" cy="3051992"/>
        </p:xfrm>
        <a:graphic>
          <a:graphicData uri="http://schemas.openxmlformats.org/drawingml/2006/table">
            <a:tbl>
              <a:tblPr firstRow="1" bandRow="1">
                <a:tableStyleId>{5C22544A-7EE6-4342-B048-85BDC9FD1C3A}</a:tableStyleId>
              </a:tblPr>
              <a:tblGrid>
                <a:gridCol w="3154149"/>
                <a:gridCol w="7397087"/>
              </a:tblGrid>
              <a:tr h="549577">
                <a:tc>
                  <a:txBody>
                    <a:bodyPr/>
                    <a:lstStyle/>
                    <a:p>
                      <a:pPr algn="ctr"/>
                      <a:r>
                        <a:rPr lang="en-IN" dirty="0" smtClean="0"/>
                        <a:t>Service</a:t>
                      </a:r>
                      <a:r>
                        <a:rPr lang="en-IN" baseline="0" dirty="0" smtClean="0"/>
                        <a:t> Request</a:t>
                      </a:r>
                      <a:endParaRPr lang="en-IN" dirty="0"/>
                    </a:p>
                  </a:txBody>
                  <a:tcPr/>
                </a:tc>
                <a:tc>
                  <a:txBody>
                    <a:bodyPr/>
                    <a:lstStyle/>
                    <a:p>
                      <a:pPr algn="ctr"/>
                      <a:r>
                        <a:rPr lang="en-IN" dirty="0" smtClean="0"/>
                        <a:t>GPP UI</a:t>
                      </a:r>
                      <a:endParaRPr lang="en-IN" dirty="0"/>
                    </a:p>
                  </a:txBody>
                  <a:tcPr/>
                </a:tc>
              </a:tr>
              <a:tr h="2502415">
                <a:tc>
                  <a:txBody>
                    <a:bodyPr/>
                    <a:lstStyle/>
                    <a:p>
                      <a:endParaRPr lang="en-IN" dirty="0"/>
                    </a:p>
                  </a:txBody>
                  <a:tcPr/>
                </a:tc>
                <a:tc>
                  <a:txBody>
                    <a:bodyPr/>
                    <a:lstStyle/>
                    <a:p>
                      <a:endParaRPr lang="en-IN" dirty="0"/>
                    </a:p>
                  </a:txBody>
                  <a:tcPr/>
                </a:tc>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53673213"/>
              </p:ext>
            </p:extLst>
          </p:nvPr>
        </p:nvGraphicFramePr>
        <p:xfrm>
          <a:off x="915041" y="3711811"/>
          <a:ext cx="2933700" cy="685800"/>
        </p:xfrm>
        <a:graphic>
          <a:graphicData uri="http://schemas.openxmlformats.org/presentationml/2006/ole">
            <mc:AlternateContent xmlns:mc="http://schemas.openxmlformats.org/markup-compatibility/2006">
              <mc:Choice xmlns:v="urn:schemas-microsoft-com:vml" Requires="v">
                <p:oleObj spid="_x0000_s4111" name="Packager Shell Object" showAsIcon="1" r:id="rId5" imgW="2934360" imgH="685800" progId="Package">
                  <p:embed/>
                </p:oleObj>
              </mc:Choice>
              <mc:Fallback>
                <p:oleObj name="Packager Shell Object" showAsIcon="1" r:id="rId5" imgW="2934360" imgH="685800" progId="Package">
                  <p:embed/>
                  <p:pic>
                    <p:nvPicPr>
                      <p:cNvPr id="0" name=""/>
                      <p:cNvPicPr/>
                      <p:nvPr/>
                    </p:nvPicPr>
                    <p:blipFill>
                      <a:blip r:embed="rId6"/>
                      <a:stretch>
                        <a:fillRect/>
                      </a:stretch>
                    </p:blipFill>
                    <p:spPr>
                      <a:xfrm>
                        <a:off x="915041" y="3711811"/>
                        <a:ext cx="2933700" cy="685800"/>
                      </a:xfrm>
                      <a:prstGeom prst="rect">
                        <a:avLst/>
                      </a:prstGeom>
                    </p:spPr>
                  </p:pic>
                </p:oleObj>
              </mc:Fallback>
            </mc:AlternateContent>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3981" y="3419759"/>
            <a:ext cx="5046964" cy="2407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120469089"/>
              </p:ext>
            </p:extLst>
          </p:nvPr>
        </p:nvGraphicFramePr>
        <p:xfrm>
          <a:off x="873930" y="4790436"/>
          <a:ext cx="3124200" cy="685800"/>
        </p:xfrm>
        <a:graphic>
          <a:graphicData uri="http://schemas.openxmlformats.org/presentationml/2006/ole">
            <mc:AlternateContent xmlns:mc="http://schemas.openxmlformats.org/markup-compatibility/2006">
              <mc:Choice xmlns:v="urn:schemas-microsoft-com:vml" Requires="v">
                <p:oleObj spid="_x0000_s4112" name="Packager Shell Object" showAsIcon="1" r:id="rId8" imgW="3124800" imgH="685800" progId="Package">
                  <p:embed/>
                </p:oleObj>
              </mc:Choice>
              <mc:Fallback>
                <p:oleObj name="Packager Shell Object" showAsIcon="1" r:id="rId8" imgW="3124800" imgH="685800" progId="Package">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3930" y="4790436"/>
                        <a:ext cx="312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142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27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1046992174"/>
              </p:ext>
            </p:extLst>
          </p:nvPr>
        </p:nvGraphicFramePr>
        <p:xfrm>
          <a:off x="623887" y="3149718"/>
          <a:ext cx="10577167" cy="3051992"/>
        </p:xfrm>
        <a:graphic>
          <a:graphicData uri="http://schemas.openxmlformats.org/drawingml/2006/table">
            <a:tbl>
              <a:tblPr firstRow="1" bandRow="1">
                <a:tableStyleId>{5C22544A-7EE6-4342-B048-85BDC9FD1C3A}</a:tableStyleId>
              </a:tblPr>
              <a:tblGrid>
                <a:gridCol w="3797988"/>
                <a:gridCol w="6779179"/>
              </a:tblGrid>
              <a:tr h="549577">
                <a:tc>
                  <a:txBody>
                    <a:bodyPr/>
                    <a:lstStyle/>
                    <a:p>
                      <a:pPr algn="ctr"/>
                      <a:r>
                        <a:rPr lang="en-IN" dirty="0" smtClean="0"/>
                        <a:t>Service</a:t>
                      </a:r>
                      <a:r>
                        <a:rPr lang="en-IN" baseline="0" dirty="0" smtClean="0"/>
                        <a:t> Request/Response</a:t>
                      </a:r>
                      <a:endParaRPr lang="en-IN" dirty="0"/>
                    </a:p>
                  </a:txBody>
                  <a:tcPr/>
                </a:tc>
                <a:tc>
                  <a:txBody>
                    <a:bodyPr/>
                    <a:lstStyle/>
                    <a:p>
                      <a:pPr algn="ctr"/>
                      <a:r>
                        <a:rPr lang="en-IN" dirty="0" smtClean="0"/>
                        <a:t>GPP UI</a:t>
                      </a:r>
                      <a:endParaRPr lang="en-IN" dirty="0"/>
                    </a:p>
                  </a:txBody>
                  <a:tcPr/>
                </a:tc>
              </a:tr>
              <a:tr h="2502415">
                <a:tc>
                  <a:txBody>
                    <a:bodyPr/>
                    <a:lstStyle/>
                    <a:p>
                      <a:endParaRPr lang="en-IN" dirty="0"/>
                    </a:p>
                  </a:txBody>
                  <a:tcPr/>
                </a:tc>
                <a:tc>
                  <a:txBody>
                    <a:bodyPr/>
                    <a:lstStyle/>
                    <a:p>
                      <a:endParaRPr lang="en-IN" dirty="0"/>
                    </a:p>
                  </a:txBody>
                  <a:tcPr/>
                </a:tc>
              </a:tr>
            </a:tbl>
          </a:graphicData>
        </a:graphic>
      </p:graphicFrame>
      <p:sp>
        <p:nvSpPr>
          <p:cNvPr id="7" name="Rectangle 6"/>
          <p:cNvSpPr/>
          <p:nvPr/>
        </p:nvSpPr>
        <p:spPr>
          <a:xfrm>
            <a:off x="623887" y="1028677"/>
            <a:ext cx="9120187" cy="172662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4"/>
              </a:buBlip>
            </a:pPr>
            <a:r>
              <a:rPr lang="en-US" b="1" dirty="0">
                <a:solidFill>
                  <a:schemeClr val="accent2"/>
                </a:solidFill>
                <a:latin typeface="Courier" pitchFamily="49" charset="0"/>
              </a:rPr>
              <a:t>Advance Business Date</a:t>
            </a:r>
          </a:p>
          <a:p>
            <a:r>
              <a:rPr lang="en-IN" dirty="0" smtClean="0"/>
              <a:t>       The </a:t>
            </a:r>
            <a:r>
              <a:rPr lang="en-IN" dirty="0"/>
              <a:t>Advance Business Date task advances the business date of: </a:t>
            </a:r>
          </a:p>
          <a:p>
            <a:pPr marL="1200150" lvl="2" indent="-285750">
              <a:buFont typeface="Wingdings" panose="05000000000000000000" pitchFamily="2" charset="2"/>
              <a:buChar char="q"/>
            </a:pPr>
            <a:r>
              <a:rPr lang="en-IN" dirty="0" smtClean="0"/>
              <a:t>A </a:t>
            </a:r>
            <a:r>
              <a:rPr lang="en-IN" dirty="0"/>
              <a:t>specific office. </a:t>
            </a:r>
          </a:p>
          <a:p>
            <a:pPr marL="1200150" lvl="2" indent="-285750">
              <a:buFont typeface="Wingdings" panose="05000000000000000000" pitchFamily="2" charset="2"/>
              <a:buChar char="q"/>
            </a:pPr>
            <a:r>
              <a:rPr lang="en-IN" dirty="0" smtClean="0"/>
              <a:t>An </a:t>
            </a:r>
            <a:r>
              <a:rPr lang="en-IN" dirty="0"/>
              <a:t>office and all its active </a:t>
            </a:r>
            <a:r>
              <a:rPr lang="en-IN" dirty="0" smtClean="0"/>
              <a:t>MOPs</a:t>
            </a:r>
            <a:endParaRPr lang="en-IN" dirty="0"/>
          </a:p>
          <a:p>
            <a:pPr marL="1200150" lvl="2" indent="-285750">
              <a:buFont typeface="Wingdings" panose="05000000000000000000" pitchFamily="2" charset="2"/>
              <a:buChar char="q"/>
            </a:pPr>
            <a:r>
              <a:rPr lang="en-IN" dirty="0" smtClean="0"/>
              <a:t>A </a:t>
            </a:r>
            <a:r>
              <a:rPr lang="en-IN" dirty="0"/>
              <a:t>specific MOP belonging to a specified office. </a:t>
            </a:r>
          </a:p>
          <a:p>
            <a:endParaRPr lang="en-IN" dirty="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304" y="3734441"/>
            <a:ext cx="4423082" cy="2433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p:cNvGraphicFramePr>
            <a:graphicFrameLocks noChangeAspect="1"/>
          </p:cNvGraphicFramePr>
          <p:nvPr>
            <p:extLst>
              <p:ext uri="{D42A27DB-BD31-4B8C-83A1-F6EECF244321}">
                <p14:modId xmlns:p14="http://schemas.microsoft.com/office/powerpoint/2010/main" val="3214856005"/>
              </p:ext>
            </p:extLst>
          </p:nvPr>
        </p:nvGraphicFramePr>
        <p:xfrm>
          <a:off x="873219" y="3903781"/>
          <a:ext cx="3405188" cy="685800"/>
        </p:xfrm>
        <a:graphic>
          <a:graphicData uri="http://schemas.openxmlformats.org/presentationml/2006/ole">
            <mc:AlternateContent xmlns:mc="http://schemas.openxmlformats.org/markup-compatibility/2006">
              <mc:Choice xmlns:v="urn:schemas-microsoft-com:vml" Requires="v">
                <p:oleObj spid="_x0000_s6155" name="Packager Shell Object" showAsIcon="1" r:id="rId6" imgW="3404520" imgH="685800" progId="Package">
                  <p:embed/>
                </p:oleObj>
              </mc:Choice>
              <mc:Fallback>
                <p:oleObj name="Packager Shell Object" showAsIcon="1" r:id="rId6" imgW="3404520" imgH="685800" progId="Package">
                  <p:embed/>
                  <p:pic>
                    <p:nvPicPr>
                      <p:cNvPr id="0" name=""/>
                      <p:cNvPicPr/>
                      <p:nvPr/>
                    </p:nvPicPr>
                    <p:blipFill>
                      <a:blip r:embed="rId7"/>
                      <a:stretch>
                        <a:fillRect/>
                      </a:stretch>
                    </p:blipFill>
                    <p:spPr>
                      <a:xfrm>
                        <a:off x="873219" y="3903781"/>
                        <a:ext cx="3405188" cy="6858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68342492"/>
              </p:ext>
            </p:extLst>
          </p:nvPr>
        </p:nvGraphicFramePr>
        <p:xfrm>
          <a:off x="491936" y="4831331"/>
          <a:ext cx="4090988" cy="685800"/>
        </p:xfrm>
        <a:graphic>
          <a:graphicData uri="http://schemas.openxmlformats.org/presentationml/2006/ole">
            <mc:AlternateContent xmlns:mc="http://schemas.openxmlformats.org/markup-compatibility/2006">
              <mc:Choice xmlns:v="urn:schemas-microsoft-com:vml" Requires="v">
                <p:oleObj spid="_x0000_s6156" name="Packager Shell Object" showAsIcon="1" r:id="rId8" imgW="4090320" imgH="685800" progId="Package">
                  <p:embed/>
                </p:oleObj>
              </mc:Choice>
              <mc:Fallback>
                <p:oleObj name="Packager Shell Object" showAsIcon="1" r:id="rId8" imgW="4090320" imgH="685800" progId="Package">
                  <p:embed/>
                  <p:pic>
                    <p:nvPicPr>
                      <p:cNvPr id="0" name=""/>
                      <p:cNvPicPr/>
                      <p:nvPr/>
                    </p:nvPicPr>
                    <p:blipFill>
                      <a:blip r:embed="rId9"/>
                      <a:stretch>
                        <a:fillRect/>
                      </a:stretch>
                    </p:blipFill>
                    <p:spPr>
                      <a:xfrm>
                        <a:off x="491936" y="4831331"/>
                        <a:ext cx="4090988" cy="685800"/>
                      </a:xfrm>
                      <a:prstGeom prst="rect">
                        <a:avLst/>
                      </a:prstGeom>
                    </p:spPr>
                  </p:pic>
                </p:oleObj>
              </mc:Fallback>
            </mc:AlternateContent>
          </a:graphicData>
        </a:graphic>
      </p:graphicFrame>
    </p:spTree>
    <p:extLst>
      <p:ext uri="{BB962C8B-B14F-4D97-AF65-F5344CB8AC3E}">
        <p14:creationId xmlns:p14="http://schemas.microsoft.com/office/powerpoint/2010/main" val="55625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27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7" name="Rectangle 6"/>
          <p:cNvSpPr/>
          <p:nvPr/>
        </p:nvSpPr>
        <p:spPr>
          <a:xfrm>
            <a:off x="623888" y="1123721"/>
            <a:ext cx="9120187" cy="1614288"/>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4"/>
              </a:buBlip>
            </a:pPr>
            <a:r>
              <a:rPr lang="en-US" b="1" dirty="0" smtClean="0">
                <a:solidFill>
                  <a:schemeClr val="accent2"/>
                </a:solidFill>
                <a:latin typeface="Courier" pitchFamily="49" charset="0"/>
              </a:rPr>
              <a:t>Clean Deleted Entries</a:t>
            </a:r>
          </a:p>
          <a:p>
            <a:r>
              <a:rPr lang="en-IN" dirty="0" smtClean="0"/>
              <a:t>      The </a:t>
            </a:r>
            <a:r>
              <a:rPr lang="en-IN" dirty="0"/>
              <a:t>Clean Deleted Entries task consists of two activities for a specific office: </a:t>
            </a:r>
          </a:p>
          <a:p>
            <a:pPr marL="1200150" lvl="2" indent="-285750">
              <a:buFont typeface="Wingdings" panose="05000000000000000000" pitchFamily="2" charset="2"/>
              <a:buChar char="q"/>
            </a:pPr>
            <a:r>
              <a:rPr lang="en-IN" dirty="0" smtClean="0"/>
              <a:t>Clean </a:t>
            </a:r>
            <a:r>
              <a:rPr lang="en-IN" dirty="0"/>
              <a:t>profile entries marked for deletion </a:t>
            </a:r>
          </a:p>
          <a:p>
            <a:pPr marL="1200150" lvl="2" indent="-285750">
              <a:buFont typeface="Wingdings" panose="05000000000000000000" pitchFamily="2" charset="2"/>
              <a:buChar char="q"/>
            </a:pPr>
            <a:r>
              <a:rPr lang="en-IN" dirty="0" smtClean="0"/>
              <a:t>Clean </a:t>
            </a:r>
            <a:r>
              <a:rPr lang="en-IN" dirty="0"/>
              <a:t>old non-profile entries over a date range. </a:t>
            </a:r>
          </a:p>
          <a:p>
            <a:pPr>
              <a:lnSpc>
                <a:spcPct val="90000"/>
              </a:lnSpc>
              <a:spcBef>
                <a:spcPts val="1500"/>
              </a:spcBef>
              <a:buSzPct val="150000"/>
            </a:pPr>
            <a:endParaRPr lang="en-US" b="1" dirty="0" smtClean="0">
              <a:solidFill>
                <a:schemeClr val="accent2"/>
              </a:solidFill>
              <a:latin typeface="Courier"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26485067"/>
              </p:ext>
            </p:extLst>
          </p:nvPr>
        </p:nvGraphicFramePr>
        <p:xfrm>
          <a:off x="623887" y="2579427"/>
          <a:ext cx="10577167" cy="3622283"/>
        </p:xfrm>
        <a:graphic>
          <a:graphicData uri="http://schemas.openxmlformats.org/drawingml/2006/table">
            <a:tbl>
              <a:tblPr firstRow="1" bandRow="1">
                <a:tableStyleId>{5C22544A-7EE6-4342-B048-85BDC9FD1C3A}</a:tableStyleId>
              </a:tblPr>
              <a:tblGrid>
                <a:gridCol w="3797988"/>
                <a:gridCol w="6779179"/>
              </a:tblGrid>
              <a:tr h="652270">
                <a:tc>
                  <a:txBody>
                    <a:bodyPr/>
                    <a:lstStyle/>
                    <a:p>
                      <a:pPr algn="ctr"/>
                      <a:r>
                        <a:rPr lang="en-IN" dirty="0" smtClean="0"/>
                        <a:t>Service</a:t>
                      </a:r>
                      <a:r>
                        <a:rPr lang="en-IN" baseline="0" dirty="0" smtClean="0"/>
                        <a:t> Request/Response</a:t>
                      </a:r>
                      <a:endParaRPr lang="en-IN" dirty="0"/>
                    </a:p>
                  </a:txBody>
                  <a:tcPr/>
                </a:tc>
                <a:tc>
                  <a:txBody>
                    <a:bodyPr/>
                    <a:lstStyle/>
                    <a:p>
                      <a:pPr algn="ctr"/>
                      <a:r>
                        <a:rPr lang="en-IN" dirty="0" smtClean="0"/>
                        <a:t>GPP UI</a:t>
                      </a:r>
                      <a:endParaRPr lang="en-IN" dirty="0"/>
                    </a:p>
                  </a:txBody>
                  <a:tcPr/>
                </a:tc>
              </a:tr>
              <a:tr h="2970013">
                <a:tc>
                  <a:txBody>
                    <a:bodyPr/>
                    <a:lstStyle/>
                    <a:p>
                      <a:endParaRPr lang="en-IN" dirty="0"/>
                    </a:p>
                  </a:txBody>
                  <a:tcPr/>
                </a:tc>
                <a:tc>
                  <a:txBody>
                    <a:bodyPr/>
                    <a:lstStyle/>
                    <a:p>
                      <a:endParaRPr lang="en-IN" dirty="0"/>
                    </a:p>
                  </a:txBody>
                  <a:tcPr/>
                </a:tc>
              </a:tr>
            </a:tbl>
          </a:graphicData>
        </a:graphic>
      </p:graphicFrame>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674" y="3297569"/>
            <a:ext cx="5931573" cy="2816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902922256"/>
              </p:ext>
            </p:extLst>
          </p:nvPr>
        </p:nvGraphicFramePr>
        <p:xfrm>
          <a:off x="1146933" y="3889280"/>
          <a:ext cx="2641600" cy="685800"/>
        </p:xfrm>
        <a:graphic>
          <a:graphicData uri="http://schemas.openxmlformats.org/presentationml/2006/ole">
            <mc:AlternateContent xmlns:mc="http://schemas.openxmlformats.org/markup-compatibility/2006">
              <mc:Choice xmlns:v="urn:schemas-microsoft-com:vml" Requires="v">
                <p:oleObj spid="_x0000_s5127" name="Packager Shell Object" showAsIcon="1" r:id="rId6" imgW="2642040" imgH="685800" progId="Package">
                  <p:embed/>
                </p:oleObj>
              </mc:Choice>
              <mc:Fallback>
                <p:oleObj name="Packager Shell Object" showAsIcon="1" r:id="rId6" imgW="2642040" imgH="685800" progId="Package">
                  <p:embed/>
                  <p:pic>
                    <p:nvPicPr>
                      <p:cNvPr id="0" name=""/>
                      <p:cNvPicPr/>
                      <p:nvPr/>
                    </p:nvPicPr>
                    <p:blipFill>
                      <a:blip r:embed="rId7"/>
                      <a:stretch>
                        <a:fillRect/>
                      </a:stretch>
                    </p:blipFill>
                    <p:spPr>
                      <a:xfrm>
                        <a:off x="1146933" y="3889280"/>
                        <a:ext cx="2641600" cy="685800"/>
                      </a:xfrm>
                      <a:prstGeom prst="rect">
                        <a:avLst/>
                      </a:prstGeom>
                    </p:spPr>
                  </p:pic>
                </p:oleObj>
              </mc:Fallback>
            </mc:AlternateContent>
          </a:graphicData>
        </a:graphic>
      </p:graphicFrame>
    </p:spTree>
    <p:extLst>
      <p:ext uri="{BB962C8B-B14F-4D97-AF65-F5344CB8AC3E}">
        <p14:creationId xmlns:p14="http://schemas.microsoft.com/office/powerpoint/2010/main" val="394111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xmlns=""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186F62-2954-471E-9368-38BF5704F41F}">
  <ds:schemaRefs>
    <ds:schemaRef ds:uri="http://schemas.microsoft.com/sharepoint/v3"/>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documentManagement/types"/>
    <ds:schemaRef ds:uri="0ae7057e-292f-4fd1-bead-5494e4c66c6d"/>
    <ds:schemaRef ds:uri="1913475e-a030-45ec-9e8a-a2630205b38f"/>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1AEAF9-C730-4098-99F1-230B2FED74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12845</TotalTime>
  <Words>268</Words>
  <Application>Microsoft Office PowerPoint</Application>
  <PresentationFormat>Custom</PresentationFormat>
  <Paragraphs>77</Paragraphs>
  <Slides>11</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Finastra_PowerPoint_Template_LIGHT</vt:lpstr>
      <vt:lpstr>Packager Shell Object</vt:lpstr>
      <vt:lpstr>Task Service</vt:lpstr>
      <vt:lpstr>AGENDA</vt:lpstr>
      <vt:lpstr>PowerPoint Presentation</vt:lpstr>
      <vt:lpstr>Tasks</vt:lpstr>
      <vt:lpstr>Service Input</vt:lpstr>
      <vt:lpstr>Service Input – Task IDS</vt:lpstr>
      <vt:lpstr>Tasks</vt:lpstr>
      <vt:lpstr>Tasks</vt:lpstr>
      <vt:lpstr>Tasks</vt:lpstr>
      <vt:lpstr>Tasks</vt:lpstr>
      <vt:lpstr>Thank you</vt:lpstr>
    </vt:vector>
  </TitlesOfParts>
  <Company>D + 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Arnab</cp:lastModifiedBy>
  <cp:revision>103</cp:revision>
  <cp:lastPrinted>2017-06-06T14:07:14Z</cp:lastPrinted>
  <dcterms:created xsi:type="dcterms:W3CDTF">2017-06-27T19:04:38Z</dcterms:created>
  <dcterms:modified xsi:type="dcterms:W3CDTF">2018-02-27T09:31:43Z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