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58" r:id="rId6"/>
    <p:sldId id="261" r:id="rId7"/>
    <p:sldId id="257" r:id="rId8"/>
    <p:sldId id="271" r:id="rId9"/>
    <p:sldId id="276" r:id="rId10"/>
    <p:sldId id="259" r:id="rId11"/>
    <p:sldId id="262" r:id="rId12"/>
    <p:sldId id="267" r:id="rId13"/>
    <p:sldId id="269" r:id="rId14"/>
    <p:sldId id="270" r:id="rId15"/>
    <p:sldId id="272" r:id="rId16"/>
    <p:sldId id="277" r:id="rId17"/>
    <p:sldId id="279" r:id="rId18"/>
    <p:sldId id="266" r:id="rId19"/>
    <p:sldId id="273" r:id="rId20"/>
    <p:sldId id="274" r:id="rId21"/>
    <p:sldId id="275" r:id="rId22"/>
    <p:sldId id="280" r:id="rId23"/>
    <p:sldId id="281"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4711" autoAdjust="0"/>
  </p:normalViewPr>
  <p:slideViewPr>
    <p:cSldViewPr snapToGrid="0" showGuides="1">
      <p:cViewPr varScale="1">
        <p:scale>
          <a:sx n="78" d="100"/>
          <a:sy n="78" d="100"/>
        </p:scale>
        <p:origin x="77" y="178"/>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06/03/2018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06/03/2018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28610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19</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212908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1212637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06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06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06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06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06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06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06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06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06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Interfaces</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dirty="0"/>
              <a:t>Integration Team</a:t>
            </a:r>
          </a:p>
          <a:p>
            <a:pPr lvl="1"/>
            <a:r>
              <a:rPr lang="en-GB" dirty="0" smtClean="0"/>
              <a:t>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15</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292494"/>
            <a:ext cx="5812901" cy="4652495"/>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400" dirty="0"/>
              <a:t>Java Message Service (JMS) </a:t>
            </a:r>
            <a:r>
              <a:rPr lang="en-US" sz="1400" dirty="0" smtClean="0"/>
              <a:t>can </a:t>
            </a:r>
            <a:r>
              <a:rPr lang="en-US" sz="1400" b="1" dirty="0" smtClean="0"/>
              <a:t>guarantee </a:t>
            </a:r>
            <a:r>
              <a:rPr lang="en-US" sz="1400" b="1" dirty="0"/>
              <a:t>message </a:t>
            </a:r>
            <a:r>
              <a:rPr lang="en-US" sz="1400" b="1" dirty="0" smtClean="0"/>
              <a:t>delivery. JMS </a:t>
            </a:r>
            <a:r>
              <a:rPr lang="en-US" sz="1400" dirty="0" smtClean="0"/>
              <a:t>supports BACKOUT queues (failures) and listeners failover mechanism.</a:t>
            </a:r>
          </a:p>
          <a:p>
            <a:pPr marL="411163" indent="-411163">
              <a:spcBef>
                <a:spcPts val="1500"/>
              </a:spcBef>
              <a:buSzPct val="150000"/>
              <a:buBlip>
                <a:blip r:embed="rId3"/>
              </a:buBlip>
            </a:pPr>
            <a:r>
              <a:rPr lang="en-US" sz="1600" b="1" dirty="0" smtClean="0">
                <a:solidFill>
                  <a:schemeClr val="accent2"/>
                </a:solidFill>
              </a:rPr>
              <a:t>WEB_SERVICE -</a:t>
            </a:r>
            <a:r>
              <a:rPr lang="en-US" sz="1600" dirty="0" smtClean="0"/>
              <a:t> </a:t>
            </a:r>
            <a:r>
              <a:rPr lang="en-US" sz="1400" dirty="0" smtClean="0"/>
              <a:t>SOAP over HTTP (SOAP 1.1, 1.2). Security is supported on both client and server sides (WS-Security).</a:t>
            </a:r>
          </a:p>
          <a:p>
            <a:pPr marL="411163" indent="-411163">
              <a:spcBef>
                <a:spcPts val="1500"/>
              </a:spcBef>
              <a:buSzPct val="150000"/>
              <a:buBlip>
                <a:blip r:embed="rId3"/>
              </a:buBlip>
            </a:pPr>
            <a:r>
              <a:rPr lang="en-US" sz="1600" b="1" dirty="0" smtClean="0">
                <a:solidFill>
                  <a:schemeClr val="accent2"/>
                </a:solidFill>
              </a:rPr>
              <a:t>SOAP_JMS –</a:t>
            </a:r>
            <a:r>
              <a:rPr lang="en-US" sz="1400" dirty="0" smtClean="0"/>
              <a:t>SOAP over JMS used for </a:t>
            </a:r>
            <a:r>
              <a:rPr lang="en-US" sz="1400" dirty="0"/>
              <a:t>reliability, scalability, and asynchronous </a:t>
            </a:r>
            <a:r>
              <a:rPr lang="en-US" sz="1400" dirty="0" smtClean="0"/>
              <a:t>messaging support. </a:t>
            </a:r>
            <a:endParaRPr lang="en-US" sz="1400" dirty="0"/>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400" dirty="0" smtClean="0"/>
              <a:t>File drop is based on share folder approach.</a:t>
            </a:r>
            <a:endParaRPr lang="en-US" sz="1400" dirty="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en-US" sz="1400" dirty="0"/>
              <a:t>MQ FTE (File Transfer Edition) </a:t>
            </a:r>
            <a:r>
              <a:rPr lang="en-US" sz="1400" dirty="0" smtClean="0"/>
              <a:t>enables </a:t>
            </a:r>
            <a:r>
              <a:rPr lang="en-US" sz="1400" dirty="0"/>
              <a:t>secure and reliable managed file transfers</a:t>
            </a:r>
            <a:r>
              <a:rPr lang="en-US" sz="1400" dirty="0" smtClean="0"/>
              <a:t>. </a:t>
            </a:r>
          </a:p>
          <a:p>
            <a:pPr>
              <a:spcBef>
                <a:spcPts val="1500"/>
              </a:spcBef>
              <a:buSzPct val="150000"/>
            </a:pPr>
            <a:r>
              <a:rPr lang="en-US" sz="1200" dirty="0" smtClean="0">
                <a:solidFill>
                  <a:schemeClr val="accent1"/>
                </a:solidFill>
              </a:rPr>
              <a:t>	</a:t>
            </a:r>
            <a:r>
              <a:rPr lang="en-US" sz="1200" i="1" dirty="0" smtClean="0">
                <a:solidFill>
                  <a:schemeClr val="accent1"/>
                </a:solidFill>
              </a:rPr>
              <a:t>Important:</a:t>
            </a:r>
            <a:r>
              <a:rPr lang="nn-NO" sz="1200" dirty="0" smtClean="0"/>
              <a:t> </a:t>
            </a:r>
            <a:r>
              <a:rPr lang="en-US" sz="1200" dirty="0" smtClean="0"/>
              <a:t>MQFTE </a:t>
            </a:r>
            <a:r>
              <a:rPr lang="en-US" sz="1200" dirty="0"/>
              <a:t>server is required at bank </a:t>
            </a:r>
            <a:r>
              <a:rPr lang="en-US" sz="1200" dirty="0" smtClean="0"/>
              <a:t>side.</a:t>
            </a:r>
            <a:endParaRPr lang="en-US" sz="1200" dirty="0"/>
          </a:p>
          <a:p>
            <a:pPr marL="411163" indent="-411163">
              <a:spcBef>
                <a:spcPts val="1500"/>
              </a:spcBef>
              <a:buSzPct val="150000"/>
              <a:buBlip>
                <a:blip r:embed="rId3"/>
              </a:buBlip>
            </a:pPr>
            <a:r>
              <a:rPr lang="en-US" sz="1600" b="1" dirty="0">
                <a:solidFill>
                  <a:schemeClr val="accent2"/>
                </a:solidFill>
              </a:rPr>
              <a:t>Email -</a:t>
            </a:r>
            <a:r>
              <a:rPr lang="en-US" sz="1400" dirty="0" smtClean="0"/>
              <a:t>  Messages </a:t>
            </a:r>
            <a:r>
              <a:rPr lang="en-US" sz="1400" dirty="0"/>
              <a:t>with </a:t>
            </a:r>
            <a:r>
              <a:rPr lang="en-US" sz="1400" dirty="0" smtClean="0"/>
              <a:t>string attachment</a:t>
            </a:r>
          </a:p>
          <a:p>
            <a:pPr marL="411163" indent="-411163">
              <a:spcBef>
                <a:spcPts val="1500"/>
              </a:spcBef>
              <a:buSzPct val="150000"/>
              <a:buBlip>
                <a:blip r:embed="rId3"/>
              </a:buBlip>
            </a:pPr>
            <a:r>
              <a:rPr lang="en-US" sz="1600" b="1" dirty="0" smtClean="0">
                <a:solidFill>
                  <a:schemeClr val="accent2"/>
                </a:solidFill>
              </a:rPr>
              <a:t>SFTP2 -</a:t>
            </a:r>
            <a:r>
              <a:rPr lang="en-US" sz="1400" dirty="0" smtClean="0"/>
              <a:t> Secure File Transfer protocol. </a:t>
            </a:r>
          </a:p>
          <a:p>
            <a:pPr>
              <a:spcBef>
                <a:spcPts val="1500"/>
              </a:spcBef>
              <a:buSzPct val="150000"/>
            </a:pPr>
            <a:r>
              <a:rPr lang="en-US" sz="1400" i="1" dirty="0" smtClean="0">
                <a:solidFill>
                  <a:schemeClr val="accent1"/>
                </a:solidFill>
              </a:rPr>
              <a:t>	</a:t>
            </a:r>
            <a:r>
              <a:rPr lang="en-US" sz="1200" i="1" dirty="0">
                <a:solidFill>
                  <a:schemeClr val="accent1"/>
                </a:solidFill>
              </a:rPr>
              <a:t>Important:</a:t>
            </a:r>
            <a:r>
              <a:rPr lang="nn-NO" sz="1200" dirty="0"/>
              <a:t> </a:t>
            </a:r>
            <a:r>
              <a:rPr lang="en-US" sz="1200" dirty="0"/>
              <a:t>SFTP server is required at bank side</a:t>
            </a:r>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965934"/>
            <a:ext cx="5979135" cy="1606847"/>
          </a:xfrm>
        </p:spPr>
        <p:txBody>
          <a:bodyPr/>
          <a:lstStyle/>
          <a:p>
            <a:pPr marL="411163" indent="-411163">
              <a:spcBef>
                <a:spcPts val="1500"/>
              </a:spcBef>
              <a:buSzPct val="150000"/>
              <a:buBlip>
                <a:blip r:embed="rId3"/>
              </a:buBlip>
            </a:pPr>
            <a:r>
              <a:rPr lang="en-US" sz="1600" u="sng" dirty="0" smtClean="0"/>
              <a:t>JNDI </a:t>
            </a:r>
            <a:r>
              <a:rPr lang="en-US" sz="1600" u="sng" dirty="0"/>
              <a:t>name </a:t>
            </a:r>
            <a:r>
              <a:rPr lang="en-US" sz="1600" dirty="0"/>
              <a:t>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u="sng" dirty="0"/>
              <a:t>Queue name </a:t>
            </a:r>
            <a:r>
              <a:rPr lang="en-US" sz="1600" dirty="0" smtClean="0"/>
              <a:t>(</a:t>
            </a:r>
            <a:r>
              <a:rPr lang="en-US" sz="1600" dirty="0" smtClean="0">
                <a:solidFill>
                  <a:schemeClr val="accent2"/>
                </a:solidFill>
              </a:rPr>
              <a:t>MQ</a:t>
            </a:r>
            <a:r>
              <a:rPr lang="en-US" sz="1600" dirty="0"/>
              <a:t>) </a:t>
            </a:r>
            <a:r>
              <a:rPr lang="en-US" sz="1600" dirty="0" smtClean="0"/>
              <a:t>for non JMS message queues</a:t>
            </a:r>
          </a:p>
          <a:p>
            <a:pPr marL="411163" indent="-411163">
              <a:spcBef>
                <a:spcPts val="1500"/>
              </a:spcBef>
              <a:buSzPct val="150000"/>
              <a:buBlip>
                <a:blip r:embed="rId3"/>
              </a:buBlip>
            </a:pPr>
            <a:r>
              <a:rPr lang="en-US" sz="1600" u="sng" dirty="0" smtClean="0"/>
              <a:t>Web service end point </a:t>
            </a:r>
            <a:r>
              <a:rPr lang="en-US" sz="1600" dirty="0" smtClean="0"/>
              <a:t>(</a:t>
            </a:r>
            <a:r>
              <a:rPr lang="en-US" sz="1600" dirty="0"/>
              <a:t>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u="sng" dirty="0"/>
              <a:t>Folder path </a:t>
            </a:r>
            <a:r>
              <a:rPr lang="en-US" sz="1600" dirty="0"/>
              <a:t>(for </a:t>
            </a:r>
            <a:r>
              <a:rPr lang="en-US" sz="1600" dirty="0">
                <a:solidFill>
                  <a:schemeClr val="accent2"/>
                </a:solidFill>
              </a:rPr>
              <a:t>FILE</a:t>
            </a:r>
            <a:r>
              <a:rPr lang="en-US" sz="1600" dirty="0"/>
              <a:t> or </a:t>
            </a:r>
            <a:r>
              <a:rPr lang="en-US" sz="1600" dirty="0">
                <a:solidFill>
                  <a:schemeClr val="accent2"/>
                </a:solidFill>
              </a:rPr>
              <a:t>SFTP</a:t>
            </a:r>
            <a:r>
              <a:rPr lang="en-US" sz="1600" dirty="0" smtClean="0"/>
              <a:t>) with permissions setup</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36661" y="1978204"/>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Message Format </a:t>
            </a:r>
            <a:r>
              <a:rPr lang="en-US" dirty="0"/>
              <a:t>Type</a:t>
            </a:r>
            <a:endParaRPr lang="en-GB" dirty="0"/>
          </a:p>
        </p:txBody>
      </p:sp>
      <p:sp>
        <p:nvSpPr>
          <p:cNvPr id="3" name="Content Placeholder 2"/>
          <p:cNvSpPr>
            <a:spLocks noGrp="1"/>
          </p:cNvSpPr>
          <p:nvPr>
            <p:ph idx="1"/>
          </p:nvPr>
        </p:nvSpPr>
        <p:spPr>
          <a:xfrm>
            <a:off x="623888" y="1674976"/>
            <a:ext cx="5645027" cy="3887531"/>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dirty="0" err="1" smtClean="0">
                <a:solidFill>
                  <a:schemeClr val="accent1"/>
                </a:solidFill>
              </a:rPr>
              <a:t>Fndt</a:t>
            </a:r>
            <a:r>
              <a:rPr lang="en-US" sz="1600" dirty="0" smtClean="0">
                <a:solidFill>
                  <a:schemeClr val="accent1"/>
                </a:solidFill>
              </a:rPr>
              <a:t> Message</a:t>
            </a:r>
            <a:r>
              <a:rPr lang="en-US" sz="1600" b="1" dirty="0" smtClean="0">
                <a:solidFill>
                  <a:schemeClr val="accent1"/>
                </a:solidFill>
              </a:rPr>
              <a:t>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formatted </a:t>
            </a:r>
            <a:r>
              <a:rPr lang="en-US" sz="1600" dirty="0" err="1">
                <a:solidFill>
                  <a:schemeClr val="accent1"/>
                </a:solidFill>
              </a:rPr>
              <a:t>Fndt</a:t>
            </a:r>
            <a:r>
              <a:rPr lang="en-US" sz="1600" dirty="0">
                <a:solidFill>
                  <a:schemeClr val="accent1"/>
                </a:solidFill>
              </a:rPr>
              <a:t> Message</a:t>
            </a:r>
            <a:r>
              <a:rPr lang="en-US" sz="1600" b="1" dirty="0" smtClean="0">
                <a:solidFill>
                  <a:schemeClr val="accent1"/>
                </a:solidFill>
              </a:rPr>
              <a:t>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dirty="0" err="1">
                <a:solidFill>
                  <a:schemeClr val="accent1"/>
                </a:solidFill>
              </a:rPr>
              <a:t>Fndt</a:t>
            </a:r>
            <a:r>
              <a:rPr lang="en-US" sz="1600" dirty="0">
                <a:solidFill>
                  <a:schemeClr val="accent1"/>
                </a:solidFill>
              </a:rPr>
              <a:t> 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a:t>
            </a:r>
            <a:r>
              <a:rPr lang="en-US" sz="1400" dirty="0" smtClean="0"/>
              <a:t>(fields list)</a:t>
            </a:r>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a:t>
            </a:r>
            <a:r>
              <a:rPr lang="en-US" sz="1600" dirty="0" smtClean="0"/>
              <a:t>customer, where </a:t>
            </a:r>
            <a:r>
              <a:rPr lang="en-US" sz="1600" dirty="0" err="1" smtClean="0">
                <a:solidFill>
                  <a:schemeClr val="accent1"/>
                </a:solidFill>
              </a:rPr>
              <a:t>Fndt</a:t>
            </a:r>
            <a:r>
              <a:rPr lang="en-US" sz="1600" dirty="0" smtClean="0">
                <a:solidFill>
                  <a:schemeClr val="accent1"/>
                </a:solidFill>
              </a:rPr>
              <a:t> </a:t>
            </a:r>
            <a:r>
              <a:rPr lang="en-US" sz="1600" dirty="0">
                <a:solidFill>
                  <a:schemeClr val="accent1"/>
                </a:solidFill>
              </a:rPr>
              <a:t>Message</a:t>
            </a:r>
            <a:r>
              <a:rPr lang="en-US" sz="1600" dirty="0" smtClean="0"/>
              <a:t> mapped into </a:t>
            </a:r>
            <a:r>
              <a:rPr lang="en-US" sz="1600" dirty="0"/>
              <a:t>the customer </a:t>
            </a:r>
            <a:r>
              <a:rPr lang="en-US" sz="1600" dirty="0" smtClean="0"/>
              <a:t>proprietary format </a:t>
            </a:r>
            <a:r>
              <a:rPr lang="en-US" sz="1600" dirty="0"/>
              <a:t>(handled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19</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a:t>Interfaces overview</a:t>
            </a:r>
          </a:p>
          <a:p>
            <a:pPr lvl="0"/>
            <a:r>
              <a:rPr lang="en-US" dirty="0" smtClean="0"/>
              <a:t>Common Behavior</a:t>
            </a:r>
            <a:endParaRPr lang="en-US" dirty="0"/>
          </a:p>
          <a:p>
            <a:pPr lvl="0"/>
            <a:r>
              <a:rPr lang="en-US" dirty="0"/>
              <a:t>Request and </a:t>
            </a:r>
            <a:r>
              <a:rPr lang="en-US" dirty="0" smtClean="0"/>
              <a:t>Response</a:t>
            </a:r>
            <a:endParaRPr lang="en-US" dirty="0"/>
          </a:p>
          <a:p>
            <a:pPr lvl="0"/>
            <a:r>
              <a:rPr lang="en-US" dirty="0"/>
              <a:t>Interface Type record structure</a:t>
            </a:r>
          </a:p>
          <a:p>
            <a:r>
              <a:rPr lang="en-US" dirty="0" smtClean="0"/>
              <a:t>UI Interface </a:t>
            </a:r>
            <a:r>
              <a:rPr lang="en-US" dirty="0"/>
              <a:t>Profile</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06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fld id="{D98A2CEC-3088-437B-B321-33BEC7D93FCD}" type="datetime4">
              <a:rPr lang="en-GB" smtClean="0"/>
              <a:pPr/>
              <a:t>06 March 2018</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p:txBody>
          <a:bodyPr/>
          <a:lstStyle/>
          <a:p>
            <a:r>
              <a:rPr lang="en-GB" dirty="0" smtClean="0"/>
              <a:t>“</a:t>
            </a:r>
            <a:endParaRPr lang="en-GB" dirty="0"/>
          </a:p>
        </p:txBody>
      </p:sp>
      <p:sp>
        <p:nvSpPr>
          <p:cNvPr id="2" name="Content Placeholder 1"/>
          <p:cNvSpPr>
            <a:spLocks noGrp="1"/>
          </p:cNvSpPr>
          <p:nvPr>
            <p:ph idx="1"/>
          </p:nvPr>
        </p:nvSpPr>
        <p:spPr>
          <a:xfrm>
            <a:off x="1437802" y="2486746"/>
            <a:ext cx="8198568" cy="3857700"/>
          </a:xfrm>
        </p:spPr>
        <p:txBody>
          <a:bodyPr/>
          <a:lstStyle/>
          <a:p>
            <a:r>
              <a:rPr lang="en-US" dirty="0"/>
              <a:t>The Interfaces infrastructure is responsible for all data that enters and exits GPP</a:t>
            </a:r>
            <a:r>
              <a:rPr lang="en-US" dirty="0" smtClean="0"/>
              <a:t>.</a:t>
            </a:r>
            <a:r>
              <a:rPr lang="en-GB" dirty="0" smtClean="0">
                <a:solidFill>
                  <a:schemeClr val="accent1"/>
                </a:solidFill>
              </a:rPr>
              <a:t>”</a:t>
            </a:r>
          </a:p>
          <a:p>
            <a:pPr lvl="1"/>
            <a:r>
              <a:rPr lang="en-GB" dirty="0" smtClean="0"/>
              <a:t>GPP Interfaces –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06 March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 TO </a:t>
            </a:r>
            <a:r>
              <a:rPr lang="en-US" dirty="0"/>
              <a:t>bank’s </a:t>
            </a:r>
            <a:r>
              <a:rPr lang="en-US" dirty="0" smtClean="0"/>
              <a:t>systems</a:t>
            </a:r>
            <a:endParaRPr lang="en-GB" dirty="0"/>
          </a:p>
        </p:txBody>
      </p:sp>
      <p:sp>
        <p:nvSpPr>
          <p:cNvPr id="3" name="Content Placeholder 2"/>
          <p:cNvSpPr>
            <a:spLocks noGrp="1"/>
          </p:cNvSpPr>
          <p:nvPr>
            <p:ph idx="1"/>
          </p:nvPr>
        </p:nvSpPr>
        <p:spPr>
          <a:xfrm>
            <a:off x="623887" y="1793631"/>
            <a:ext cx="9235221" cy="4562720"/>
          </a:xfrm>
        </p:spPr>
        <p:txBody>
          <a:bodyPr/>
          <a:lstStyle/>
          <a:p>
            <a:pPr marL="411163" indent="-411163">
              <a:spcBef>
                <a:spcPts val="1500"/>
              </a:spcBef>
              <a:buSzPct val="150000"/>
              <a:buBlip>
                <a:blip r:embed="rId3"/>
              </a:buBlip>
            </a:pPr>
            <a:r>
              <a:rPr lang="en-US" sz="2000" dirty="0" smtClean="0">
                <a:solidFill>
                  <a:schemeClr val="accent2"/>
                </a:solidFill>
              </a:rPr>
              <a:t>Methods </a:t>
            </a:r>
            <a:r>
              <a:rPr lang="en-US" sz="2000" dirty="0">
                <a:solidFill>
                  <a:schemeClr val="accent2"/>
                </a:solidFill>
              </a:rPr>
              <a:t>of synchronization</a:t>
            </a:r>
            <a:r>
              <a:rPr lang="en-US" sz="2000" dirty="0"/>
              <a:t>: synchronous and asynchronous </a:t>
            </a:r>
            <a:endParaRPr lang="en-US" sz="2000" dirty="0" smtClean="0"/>
          </a:p>
          <a:p>
            <a:pPr marL="411163" indent="-411163">
              <a:spcBef>
                <a:spcPts val="1500"/>
              </a:spcBef>
              <a:buSzPct val="150000"/>
              <a:buBlip>
                <a:blip r:embed="rId3"/>
              </a:buBlip>
            </a:pPr>
            <a:r>
              <a:rPr lang="en-US" sz="2000" dirty="0" smtClean="0">
                <a:solidFill>
                  <a:schemeClr val="accent2"/>
                </a:solidFill>
              </a:rPr>
              <a:t>Transport protocols</a:t>
            </a:r>
            <a:r>
              <a:rPr lang="en-US" sz="2000" dirty="0" smtClean="0"/>
              <a:t>: MQ, Web service (over http or JMS), file drops </a:t>
            </a:r>
          </a:p>
          <a:p>
            <a:pPr marL="411163" indent="-411163">
              <a:spcBef>
                <a:spcPts val="1500"/>
              </a:spcBef>
              <a:buSzPct val="150000"/>
              <a:buBlip>
                <a:blip r:embed="rId3"/>
              </a:buBlip>
            </a:pPr>
            <a:r>
              <a:rPr lang="en-US" sz="2000" dirty="0" smtClean="0">
                <a:solidFill>
                  <a:schemeClr val="accent2"/>
                </a:solidFill>
              </a:rPr>
              <a:t>Message formats</a:t>
            </a:r>
            <a:r>
              <a:rPr lang="en-US" sz="2000" dirty="0" smtClean="0"/>
              <a:t>: ISO20022, </a:t>
            </a:r>
            <a:r>
              <a:rPr lang="en-US" dirty="0" smtClean="0">
                <a:solidFill>
                  <a:schemeClr val="accent1"/>
                </a:solidFill>
              </a:rPr>
              <a:t>Funds Transfer (</a:t>
            </a:r>
            <a:r>
              <a:rPr lang="en-US" dirty="0" err="1" smtClean="0">
                <a:solidFill>
                  <a:schemeClr val="accent1"/>
                </a:solidFill>
              </a:rPr>
              <a:t>Fndt</a:t>
            </a:r>
            <a:r>
              <a:rPr lang="en-US" dirty="0" smtClean="0">
                <a:solidFill>
                  <a:schemeClr val="accent1"/>
                </a:solidFill>
              </a:rPr>
              <a:t>) </a:t>
            </a:r>
            <a:r>
              <a:rPr lang="en-US" dirty="0">
                <a:solidFill>
                  <a:schemeClr val="accent1"/>
                </a:solidFill>
              </a:rPr>
              <a:t>Message</a:t>
            </a:r>
            <a:r>
              <a:rPr lang="en-US" sz="2000" dirty="0" smtClean="0"/>
              <a:t>, custom format</a:t>
            </a:r>
          </a:p>
          <a:p>
            <a:pPr marL="411163" indent="-411163">
              <a:spcBef>
                <a:spcPts val="1500"/>
              </a:spcBef>
              <a:buSzPct val="150000"/>
              <a:buBlip>
                <a:blip r:embed="rId3"/>
              </a:buBlip>
            </a:pPr>
            <a:r>
              <a:rPr lang="en-US" sz="2000" dirty="0" smtClean="0">
                <a:solidFill>
                  <a:schemeClr val="accent2"/>
                </a:solidFill>
              </a:rPr>
              <a:t>Metadata from INTERFACE_TYPES </a:t>
            </a:r>
            <a:r>
              <a:rPr lang="en-US" sz="2000" dirty="0" smtClean="0"/>
              <a:t>(database table) includes: </a:t>
            </a:r>
          </a:p>
          <a:p>
            <a:pPr marL="576263" lvl="1" indent="-411163">
              <a:spcBef>
                <a:spcPts val="1500"/>
              </a:spcBef>
              <a:buSzPct val="150000"/>
              <a:buBlip>
                <a:blip r:embed="rId3"/>
              </a:buBlip>
            </a:pPr>
            <a:r>
              <a:rPr lang="en-US" dirty="0" smtClean="0"/>
              <a:t>interface connection points </a:t>
            </a:r>
          </a:p>
          <a:p>
            <a:pPr marL="576263" lvl="1" indent="-411163">
              <a:spcBef>
                <a:spcPts val="1500"/>
              </a:spcBef>
              <a:buSzPct val="150000"/>
              <a:buBlip>
                <a:blip r:embed="rId3"/>
              </a:buBlip>
            </a:pPr>
            <a:r>
              <a:rPr lang="en-US" dirty="0" smtClean="0"/>
              <a:t>transport protocol</a:t>
            </a:r>
          </a:p>
          <a:p>
            <a:pPr marL="576263" lvl="1" indent="-411163">
              <a:spcBef>
                <a:spcPts val="1500"/>
              </a:spcBef>
              <a:buSzPct val="150000"/>
              <a:buBlip>
                <a:blip r:embed="rId3"/>
              </a:buBlip>
            </a:pPr>
            <a:r>
              <a:rPr lang="en-US" dirty="0" smtClean="0"/>
              <a:t>message format </a:t>
            </a:r>
          </a:p>
          <a:p>
            <a:pPr marL="576263" lvl="1" indent="-411163">
              <a:spcBef>
                <a:spcPts val="1500"/>
              </a:spcBef>
              <a:buSzPct val="150000"/>
              <a:buBlip>
                <a:blip r:embed="rId3"/>
              </a:buBlip>
            </a:pPr>
            <a:r>
              <a:rPr lang="en-US" dirty="0" smtClean="0"/>
              <a:t>inactivity behavior.</a:t>
            </a:r>
            <a:endParaRPr lang="en-GB" dirty="0"/>
          </a:p>
        </p:txBody>
      </p:sp>
      <p:sp>
        <p:nvSpPr>
          <p:cNvPr id="5" name="Date Placeholder 4"/>
          <p:cNvSpPr>
            <a:spLocks noGrp="1"/>
          </p:cNvSpPr>
          <p:nvPr>
            <p:ph type="dt" sz="half" idx="10"/>
          </p:nvPr>
        </p:nvSpPr>
        <p:spPr/>
        <p:txBody>
          <a:bodyPr/>
          <a:lstStyle/>
          <a:p>
            <a:fld id="{81517988-A32B-4128-87EA-4FEFFAC9F546}" type="datetime4">
              <a:rPr lang="en-GB" smtClean="0"/>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4" name="Text Placeholder 3"/>
          <p:cNvSpPr>
            <a:spLocks noGrp="1"/>
          </p:cNvSpPr>
          <p:nvPr>
            <p:ph type="body" sz="quarter" idx="13"/>
          </p:nvPr>
        </p:nvSpPr>
        <p:spPr/>
        <p:txBody>
          <a:bodyPr/>
          <a:lstStyle/>
          <a:p>
            <a:r>
              <a:rPr lang="en-GB" dirty="0" smtClean="0"/>
              <a:t>GPP supports following configuration attributes</a:t>
            </a:r>
            <a:endParaRPr lang="en-GB" dirty="0"/>
          </a:p>
        </p:txBody>
      </p:sp>
    </p:spTree>
    <p:extLst>
      <p:ext uri="{BB962C8B-B14F-4D97-AF65-F5344CB8AC3E}">
        <p14:creationId xmlns:p14="http://schemas.microsoft.com/office/powerpoint/2010/main" val="11217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GPP standard Interfaces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pic>
        <p:nvPicPr>
          <p:cNvPr id="10" name="Content Placeholder 9"/>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23888" y="2079816"/>
            <a:ext cx="10944226" cy="3962765"/>
          </a:xfrm>
        </p:spPr>
      </p:pic>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General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9" name="TextBox 8"/>
          <p:cNvSpPr txBox="1"/>
          <p:nvPr/>
        </p:nvSpPr>
        <p:spPr>
          <a:xfrm>
            <a:off x="2157408" y="199848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smtClean="0"/>
              <a:t>Receive Payment </a:t>
            </a:r>
            <a:r>
              <a:rPr lang="en-US" sz="1200" dirty="0"/>
              <a:t>I</a:t>
            </a:r>
            <a:r>
              <a:rPr lang="en-US" sz="1200" dirty="0" smtClean="0"/>
              <a:t>nstruction</a:t>
            </a:r>
            <a:endParaRPr lang="he-IL" sz="1200" dirty="0" err="1" smtClean="0"/>
          </a:p>
        </p:txBody>
      </p:sp>
      <p:sp>
        <p:nvSpPr>
          <p:cNvPr id="13" name="Flowchart: Predefined Process 12"/>
          <p:cNvSpPr/>
          <p:nvPr/>
        </p:nvSpPr>
        <p:spPr>
          <a:xfrm>
            <a:off x="455338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Payment Initiation</a:t>
            </a:r>
            <a:endParaRPr lang="he-IL" sz="1200" dirty="0">
              <a:solidFill>
                <a:schemeClr val="tx1"/>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Debit Side Processing</a:t>
            </a:r>
            <a:endParaRPr lang="he-IL" sz="1200" dirty="0">
              <a:solidFill>
                <a:schemeClr val="tx1"/>
              </a:solidFill>
            </a:endParaRPr>
          </a:p>
        </p:txBody>
      </p:sp>
      <p:sp>
        <p:nvSpPr>
          <p:cNvPr id="21" name="Flowchart: Predefined Process 20"/>
          <p:cNvSpPr/>
          <p:nvPr/>
        </p:nvSpPr>
        <p:spPr>
          <a:xfrm>
            <a:off x="9345348" y="1998482"/>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Credit Side Processing</a:t>
            </a:r>
            <a:endParaRPr lang="he-IL" sz="1200" dirty="0">
              <a:solidFill>
                <a:schemeClr val="tx1"/>
              </a:solidFill>
            </a:endParaRPr>
          </a:p>
        </p:txBody>
      </p:sp>
      <p:sp>
        <p:nvSpPr>
          <p:cNvPr id="22" name="TextBox 21"/>
          <p:cNvSpPr txBox="1"/>
          <p:nvPr/>
        </p:nvSpPr>
        <p:spPr>
          <a:xfrm>
            <a:off x="6949366" y="1139596"/>
            <a:ext cx="4337902"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53386" y="3666300"/>
            <a:ext cx="1941922"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endCxn id="24" idx="2"/>
          </p:cNvCxnSpPr>
          <p:nvPr/>
        </p:nvCxnSpPr>
        <p:spPr>
          <a:xfrm flipV="1">
            <a:off x="5524347" y="3977384"/>
            <a:ext cx="0" cy="334527"/>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MOP Selection Value Date and Cut Offs</a:t>
            </a:r>
            <a:endParaRPr lang="he-IL" sz="1200" dirty="0">
              <a:solidFill>
                <a:schemeClr val="tx1"/>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Fees Processing</a:t>
            </a:r>
            <a:endParaRPr lang="he-IL" sz="1200" dirty="0">
              <a:solidFill>
                <a:schemeClr val="tx1"/>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Payment execution</a:t>
            </a:r>
            <a:endParaRPr lang="he-IL" sz="1200" dirty="0">
              <a:solidFill>
                <a:schemeClr val="tx1"/>
              </a:solidFill>
            </a:endParaRPr>
          </a:p>
        </p:txBody>
      </p: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022398" y="608233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Advising </a:t>
            </a:r>
            <a:r>
              <a:rPr lang="en-US" sz="1200" dirty="0" smtClean="0">
                <a:solidFill>
                  <a:schemeClr val="bg1"/>
                </a:solidFill>
              </a:rPr>
              <a:t>System</a:t>
            </a:r>
            <a:endParaRPr lang="he-IL" sz="1200" dirty="0" err="1" smtClean="0">
              <a:solidFill>
                <a:schemeClr val="bg1"/>
              </a:solidFill>
            </a:endParaRPr>
          </a:p>
        </p:txBody>
      </p:sp>
      <p:cxnSp>
        <p:nvCxnSpPr>
          <p:cNvPr id="40" name="Straight Arrow Connector 39"/>
          <p:cNvCxnSpPr>
            <a:stCxn id="39" idx="3"/>
            <a:endCxn id="4" idx="1"/>
          </p:cNvCxnSpPr>
          <p:nvPr/>
        </p:nvCxnSpPr>
        <p:spPr>
          <a:xfrm flipV="1">
            <a:off x="8964319" y="6231614"/>
            <a:ext cx="468096" cy="6264"/>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432415" y="5995966"/>
            <a:ext cx="2029629" cy="471296"/>
          </a:xfrm>
          <a:prstGeom prst="rect">
            <a:avLst/>
          </a:prstGeom>
          <a:noFill/>
        </p:spPr>
        <p:txBody>
          <a:bodyPr wrap="square" lIns="0" tIns="0" rIns="0" bIns="0" rtlCol="0">
            <a:noAutofit/>
          </a:bodyPr>
          <a:lstStyle/>
          <a:p>
            <a:r>
              <a:rPr lang="en-US" sz="1200" dirty="0" smtClean="0">
                <a:solidFill>
                  <a:schemeClr val="tx2"/>
                </a:solidFill>
              </a:rPr>
              <a:t>Opened at every complete or intermediate status</a:t>
            </a:r>
            <a:endParaRPr lang="en-US" sz="1200" dirty="0" smtClean="0">
              <a:solidFill>
                <a:schemeClr val="tx2"/>
              </a:solidFill>
            </a:endParaRPr>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7</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D7186F62-2954-471E-9368-38BF5704F41F}">
  <ds:schemaRefs>
    <ds:schemaRef ds:uri="http://schemas.microsoft.com/sharepoint/v3"/>
    <ds:schemaRef ds:uri="http://purl.org/dc/elements/1.1/"/>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0ae7057e-292f-4fd1-bead-5494e4c66c6d"/>
    <ds:schemaRef ds:uri="1913475e-a030-45ec-9e8a-a2630205b38f"/>
    <ds:schemaRef ds:uri="http://www.w3.org/XML/1998/namespace"/>
    <ds:schemaRef ds:uri="http://purl.org/dc/terms/"/>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9549</TotalTime>
  <Words>1198</Words>
  <Application>Microsoft Office PowerPoint</Application>
  <PresentationFormat>Widescreen</PresentationFormat>
  <Paragraphs>271</Paragraphs>
  <Slides>22</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Finastra_PowerPoint_Template_LIGHT</vt:lpstr>
      <vt:lpstr>Interfaces</vt:lpstr>
      <vt:lpstr>AGENDA</vt:lpstr>
      <vt:lpstr>PowerPoint Presentation</vt:lpstr>
      <vt:lpstr>CONNECTIONS TO bank’s systems</vt:lpstr>
      <vt:lpstr>GPP standard Interfaces</vt:lpstr>
      <vt:lpstr>General Payment Flow</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Message 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80</cp:revision>
  <cp:lastPrinted>2017-06-06T14:07:14Z</cp:lastPrinted>
  <dcterms:created xsi:type="dcterms:W3CDTF">2017-06-27T19:04:38Z</dcterms:created>
  <dcterms:modified xsi:type="dcterms:W3CDTF">2018-03-06T10:03:26Z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