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61" r:id="rId7"/>
    <p:sldId id="299" r:id="rId8"/>
    <p:sldId id="271" r:id="rId9"/>
    <p:sldId id="300" r:id="rId10"/>
    <p:sldId id="301" r:id="rId11"/>
    <p:sldId id="302" r:id="rId12"/>
    <p:sldId id="29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3" autoAdjust="0"/>
    <p:restoredTop sz="93441" autoAdjust="0"/>
  </p:normalViewPr>
  <p:slideViewPr>
    <p:cSldViewPr snapToGrid="0" showGuides="1">
      <p:cViewPr>
        <p:scale>
          <a:sx n="77" d="100"/>
          <a:sy n="77" d="100"/>
        </p:scale>
        <p:origin x="-378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DE84-D7B3-4797-B14D-77424657396D}" type="datetimeFigureOut">
              <a:rPr lang="en-GB" smtClean="0"/>
              <a:t>05/03/2018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97186-519D-4532-81F6-43370D5C51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959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597EC-6BB0-461C-B045-D257C6C8821E}" type="datetimeFigureOut">
              <a:rPr lang="en-GB" smtClean="0"/>
              <a:t>05/03/2018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BB14C-7D58-4C6F-8674-35D4E28D7A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55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751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3588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9BB14C-7D58-4C6F-8674-35D4E28D7AD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564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439" y="65"/>
            <a:ext cx="9802179" cy="68578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887" y="1808163"/>
            <a:ext cx="9143999" cy="1511299"/>
          </a:xfrm>
        </p:spPr>
        <p:txBody>
          <a:bodyPr anchor="b" anchorCtr="0"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379338"/>
            <a:ext cx="9143999" cy="706887"/>
          </a:xfrm>
        </p:spPr>
        <p:txBody>
          <a:bodyPr/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3888" y="4246294"/>
            <a:ext cx="5364162" cy="981922"/>
          </a:xfrm>
        </p:spPr>
        <p:txBody>
          <a:bodyPr/>
          <a:lstStyle>
            <a:lvl1pPr>
              <a:spcBef>
                <a:spcPts val="0"/>
              </a:spcBef>
              <a:defRPr sz="2000" b="1"/>
            </a:lvl1pPr>
            <a:lvl2pPr marL="0" indent="0">
              <a:spcBef>
                <a:spcPts val="1200"/>
              </a:spcBef>
              <a:buNone/>
              <a:defRPr sz="1800">
                <a:solidFill>
                  <a:schemeClr val="accent1"/>
                </a:solidFill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9" y="432335"/>
            <a:ext cx="1699764" cy="83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7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478" y="2862064"/>
            <a:ext cx="2985522" cy="3995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163" indent="-411163">
              <a:spcBef>
                <a:spcPts val="1500"/>
              </a:spcBef>
              <a:buSzPct val="150000"/>
              <a:buFontTx/>
              <a:buBlip>
                <a:blip r:embed="rId3"/>
              </a:buBlip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AA2F-F619-4723-B6E7-545F24B9918D}" type="datetime4">
              <a:rPr lang="en-GB" smtClean="0"/>
              <a:t>05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2000" b="1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86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01E0-34F3-46A7-AE44-D99163B13904}" type="datetime4">
              <a:rPr lang="en-GB" smtClean="0"/>
              <a:t>05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318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86241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086" y="5289801"/>
            <a:ext cx="4946914" cy="156819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298636" y="1348153"/>
            <a:ext cx="1123494" cy="878865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en-GB" sz="166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808" y="2486746"/>
            <a:ext cx="8561983" cy="3857700"/>
          </a:xfrm>
        </p:spPr>
        <p:txBody>
          <a:bodyPr/>
          <a:lstStyle>
            <a:lvl1pPr>
              <a:defRPr sz="3600" b="1"/>
            </a:lvl1pPr>
            <a:lvl2pPr marL="0" indent="0">
              <a:spcBef>
                <a:spcPts val="1800"/>
              </a:spcBef>
              <a:buNone/>
              <a:defRPr sz="1600" b="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0867-24A8-448F-B507-CC8586AA6B96}" type="datetime4">
              <a:rPr lang="en-GB" smtClean="0"/>
              <a:t>05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87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7" y="1792800"/>
            <a:ext cx="5364163" cy="4563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05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03950" y="1792800"/>
            <a:ext cx="5364163" cy="4588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69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61745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07200"/>
            <a:ext cx="7529512" cy="1512000"/>
          </a:xfrm>
        </p:spPr>
        <p:txBody>
          <a:bodyPr anchor="b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380400"/>
            <a:ext cx="7529512" cy="1500187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FBC6CA-9941-44FF-B65D-C7A23CB5A4BE}" type="datetime4">
              <a:rPr lang="en-GB" smtClean="0"/>
              <a:pPr/>
              <a:t>05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bg1"/>
                </a:solidFill>
              </a:rPr>
              <a:t>Finastra</a:t>
            </a:r>
            <a:r>
              <a:rPr lang="en-GB" sz="800" dirty="0" smtClean="0">
                <a:solidFill>
                  <a:schemeClr val="bg1"/>
                </a:solidFill>
              </a:rPr>
              <a:t>	|</a:t>
            </a:r>
            <a:endParaRPr lang="en-GB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11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304B-F8FC-4BC7-8FE8-C50BC87E1FAB}" type="datetime4">
              <a:rPr lang="en-GB" smtClean="0"/>
              <a:t>05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C3DF-C1B2-4C30-9BDA-F5EE790E7213}" type="datetime4">
              <a:rPr lang="en-GB" smtClean="0"/>
              <a:t>05 March 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65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364" y="0"/>
            <a:ext cx="737463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0441" y="1807200"/>
            <a:ext cx="4252913" cy="1512000"/>
          </a:xfrm>
        </p:spPr>
        <p:txBody>
          <a:bodyPr anchor="b" anchorCtr="0"/>
          <a:lstStyle>
            <a:lvl1pPr algn="l">
              <a:defRPr sz="5400" cap="none" baseline="0"/>
            </a:lvl1pPr>
          </a:lstStyle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541519"/>
            <a:ext cx="4252913" cy="70699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30C-C3F3-4A66-A20B-F3CE4CC3331D}" type="datetime4">
              <a:rPr lang="en-GB" smtClean="0"/>
              <a:t>05 March 2018</a:t>
            </a:fld>
            <a:endParaRPr lang="en-GB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3888" y="4248512"/>
            <a:ext cx="4252912" cy="35148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623888" y="4955505"/>
            <a:ext cx="2781390" cy="1426245"/>
            <a:chOff x="623888" y="4955505"/>
            <a:chExt cx="2781390" cy="1426245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978056" y="4973216"/>
              <a:ext cx="2427222" cy="14085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1500"/>
                </a:spcBef>
              </a:pPr>
              <a:r>
                <a:rPr lang="en-GB" sz="1400" dirty="0" smtClean="0">
                  <a:solidFill>
                    <a:schemeClr val="tx2"/>
                  </a:solidFill>
                </a:rPr>
                <a:t>@</a:t>
              </a:r>
              <a:r>
                <a:rPr lang="en-GB" sz="1400" dirty="0" err="1" smtClean="0">
                  <a:solidFill>
                    <a:schemeClr val="tx2"/>
                  </a:solidFill>
                </a:rPr>
                <a:t>FinastraFS</a:t>
              </a:r>
              <a:endParaRPr lang="en-GB" sz="1400" dirty="0" smtClean="0">
                <a:solidFill>
                  <a:schemeClr val="tx2"/>
                </a:solidFill>
              </a:endParaRPr>
            </a:p>
            <a:p>
              <a:pPr>
                <a:spcBef>
                  <a:spcPts val="1500"/>
                </a:spcBef>
              </a:pPr>
              <a:r>
                <a:rPr lang="en-GB" sz="140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LinkedIn</a:t>
              </a:r>
            </a:p>
            <a:p>
              <a:pPr>
                <a:spcBef>
                  <a:spcPts val="1500"/>
                </a:spcBef>
              </a:pPr>
              <a:r>
                <a:rPr lang="en-GB" sz="1400" baseline="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YouTube</a:t>
              </a:r>
              <a:endParaRPr lang="en-GB" sz="1400" dirty="0" smtClean="0">
                <a:solidFill>
                  <a:schemeClr val="tx2"/>
                </a:solidFill>
              </a:endParaRPr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623888" y="4955505"/>
              <a:ext cx="289249" cy="289249"/>
              <a:chOff x="623888" y="4955505"/>
              <a:chExt cx="289249" cy="289249"/>
            </a:xfrm>
          </p:grpSpPr>
          <p:sp>
            <p:nvSpPr>
              <p:cNvPr id="8" name="Oval 7"/>
              <p:cNvSpPr/>
              <p:nvPr userDrawn="1"/>
            </p:nvSpPr>
            <p:spPr>
              <a:xfrm>
                <a:off x="623888" y="4955505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658864" y="5021597"/>
                <a:ext cx="224057" cy="157063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 userDrawn="1"/>
          </p:nvGrpSpPr>
          <p:grpSpPr>
            <a:xfrm>
              <a:off x="623888" y="5352082"/>
              <a:ext cx="289249" cy="289249"/>
              <a:chOff x="623888" y="5352082"/>
              <a:chExt cx="289249" cy="289249"/>
            </a:xfrm>
          </p:grpSpPr>
          <p:sp>
            <p:nvSpPr>
              <p:cNvPr id="11" name="Oval 10"/>
              <p:cNvSpPr/>
              <p:nvPr userDrawn="1"/>
            </p:nvSpPr>
            <p:spPr>
              <a:xfrm>
                <a:off x="623888" y="535208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694964" y="5405276"/>
                <a:ext cx="155034" cy="155034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 userDrawn="1"/>
          </p:nvGrpSpPr>
          <p:grpSpPr>
            <a:xfrm>
              <a:off x="623888" y="5752692"/>
              <a:ext cx="289249" cy="289249"/>
              <a:chOff x="623888" y="5752692"/>
              <a:chExt cx="289249" cy="289249"/>
            </a:xfrm>
          </p:grpSpPr>
          <p:sp>
            <p:nvSpPr>
              <p:cNvPr id="15" name="Oval 14"/>
              <p:cNvSpPr/>
              <p:nvPr userDrawn="1"/>
            </p:nvSpPr>
            <p:spPr>
              <a:xfrm>
                <a:off x="623888" y="575269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500" y="5793581"/>
                <a:ext cx="167706" cy="19446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3968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888" y="175846"/>
            <a:ext cx="9692420" cy="66821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1793631"/>
            <a:ext cx="9692421" cy="45627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2631" y="6393421"/>
            <a:ext cx="1400908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D22C19FE-D082-4640-BFED-203C0E583774}" type="datetime4">
              <a:rPr lang="en-GB" smtClean="0"/>
              <a:t>05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93421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0431" y="6393421"/>
            <a:ext cx="497682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93" y="388144"/>
            <a:ext cx="1191884" cy="5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2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2" r:id="rId4"/>
    <p:sldLayoutId id="2147483661" r:id="rId5"/>
    <p:sldLayoutId id="2147483651" r:id="rId6"/>
    <p:sldLayoutId id="2147483654" r:id="rId7"/>
    <p:sldLayoutId id="2147483655" r:id="rId8"/>
    <p:sldLayoutId id="2147483665" r:id="rId9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4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165100" indent="-1651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395288" indent="-15875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587375" indent="-144463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766763" indent="-153988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–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772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1139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39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FX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Technical - Overview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0" dirty="0" smtClean="0"/>
              <a:t>Integration Team</a:t>
            </a:r>
          </a:p>
          <a:p>
            <a:pPr lvl="1"/>
            <a:r>
              <a:rPr lang="en-GB" dirty="0" smtClean="0"/>
              <a:t>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9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Overview</a:t>
            </a:r>
            <a:endParaRPr lang="en-US" dirty="0"/>
          </a:p>
          <a:p>
            <a:pPr lvl="0"/>
            <a:r>
              <a:rPr lang="en-US" dirty="0" smtClean="0"/>
              <a:t>Flows </a:t>
            </a:r>
            <a:endParaRPr lang="en-US" dirty="0"/>
          </a:p>
          <a:p>
            <a:pPr lvl="0"/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F0BA-ECEE-44D1-ABE9-40C67B221300}" type="datetime4">
              <a:rPr lang="en-GB" smtClean="0"/>
              <a:t>05 March 2018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46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298636" y="538255"/>
            <a:ext cx="1123494" cy="878865"/>
          </a:xfrm>
        </p:spPr>
        <p:txBody>
          <a:bodyPr/>
          <a:lstStyle/>
          <a:p>
            <a:r>
              <a:rPr lang="en-GB" dirty="0" smtClean="0"/>
              <a:t>“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2631" y="1737809"/>
            <a:ext cx="8198568" cy="3857700"/>
          </a:xfrm>
        </p:spPr>
        <p:txBody>
          <a:bodyPr/>
          <a:lstStyle/>
          <a:p>
            <a:r>
              <a:rPr lang="en-US" b="0" dirty="0" smtClean="0"/>
              <a:t>Online FX interface is invoked from </a:t>
            </a:r>
            <a:r>
              <a:rPr lang="en-US" b="0" dirty="0"/>
              <a:t>GPP to retrieve </a:t>
            </a:r>
            <a:r>
              <a:rPr lang="en-US" b="0" dirty="0" smtClean="0"/>
              <a:t>FX information from t</a:t>
            </a:r>
            <a:r>
              <a:rPr lang="en-IN" b="0" dirty="0" smtClean="0"/>
              <a:t>he </a:t>
            </a:r>
            <a:r>
              <a:rPr lang="en-IN" b="0" dirty="0"/>
              <a:t>Financial Institution’s Online FX </a:t>
            </a:r>
            <a:r>
              <a:rPr lang="en-IN" b="0" dirty="0" smtClean="0"/>
              <a:t>system.</a:t>
            </a:r>
            <a:r>
              <a:rPr lang="en-GB" dirty="0" smtClean="0">
                <a:solidFill>
                  <a:schemeClr val="accent1"/>
                </a:solidFill>
              </a:rPr>
              <a:t>”</a:t>
            </a:r>
            <a:endParaRPr lang="en-GB" dirty="0" smtClean="0">
              <a:solidFill>
                <a:schemeClr val="accent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A5046-EA5E-455B-A3BC-352818629394}" type="datetime4">
              <a:rPr lang="en-GB" smtClean="0"/>
              <a:pPr/>
              <a:t>05 March 2018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14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0867-24A8-448F-B507-CC8586AA6B96}" type="datetime4">
              <a:rPr lang="en-GB" smtClean="0"/>
              <a:t>05 March 2018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3888" y="175846"/>
            <a:ext cx="9692420" cy="6682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2"/>
                </a:solidFill>
              </a:rPr>
              <a:t>Attributes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196121" y="985746"/>
            <a:ext cx="9120187" cy="783291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2"/>
              </a:buBlip>
            </a:pPr>
            <a:endParaRPr lang="en-US" dirty="0" smtClean="0"/>
          </a:p>
          <a:p>
            <a:pPr lvl="1">
              <a:lnSpc>
                <a:spcPct val="90000"/>
              </a:lnSpc>
              <a:spcBef>
                <a:spcPts val="1500"/>
              </a:spcBef>
              <a:buSzPct val="150000"/>
            </a:pPr>
            <a:r>
              <a:rPr lang="en-US" dirty="0" smtClean="0">
                <a:solidFill>
                  <a:schemeClr val="tx2"/>
                </a:solidFill>
              </a:rPr>
              <a:t>GPP supports both two types of FX calls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50564" y="1622080"/>
            <a:ext cx="9120187" cy="1666610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2"/>
              </a:buBlip>
            </a:pPr>
            <a:endParaRPr lang="en-US" dirty="0" smtClean="0"/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US" dirty="0" smtClean="0"/>
              <a:t>Asynchronous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US" dirty="0" smtClean="0"/>
              <a:t>Synchronous</a:t>
            </a:r>
            <a:endParaRPr lang="en-US" dirty="0" smtClean="0"/>
          </a:p>
          <a:p>
            <a:pPr lvl="1">
              <a:lnSpc>
                <a:spcPct val="90000"/>
              </a:lnSpc>
              <a:spcBef>
                <a:spcPts val="1500"/>
              </a:spcBef>
              <a:buSzPct val="150000"/>
            </a:pPr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55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general flow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05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412631" y="1497104"/>
            <a:ext cx="9120187" cy="840230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500"/>
              </a:spcBef>
              <a:buSzPct val="150000"/>
            </a:pPr>
            <a:r>
              <a:rPr lang="en-US" dirty="0" smtClean="0"/>
              <a:t>Once </a:t>
            </a:r>
            <a:r>
              <a:rPr lang="en-US" dirty="0"/>
              <a:t>the </a:t>
            </a:r>
            <a:r>
              <a:rPr lang="en-US" dirty="0" smtClean="0"/>
              <a:t>FX interface </a:t>
            </a:r>
            <a:r>
              <a:rPr lang="en-US" dirty="0"/>
              <a:t>is invoked, and if the interface is working </a:t>
            </a:r>
            <a:r>
              <a:rPr lang="en-US" dirty="0" smtClean="0"/>
              <a:t>in  </a:t>
            </a:r>
            <a:r>
              <a:rPr lang="en-US" dirty="0" smtClean="0"/>
              <a:t>A-sync </a:t>
            </a:r>
            <a:r>
              <a:rPr lang="en-US" dirty="0"/>
              <a:t>mode, the message processing is stopped and the message waits for the response in the queue (status) of Wait </a:t>
            </a:r>
            <a:r>
              <a:rPr lang="en-US" dirty="0" smtClean="0"/>
              <a:t>FX </a:t>
            </a:r>
            <a:r>
              <a:rPr lang="en-US" dirty="0"/>
              <a:t>response </a:t>
            </a:r>
            <a:r>
              <a:rPr lang="en-US" dirty="0" smtClean="0"/>
              <a:t>(FXWAITQ). </a:t>
            </a:r>
            <a:endParaRPr lang="en-US" dirty="0" smtClean="0"/>
          </a:p>
        </p:txBody>
      </p:sp>
      <p:sp>
        <p:nvSpPr>
          <p:cNvPr id="21" name="TextBox 8"/>
          <p:cNvSpPr txBox="1"/>
          <p:nvPr/>
        </p:nvSpPr>
        <p:spPr>
          <a:xfrm>
            <a:off x="2408634" y="3381683"/>
            <a:ext cx="1941921" cy="838985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Receive Payment Instruction</a:t>
            </a:r>
            <a:endParaRPr lang="he-IL" dirty="0" err="1"/>
          </a:p>
        </p:txBody>
      </p:sp>
      <p:sp>
        <p:nvSpPr>
          <p:cNvPr id="22" name="Flowchart: Predefined Process 21"/>
          <p:cNvSpPr/>
          <p:nvPr/>
        </p:nvSpPr>
        <p:spPr>
          <a:xfrm>
            <a:off x="4804614" y="3381683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Payment Initiation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stCxn id="21" idx="3"/>
            <a:endCxn id="22" idx="1"/>
          </p:cNvCxnSpPr>
          <p:nvPr/>
        </p:nvCxnSpPr>
        <p:spPr>
          <a:xfrm>
            <a:off x="4350555" y="3801176"/>
            <a:ext cx="454059" cy="0"/>
          </a:xfrm>
          <a:prstGeom prst="straightConnector1">
            <a:avLst/>
          </a:prstGeom>
          <a:ln w="12700">
            <a:solidFill>
              <a:schemeClr val="accent2">
                <a:alpha val="44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Predefined Process 23"/>
          <p:cNvSpPr/>
          <p:nvPr/>
        </p:nvSpPr>
        <p:spPr>
          <a:xfrm>
            <a:off x="7200594" y="3381683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Debit Side Processing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" name="Flowchart: Predefined Process 24"/>
          <p:cNvSpPr/>
          <p:nvPr/>
        </p:nvSpPr>
        <p:spPr>
          <a:xfrm>
            <a:off x="9596574" y="3381683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Credit Side Processing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3"/>
          <p:cNvSpPr txBox="1"/>
          <p:nvPr/>
        </p:nvSpPr>
        <p:spPr>
          <a:xfrm>
            <a:off x="7200594" y="2679385"/>
            <a:ext cx="4337901" cy="31108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FX Engine</a:t>
            </a:r>
            <a:endParaRPr lang="he-IL" sz="1200" dirty="0" err="1" smtClean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/>
          <p:cNvCxnSpPr>
            <a:stCxn id="25" idx="0"/>
          </p:cNvCxnSpPr>
          <p:nvPr/>
        </p:nvCxnSpPr>
        <p:spPr>
          <a:xfrm flipV="1">
            <a:off x="10567535" y="2990469"/>
            <a:ext cx="0" cy="391214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8095354" y="2990469"/>
            <a:ext cx="1" cy="394356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3"/>
            <a:endCxn id="24" idx="1"/>
          </p:cNvCxnSpPr>
          <p:nvPr/>
        </p:nvCxnSpPr>
        <p:spPr>
          <a:xfrm>
            <a:off x="6746535" y="3801176"/>
            <a:ext cx="454059" cy="0"/>
          </a:xfrm>
          <a:prstGeom prst="straightConnector1">
            <a:avLst/>
          </a:prstGeom>
          <a:ln w="12700">
            <a:solidFill>
              <a:schemeClr val="accent2">
                <a:alpha val="44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Predefined Process 42"/>
          <p:cNvSpPr/>
          <p:nvPr/>
        </p:nvSpPr>
        <p:spPr>
          <a:xfrm>
            <a:off x="9596573" y="5436887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MOP Selection Value Date and Cut Offs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4" name="Elbow Connector 43"/>
          <p:cNvCxnSpPr>
            <a:stCxn id="25" idx="3"/>
            <a:endCxn id="43" idx="3"/>
          </p:cNvCxnSpPr>
          <p:nvPr/>
        </p:nvCxnSpPr>
        <p:spPr>
          <a:xfrm flipH="1">
            <a:off x="11538494" y="3801176"/>
            <a:ext cx="1" cy="2055204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accent2">
                <a:alpha val="44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Document 44"/>
          <p:cNvSpPr/>
          <p:nvPr/>
        </p:nvSpPr>
        <p:spPr>
          <a:xfrm>
            <a:off x="669309" y="3258406"/>
            <a:ext cx="1271229" cy="1074656"/>
          </a:xfrm>
          <a:prstGeom prst="flowChartDocumen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Internet </a:t>
            </a:r>
            <a:r>
              <a:rPr lang="en-US" sz="1200" dirty="0" smtClean="0">
                <a:solidFill>
                  <a:schemeClr val="bg1"/>
                </a:solidFill>
              </a:rPr>
              <a:t>Banking,  Branch-OTC, SWIFT, Local Clearing</a:t>
            </a:r>
            <a:endParaRPr lang="he-IL" sz="1200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>
            <a:stCxn id="45" idx="3"/>
            <a:endCxn id="21" idx="1"/>
          </p:cNvCxnSpPr>
          <p:nvPr/>
        </p:nvCxnSpPr>
        <p:spPr>
          <a:xfrm>
            <a:off x="1940538" y="3795734"/>
            <a:ext cx="468096" cy="5442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Predefined Process 46"/>
          <p:cNvSpPr/>
          <p:nvPr/>
        </p:nvSpPr>
        <p:spPr>
          <a:xfrm>
            <a:off x="7200594" y="5436886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Fees Processing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8" name="Straight Arrow Connector 47"/>
          <p:cNvCxnSpPr>
            <a:stCxn id="43" idx="1"/>
            <a:endCxn id="47" idx="3"/>
          </p:cNvCxnSpPr>
          <p:nvPr/>
        </p:nvCxnSpPr>
        <p:spPr>
          <a:xfrm flipH="1" flipV="1">
            <a:off x="9142515" y="5856379"/>
            <a:ext cx="454058" cy="1"/>
          </a:xfrm>
          <a:prstGeom prst="straightConnector1">
            <a:avLst/>
          </a:prstGeom>
          <a:ln w="12700">
            <a:solidFill>
              <a:schemeClr val="accent2">
                <a:alpha val="44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Predefined Process 48"/>
          <p:cNvSpPr/>
          <p:nvPr/>
        </p:nvSpPr>
        <p:spPr>
          <a:xfrm>
            <a:off x="4804614" y="5436886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Balance Check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1" name="Straight Arrow Connector 50"/>
          <p:cNvCxnSpPr>
            <a:endCxn id="49" idx="3"/>
          </p:cNvCxnSpPr>
          <p:nvPr/>
        </p:nvCxnSpPr>
        <p:spPr>
          <a:xfrm flipH="1" flipV="1">
            <a:off x="6746535" y="5856379"/>
            <a:ext cx="454058" cy="1"/>
          </a:xfrm>
          <a:prstGeom prst="straightConnector1">
            <a:avLst/>
          </a:prstGeom>
          <a:ln w="12700">
            <a:solidFill>
              <a:schemeClr val="accent2">
                <a:alpha val="44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Predefined Process 51"/>
          <p:cNvSpPr/>
          <p:nvPr/>
        </p:nvSpPr>
        <p:spPr>
          <a:xfrm>
            <a:off x="2408634" y="5436886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Posting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3" name="Straight Arrow Connector 52"/>
          <p:cNvCxnSpPr>
            <a:endCxn id="52" idx="3"/>
          </p:cNvCxnSpPr>
          <p:nvPr/>
        </p:nvCxnSpPr>
        <p:spPr>
          <a:xfrm flipH="1" flipV="1">
            <a:off x="4350555" y="5856379"/>
            <a:ext cx="454058" cy="1"/>
          </a:xfrm>
          <a:prstGeom prst="straightConnector1">
            <a:avLst/>
          </a:prstGeom>
          <a:ln w="12700">
            <a:solidFill>
              <a:schemeClr val="accent2">
                <a:alpha val="44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Document 53"/>
          <p:cNvSpPr/>
          <p:nvPr/>
        </p:nvSpPr>
        <p:spPr>
          <a:xfrm>
            <a:off x="653504" y="5312038"/>
            <a:ext cx="1271229" cy="1074656"/>
          </a:xfrm>
          <a:prstGeom prst="flowChartDocumen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SWIFT, Local Clearing</a:t>
            </a:r>
            <a:endParaRPr lang="he-IL" sz="1200" dirty="0">
              <a:solidFill>
                <a:schemeClr val="bg1"/>
              </a:solidFill>
            </a:endParaRPr>
          </a:p>
        </p:txBody>
      </p:sp>
      <p:cxnSp>
        <p:nvCxnSpPr>
          <p:cNvPr id="55" name="Straight Arrow Connector 54"/>
          <p:cNvCxnSpPr>
            <a:stCxn id="52" idx="1"/>
            <a:endCxn id="54" idx="3"/>
          </p:cNvCxnSpPr>
          <p:nvPr/>
        </p:nvCxnSpPr>
        <p:spPr>
          <a:xfrm flipH="1" flipV="1">
            <a:off x="1924733" y="5849366"/>
            <a:ext cx="483901" cy="7013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38"/>
          <p:cNvSpPr txBox="1"/>
          <p:nvPr/>
        </p:nvSpPr>
        <p:spPr>
          <a:xfrm>
            <a:off x="1304923" y="2633780"/>
            <a:ext cx="1759842" cy="444397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schemeClr val="accent1"/>
                </a:solidFill>
                <a:latin typeface="Courier" pitchFamily="49" charset="0"/>
              </a:rPr>
              <a:t>&lt;</a:t>
            </a:r>
            <a:r>
              <a:rPr lang="en-US" sz="1400" b="1" dirty="0" err="1" smtClean="0">
                <a:solidFill>
                  <a:schemeClr val="accent1"/>
                </a:solidFill>
                <a:latin typeface="Courier" pitchFamily="49" charset="0"/>
              </a:rPr>
              <a:t>FndtMsg</a:t>
            </a:r>
            <a:r>
              <a:rPr lang="en-US" sz="1400" b="1" dirty="0" smtClean="0">
                <a:solidFill>
                  <a:schemeClr val="accent1"/>
                </a:solidFill>
                <a:latin typeface="Courier" pitchFamily="49" charset="0"/>
              </a:rPr>
              <a:t>&gt; </a:t>
            </a:r>
            <a:r>
              <a:rPr lang="en-US" sz="1400" dirty="0" smtClean="0"/>
              <a:t>from </a:t>
            </a:r>
            <a:r>
              <a:rPr lang="en-US" sz="1200" b="1" dirty="0" smtClean="0"/>
              <a:t>pain, </a:t>
            </a:r>
            <a:r>
              <a:rPr lang="en-US" sz="1200" b="1" dirty="0" err="1" smtClean="0"/>
              <a:t>pacs</a:t>
            </a:r>
            <a:r>
              <a:rPr lang="en-US" sz="1200" b="1" dirty="0" smtClean="0"/>
              <a:t>, SWIFT, etc.</a:t>
            </a:r>
            <a:endParaRPr lang="he-IL" sz="1200" b="1" dirty="0" err="1" smtClean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10719050" y="2990469"/>
            <a:ext cx="0" cy="391214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8261600" y="2990469"/>
            <a:ext cx="0" cy="391214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69"/>
          <p:cNvSpPr txBox="1"/>
          <p:nvPr/>
        </p:nvSpPr>
        <p:spPr>
          <a:xfrm>
            <a:off x="1463465" y="4668238"/>
            <a:ext cx="1721310" cy="444397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schemeClr val="accent1"/>
                </a:solidFill>
                <a:latin typeface="Courier" pitchFamily="49" charset="0"/>
              </a:rPr>
              <a:t>&lt;</a:t>
            </a:r>
            <a:r>
              <a:rPr lang="en-US" sz="1400" b="1" dirty="0" err="1" smtClean="0">
                <a:solidFill>
                  <a:schemeClr val="accent1"/>
                </a:solidFill>
                <a:latin typeface="Courier" pitchFamily="49" charset="0"/>
              </a:rPr>
              <a:t>FndtMsg</a:t>
            </a:r>
            <a:r>
              <a:rPr lang="en-US" sz="1400" b="1" dirty="0" smtClean="0">
                <a:solidFill>
                  <a:schemeClr val="accent1"/>
                </a:solidFill>
                <a:latin typeface="Courier" pitchFamily="49" charset="0"/>
              </a:rPr>
              <a:t>&gt; </a:t>
            </a:r>
            <a:r>
              <a:rPr lang="en-US" sz="1400" dirty="0" smtClean="0"/>
              <a:t>to </a:t>
            </a:r>
          </a:p>
          <a:p>
            <a:r>
              <a:rPr lang="en-US" sz="1200" b="1" dirty="0" smtClean="0"/>
              <a:t>pain, </a:t>
            </a:r>
            <a:r>
              <a:rPr lang="en-US" sz="1200" b="1" dirty="0" err="1" smtClean="0"/>
              <a:t>pacs</a:t>
            </a:r>
            <a:r>
              <a:rPr lang="en-US" sz="1200" b="1" dirty="0" smtClean="0"/>
              <a:t>, SWIFT etc. </a:t>
            </a:r>
            <a:endParaRPr lang="he-IL" sz="1200" b="1" dirty="0" err="1" smtClean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9138630" y="3795734"/>
            <a:ext cx="454059" cy="0"/>
          </a:xfrm>
          <a:prstGeom prst="straightConnector1">
            <a:avLst/>
          </a:prstGeom>
          <a:ln w="12700">
            <a:solidFill>
              <a:schemeClr val="accent2">
                <a:alpha val="44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92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0867-24A8-448F-B507-CC8586AA6B96}" type="datetime4">
              <a:rPr lang="en-GB" smtClean="0"/>
              <a:t>05 March 2018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3888" y="175846"/>
            <a:ext cx="9692420" cy="6682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2"/>
                </a:solidFill>
              </a:rPr>
              <a:t>FX request types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3888" y="849529"/>
            <a:ext cx="11090317" cy="4679743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2"/>
              </a:buBlip>
            </a:pPr>
            <a:endParaRPr lang="en-US" dirty="0" smtClean="0"/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IN" dirty="0"/>
              <a:t>Rate Request STP </a:t>
            </a:r>
            <a:endParaRPr lang="en-IN" dirty="0" smtClean="0"/>
          </a:p>
          <a:p>
            <a:pPr lvl="1">
              <a:lnSpc>
                <a:spcPct val="90000"/>
              </a:lnSpc>
              <a:spcBef>
                <a:spcPts val="1500"/>
              </a:spcBef>
              <a:buSzPct val="150000"/>
            </a:pPr>
            <a:r>
              <a:rPr lang="en-IN" dirty="0"/>
              <a:t>	</a:t>
            </a:r>
            <a:r>
              <a:rPr lang="en-IN" dirty="0"/>
              <a:t>A Request sent out to the FX Online system as part of the FX Calculation step, when exit is </a:t>
            </a:r>
            <a:r>
              <a:rPr lang="en-IN" dirty="0" smtClean="0"/>
              <a:t>	required</a:t>
            </a:r>
            <a:r>
              <a:rPr lang="en-IN" dirty="0"/>
              <a:t>, if no contract is included in the transaction and the transaction amount is below a defined </a:t>
            </a:r>
            <a:r>
              <a:rPr lang="en-IN" dirty="0" smtClean="0"/>
              <a:t>	threshold</a:t>
            </a:r>
            <a:r>
              <a:rPr lang="en-IN" dirty="0"/>
              <a:t>, or when submitted from manual queue when the FX tab is empty. This is a request for a </a:t>
            </a:r>
            <a:r>
              <a:rPr lang="en-IN" dirty="0" smtClean="0"/>
              <a:t>	rate</a:t>
            </a:r>
            <a:r>
              <a:rPr lang="en-IN" dirty="0"/>
              <a:t>. </a:t>
            </a:r>
            <a:endParaRPr lang="en-IN" dirty="0" smtClean="0"/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US" dirty="0"/>
              <a:t>Get Rate (GETRATE) </a:t>
            </a:r>
            <a:r>
              <a:rPr lang="en-US" dirty="0" smtClean="0"/>
              <a:t>Request</a:t>
            </a:r>
          </a:p>
          <a:p>
            <a:pPr>
              <a:lnSpc>
                <a:spcPct val="90000"/>
              </a:lnSpc>
              <a:spcBef>
                <a:spcPts val="1500"/>
              </a:spcBef>
              <a:buSzPct val="150000"/>
            </a:pPr>
            <a:r>
              <a:rPr lang="en-US" dirty="0"/>
              <a:t>	</a:t>
            </a:r>
            <a:r>
              <a:rPr lang="en-IN" dirty="0"/>
              <a:t>Request for dealer rates for the relevant currency and pair amount invoked via the manual action </a:t>
            </a:r>
            <a:r>
              <a:rPr lang="en-IN" dirty="0" smtClean="0"/>
              <a:t>	of </a:t>
            </a:r>
            <a:r>
              <a:rPr lang="en-IN" dirty="0"/>
              <a:t>Get Rate button in FX Repair queue. </a:t>
            </a:r>
            <a:endParaRPr lang="en-US" dirty="0" smtClean="0"/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US" dirty="0"/>
              <a:t>Accept Lock (ACCLOCK) </a:t>
            </a:r>
            <a:r>
              <a:rPr lang="en-US" dirty="0" smtClean="0"/>
              <a:t>Request</a:t>
            </a:r>
          </a:p>
          <a:p>
            <a:pPr>
              <a:lnSpc>
                <a:spcPct val="90000"/>
              </a:lnSpc>
              <a:spcBef>
                <a:spcPts val="1500"/>
              </a:spcBef>
              <a:buSzPct val="150000"/>
            </a:pPr>
            <a:r>
              <a:rPr lang="en-IN" dirty="0" smtClean="0"/>
              <a:t>	An </a:t>
            </a:r>
            <a:r>
              <a:rPr lang="en-IN" dirty="0"/>
              <a:t>approval of usage of a rate received (from a list of rates) in the GETRATE mode. Invoked via </a:t>
            </a:r>
            <a:r>
              <a:rPr lang="en-IN" dirty="0" smtClean="0"/>
              <a:t>	the </a:t>
            </a:r>
            <a:r>
              <a:rPr lang="en-IN" dirty="0"/>
              <a:t>manual action of Approve button in FX Repair queue. </a:t>
            </a:r>
            <a:endParaRPr lang="en-US" dirty="0" smtClean="0"/>
          </a:p>
          <a:p>
            <a:pPr lvl="1">
              <a:lnSpc>
                <a:spcPct val="90000"/>
              </a:lnSpc>
              <a:spcBef>
                <a:spcPts val="1500"/>
              </a:spcBef>
              <a:buSzPct val="150000"/>
            </a:pPr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622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0867-24A8-448F-B507-CC8586AA6B96}" type="datetime4">
              <a:rPr lang="en-GB" smtClean="0"/>
              <a:t>05 March 2018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3888" y="175846"/>
            <a:ext cx="9692420" cy="6682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2"/>
                </a:solidFill>
              </a:rPr>
              <a:t>FX request types .. CONTD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3888" y="849529"/>
            <a:ext cx="11090317" cy="4430444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2"/>
              </a:buBlip>
            </a:pPr>
            <a:endParaRPr lang="en-US" dirty="0" smtClean="0"/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IN" dirty="0" smtClean="0"/>
              <a:t>Validate </a:t>
            </a:r>
            <a:r>
              <a:rPr lang="en-IN" dirty="0"/>
              <a:t>and Lock (VALLOCK) </a:t>
            </a:r>
            <a:r>
              <a:rPr lang="en-IN" dirty="0" smtClean="0"/>
              <a:t>Request</a:t>
            </a:r>
          </a:p>
          <a:p>
            <a:pPr>
              <a:lnSpc>
                <a:spcPct val="90000"/>
              </a:lnSpc>
              <a:spcBef>
                <a:spcPts val="1500"/>
              </a:spcBef>
              <a:buSzPct val="150000"/>
            </a:pPr>
            <a:r>
              <a:rPr lang="en-IN" dirty="0" smtClean="0"/>
              <a:t>	A </a:t>
            </a:r>
            <a:r>
              <a:rPr lang="en-IN" dirty="0"/>
              <a:t>Request sent out to the FX Online system as part of the FX Calculation step, when exit is </a:t>
            </a:r>
            <a:r>
              <a:rPr lang="en-IN" dirty="0" smtClean="0"/>
              <a:t>	required</a:t>
            </a:r>
            <a:r>
              <a:rPr lang="en-IN" dirty="0"/>
              <a:t>, if a contact is received within the transaction or when entered manually to allow </a:t>
            </a:r>
            <a:r>
              <a:rPr lang="en-IN" dirty="0" smtClean="0"/>
              <a:t>	validating </a:t>
            </a:r>
            <a:r>
              <a:rPr lang="en-IN" dirty="0"/>
              <a:t>and approving its rate to be used. </a:t>
            </a:r>
            <a:endParaRPr lang="en-IN" dirty="0" smtClean="0"/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US" dirty="0"/>
              <a:t>Reject Rate (REJRATE) </a:t>
            </a:r>
            <a:r>
              <a:rPr lang="en-US" dirty="0" smtClean="0"/>
              <a:t>Request</a:t>
            </a:r>
          </a:p>
          <a:p>
            <a:pPr>
              <a:lnSpc>
                <a:spcPct val="90000"/>
              </a:lnSpc>
              <a:spcBef>
                <a:spcPts val="1500"/>
              </a:spcBef>
              <a:buSzPct val="150000"/>
            </a:pPr>
            <a:r>
              <a:rPr lang="en-IN" dirty="0" smtClean="0"/>
              <a:t>	A </a:t>
            </a:r>
            <a:r>
              <a:rPr lang="en-IN" dirty="0"/>
              <a:t>reject of all rates received in the GETRATE mode. Invoked via the manual action of Reject </a:t>
            </a:r>
            <a:r>
              <a:rPr lang="en-IN" dirty="0" smtClean="0"/>
              <a:t>	button </a:t>
            </a:r>
            <a:r>
              <a:rPr lang="en-IN" dirty="0"/>
              <a:t>in FX Repair queue </a:t>
            </a:r>
            <a:endParaRPr lang="en-US" dirty="0" smtClean="0"/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US" dirty="0"/>
              <a:t>Get Deal (GETDEALS) </a:t>
            </a:r>
            <a:r>
              <a:rPr lang="en-US" dirty="0" smtClean="0"/>
              <a:t>Request</a:t>
            </a:r>
          </a:p>
          <a:p>
            <a:pPr lvl="1">
              <a:lnSpc>
                <a:spcPct val="90000"/>
              </a:lnSpc>
              <a:spcBef>
                <a:spcPts val="1500"/>
              </a:spcBef>
              <a:buSzPct val="150000"/>
            </a:pPr>
            <a:r>
              <a:rPr lang="en-IN" dirty="0" smtClean="0"/>
              <a:t>	Request </a:t>
            </a:r>
            <a:r>
              <a:rPr lang="en-IN" dirty="0"/>
              <a:t>for all contracts for the relevant currency and pair amount invoked via the manual action </a:t>
            </a:r>
            <a:r>
              <a:rPr lang="en-IN" dirty="0" smtClean="0"/>
              <a:t>	of </a:t>
            </a:r>
            <a:r>
              <a:rPr lang="en-IN" dirty="0"/>
              <a:t>Get Deals button in FX Repair queue. </a:t>
            </a:r>
            <a:endParaRPr lang="en-US" dirty="0" smtClean="0"/>
          </a:p>
          <a:p>
            <a:pPr lvl="1">
              <a:lnSpc>
                <a:spcPct val="90000"/>
              </a:lnSpc>
              <a:spcBef>
                <a:spcPts val="1500"/>
              </a:spcBef>
              <a:buSzPct val="150000"/>
            </a:pPr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774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Balance Inquiry Interface invocation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05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81013" y="1044087"/>
            <a:ext cx="9120187" cy="5135252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1500"/>
              </a:spcBef>
              <a:buSzPct val="150000"/>
            </a:pPr>
            <a:endParaRPr lang="en-US" dirty="0" smtClean="0"/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/>
              <a:t>Rules should be set up in order to invoke the </a:t>
            </a:r>
            <a:r>
              <a:rPr lang="en-US" dirty="0" smtClean="0"/>
              <a:t>FX </a:t>
            </a:r>
            <a:r>
              <a:rPr lang="en-US" dirty="0" smtClean="0"/>
              <a:t>interface. Interface Invocation rule has to be setup to invoke the </a:t>
            </a:r>
            <a:r>
              <a:rPr lang="en-US" dirty="0" smtClean="0"/>
              <a:t>FX </a:t>
            </a:r>
            <a:r>
              <a:rPr lang="en-US" dirty="0" smtClean="0"/>
              <a:t>interface. The rule action will be the name of the </a:t>
            </a:r>
            <a:r>
              <a:rPr lang="en-US" dirty="0" smtClean="0"/>
              <a:t>FX </a:t>
            </a:r>
            <a:r>
              <a:rPr lang="en-US" dirty="0" smtClean="0"/>
              <a:t>interface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endParaRPr lang="en-US" dirty="0"/>
          </a:p>
          <a:p>
            <a:pPr>
              <a:lnSpc>
                <a:spcPct val="90000"/>
              </a:lnSpc>
              <a:spcBef>
                <a:spcPts val="1500"/>
              </a:spcBef>
              <a:buSzPct val="150000"/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1500"/>
              </a:spcBef>
              <a:buSzPct val="150000"/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1500"/>
              </a:spcBef>
              <a:buSzPct val="150000"/>
            </a:pPr>
            <a:endParaRPr lang="en-US" dirty="0" smtClean="0"/>
          </a:p>
          <a:p>
            <a:endParaRPr lang="en-GB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GB" sz="1600" dirty="0"/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endParaRPr lang="he-IL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580" y="2900361"/>
            <a:ext cx="3623372" cy="8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Integration Team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8A2CEC-3088-437B-B321-33BEC7D93FCD}" type="datetime4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 March 2018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87083" y="4295091"/>
            <a:ext cx="4252912" cy="351480"/>
          </a:xfrm>
        </p:spPr>
        <p:txBody>
          <a:bodyPr/>
          <a:lstStyle/>
          <a:p>
            <a:r>
              <a:rPr lang="en-GB" smtClean="0"/>
              <a:t>Arnab.podder@finastra.com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148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stra_PowerPoint_Template_LIGHT">
  <a:themeElements>
    <a:clrScheme name="Finastra">
      <a:dk1>
        <a:sysClr val="windowText" lastClr="000000"/>
      </a:dk1>
      <a:lt1>
        <a:sysClr val="window" lastClr="FFFFFF"/>
      </a:lt1>
      <a:dk2>
        <a:srgbClr val="414141"/>
      </a:dk2>
      <a:lt2>
        <a:srgbClr val="E5E5E5"/>
      </a:lt2>
      <a:accent1>
        <a:srgbClr val="CD3CAD"/>
      </a:accent1>
      <a:accent2>
        <a:srgbClr val="6948D9"/>
      </a:accent2>
      <a:accent3>
        <a:srgbClr val="414141"/>
      </a:accent3>
      <a:accent4>
        <a:srgbClr val="E189CD"/>
      </a:accent4>
      <a:accent5>
        <a:srgbClr val="A591E8"/>
      </a:accent5>
      <a:accent6>
        <a:srgbClr val="A5A5A5"/>
      </a:accent6>
      <a:hlink>
        <a:srgbClr val="CD3CAD"/>
      </a:hlink>
      <a:folHlink>
        <a:srgbClr val="CD3CA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Finastra_PowerPoint_Template_LIGHT.potx" id="{E28E15CF-D4AF-4030-9C27-4521403959F6}" vid="{3C581112-1A15-4DD8-9762-0CCB35449E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FDA2510A45954CB46081864A6D864F" ma:contentTypeVersion="5" ma:contentTypeDescription="Create a new document." ma:contentTypeScope="" ma:versionID="5b475eef84496e2b7a4205b1d00d7d4c">
  <xsd:schema xmlns:xsd="http://www.w3.org/2001/XMLSchema" xmlns:xs="http://www.w3.org/2001/XMLSchema" xmlns:p="http://schemas.microsoft.com/office/2006/metadata/properties" xmlns:ns1="http://schemas.microsoft.com/sharepoint/v3" xmlns:ns2="1913475e-a030-45ec-9e8a-a2630205b38f" xmlns:ns3="0ae7057e-292f-4fd1-bead-5494e4c66c6d" targetNamespace="http://schemas.microsoft.com/office/2006/metadata/properties" ma:root="true" ma:fieldsID="85738e600c763465eda532a3d229a01a" ns1:_="" ns2:_="" ns3:_="">
    <xsd:import namespace="http://schemas.microsoft.com/sharepoint/v3"/>
    <xsd:import namespace="1913475e-a030-45ec-9e8a-a2630205b38f"/>
    <xsd:import namespace="0ae7057e-292f-4fd1-bead-5494e4c66c6d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13475e-a030-45ec-9e8a-a2630205b3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e7057e-292f-4fd1-bead-5494e4c66c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6B4073B-771D-450A-9EDA-ABAA77B053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913475e-a030-45ec-9e8a-a2630205b38f"/>
    <ds:schemaRef ds:uri="0ae7057e-292f-4fd1-bead-5494e4c66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1AEAF9-C730-4098-99F1-230B2FED74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186F62-2954-471E-9368-38BF5704F41F}">
  <ds:schemaRefs>
    <ds:schemaRef ds:uri="http://schemas.microsoft.com/sharepoint/v3"/>
    <ds:schemaRef ds:uri="0ae7057e-292f-4fd1-bead-5494e4c66c6d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1913475e-a030-45ec-9e8a-a2630205b38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Finastra_PowerPoint_Template_LIGHT</Template>
  <TotalTime>31613</TotalTime>
  <Words>232</Words>
  <Application>Microsoft Office PowerPoint</Application>
  <PresentationFormat>Custom</PresentationFormat>
  <Paragraphs>81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Finastra_PowerPoint_Template_LIGHT</vt:lpstr>
      <vt:lpstr>Online FX</vt:lpstr>
      <vt:lpstr>AGENDA</vt:lpstr>
      <vt:lpstr>PowerPoint Presentation</vt:lpstr>
      <vt:lpstr>PowerPoint Presentation</vt:lpstr>
      <vt:lpstr>general flow</vt:lpstr>
      <vt:lpstr>PowerPoint Presentation</vt:lpstr>
      <vt:lpstr>PowerPoint Presentation</vt:lpstr>
      <vt:lpstr>Balance Inquiry Interface invocation</vt:lpstr>
      <vt:lpstr>Thank you</vt:lpstr>
    </vt:vector>
  </TitlesOfParts>
  <Company>D + 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Julie Herder</dc:creator>
  <cp:lastModifiedBy>Arnab</cp:lastModifiedBy>
  <cp:revision>143</cp:revision>
  <cp:lastPrinted>2017-06-06T14:07:14Z</cp:lastPrinted>
  <dcterms:created xsi:type="dcterms:W3CDTF">2017-06-27T19:04:38Z</dcterms:created>
  <dcterms:modified xsi:type="dcterms:W3CDTF">2018-03-05T19:34:51Z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0x0101009AFDA2510A45954CB46081864A6D864F</vt:lpwstr>
  </property>
</Properties>
</file>