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8" r:id="rId6"/>
    <p:sldId id="261" r:id="rId7"/>
    <p:sldId id="276" r:id="rId8"/>
    <p:sldId id="271" r:id="rId9"/>
    <p:sldId id="287" r:id="rId10"/>
    <p:sldId id="28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3" autoAdjust="0"/>
    <p:restoredTop sz="93441" autoAdjust="0"/>
  </p:normalViewPr>
  <p:slideViewPr>
    <p:cSldViewPr snapToGrid="0" showGuides="1">
      <p:cViewPr varScale="1">
        <p:scale>
          <a:sx n="78" d="100"/>
          <a:sy n="78" d="100"/>
        </p:scale>
        <p:origin x="77" y="15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0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319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3DE84-D7B3-4797-B14D-77424657396D}" type="datetimeFigureOut">
              <a:rPr lang="en-GB" smtClean="0"/>
              <a:t>10/03/2018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97186-519D-4532-81F6-43370D5C517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3959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597EC-6BB0-461C-B045-D257C6C8821E}" type="datetimeFigureOut">
              <a:rPr lang="en-GB" smtClean="0"/>
              <a:t>10/03/2018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9BB14C-7D58-4C6F-8674-35D4E28D7AD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6556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4625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8751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8255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723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211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439" y="65"/>
            <a:ext cx="9802179" cy="68578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887" y="1808163"/>
            <a:ext cx="9143999" cy="1511299"/>
          </a:xfrm>
        </p:spPr>
        <p:txBody>
          <a:bodyPr anchor="b" anchorCtr="0"/>
          <a:lstStyle>
            <a:lvl1pPr algn="l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7" y="3379338"/>
            <a:ext cx="9143999" cy="706887"/>
          </a:xfrm>
        </p:spPr>
        <p:txBody>
          <a:bodyPr/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tx2"/>
                </a:solidFill>
              </a:rPr>
              <a:t>Finastra</a:t>
            </a:r>
            <a:endParaRPr lang="en-GB" sz="800" b="1" dirty="0">
              <a:solidFill>
                <a:schemeClr val="tx2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3888" y="4246294"/>
            <a:ext cx="5364162" cy="981922"/>
          </a:xfrm>
        </p:spPr>
        <p:txBody>
          <a:bodyPr/>
          <a:lstStyle>
            <a:lvl1pPr>
              <a:spcBef>
                <a:spcPts val="0"/>
              </a:spcBef>
              <a:defRPr sz="2000" b="1"/>
            </a:lvl1pPr>
            <a:lvl2pPr marL="0" indent="0">
              <a:spcBef>
                <a:spcPts val="1200"/>
              </a:spcBef>
              <a:buNone/>
              <a:defRPr sz="1800">
                <a:solidFill>
                  <a:schemeClr val="accent1"/>
                </a:solidFill>
              </a:defRPr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69" y="432335"/>
            <a:ext cx="1699764" cy="83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779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478" y="2862064"/>
            <a:ext cx="2985522" cy="39959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11163" indent="-411163">
              <a:spcBef>
                <a:spcPts val="1500"/>
              </a:spcBef>
              <a:buSzPct val="150000"/>
              <a:buFontTx/>
              <a:buBlip>
                <a:blip r:embed="rId3"/>
              </a:buBlip>
              <a:defRPr sz="2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AA2F-F619-4723-B6E7-545F24B9918D}" type="datetime4">
              <a:rPr lang="en-GB" smtClean="0"/>
              <a:t>10 March 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3888" y="928800"/>
            <a:ext cx="9692420" cy="781056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GB" sz="2000" b="1" dirty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863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201E0-34F3-46A7-AE44-D99163B13904}" type="datetime4">
              <a:rPr lang="en-GB" smtClean="0"/>
              <a:t>10 March 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3888" y="928318"/>
            <a:ext cx="9692420" cy="781056"/>
          </a:xfrm>
        </p:spPr>
        <p:txBody>
          <a:bodyPr/>
          <a:lstStyle>
            <a:lvl1pPr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486241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086" y="5289801"/>
            <a:ext cx="4946914" cy="1568199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298636" y="1348153"/>
            <a:ext cx="1123494" cy="878865"/>
          </a:xfrm>
          <a:noFill/>
        </p:spPr>
        <p:txBody>
          <a:bodyPr wrap="square" lIns="0" tIns="0" rIns="0" bIns="0" rtlCol="0">
            <a:noAutofit/>
          </a:bodyPr>
          <a:lstStyle>
            <a:lvl1pPr>
              <a:defRPr lang="en-GB" sz="16600" b="1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9808" y="2486746"/>
            <a:ext cx="8561983" cy="3857700"/>
          </a:xfrm>
        </p:spPr>
        <p:txBody>
          <a:bodyPr/>
          <a:lstStyle>
            <a:lvl1pPr>
              <a:defRPr sz="3600" b="1"/>
            </a:lvl1pPr>
            <a:lvl2pPr marL="0" indent="0">
              <a:spcBef>
                <a:spcPts val="1800"/>
              </a:spcBef>
              <a:buNone/>
              <a:defRPr sz="1600" b="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0867-24A8-448F-B507-CC8586AA6B96}" type="datetime4">
              <a:rPr lang="en-GB" smtClean="0"/>
              <a:t>10 March 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095909-DC86-4C28-AD6E-431C997D489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4877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887" y="1792800"/>
            <a:ext cx="5364163" cy="4563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E1DED-F17D-40BA-964F-A1C8DEDCEF61}" type="datetime4">
              <a:rPr lang="en-GB" smtClean="0"/>
              <a:t>10 March 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3888" y="928800"/>
            <a:ext cx="9692420" cy="781056"/>
          </a:xfrm>
        </p:spPr>
        <p:txBody>
          <a:bodyPr/>
          <a:lstStyle>
            <a:lvl1pPr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6203950" y="1792800"/>
            <a:ext cx="5364163" cy="4588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696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161745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807200"/>
            <a:ext cx="7529512" cy="1512000"/>
          </a:xfrm>
        </p:spPr>
        <p:txBody>
          <a:bodyPr anchor="b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380400"/>
            <a:ext cx="7529512" cy="1500187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9FBC6CA-9941-44FF-B65D-C7A23CB5A4BE}" type="datetime4">
              <a:rPr lang="en-GB" smtClean="0"/>
              <a:pPr/>
              <a:t>10 March 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095909-DC86-4C28-AD6E-431C997D489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bg1"/>
                </a:solidFill>
              </a:rPr>
              <a:t>Finastra</a:t>
            </a:r>
            <a:r>
              <a:rPr lang="en-GB" sz="800" dirty="0" smtClean="0">
                <a:solidFill>
                  <a:schemeClr val="bg1"/>
                </a:solidFill>
              </a:rPr>
              <a:t>	|</a:t>
            </a:r>
            <a:endParaRPr lang="en-GB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11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304B-F8FC-4BC7-8FE8-C50BC87E1FAB}" type="datetime4">
              <a:rPr lang="en-GB" smtClean="0"/>
              <a:t>10 March 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223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7C3DF-C1B2-4C30-9BDA-F5EE790E7213}" type="datetime4">
              <a:rPr lang="en-GB" smtClean="0"/>
              <a:t>10 March 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9657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364" y="0"/>
            <a:ext cx="737463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0441" y="1807200"/>
            <a:ext cx="4252913" cy="1512000"/>
          </a:xfrm>
        </p:spPr>
        <p:txBody>
          <a:bodyPr anchor="b" anchorCtr="0"/>
          <a:lstStyle>
            <a:lvl1pPr algn="l">
              <a:defRPr sz="5400" cap="none" baseline="0"/>
            </a:lvl1pPr>
          </a:lstStyle>
          <a:p>
            <a:r>
              <a:rPr lang="en-US" dirty="0" smtClean="0"/>
              <a:t>Thank you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7" y="3541519"/>
            <a:ext cx="4252913" cy="706993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E630C-C3F3-4A66-A20B-F3CE4CC3331D}" type="datetime4">
              <a:rPr lang="en-GB" smtClean="0"/>
              <a:t>10 March 2018</a:t>
            </a:fld>
            <a:endParaRPr lang="en-GB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tx2"/>
                </a:solidFill>
              </a:rPr>
              <a:t>Finastra</a:t>
            </a:r>
            <a:r>
              <a:rPr lang="en-GB" sz="800" dirty="0" smtClean="0">
                <a:solidFill>
                  <a:schemeClr val="tx2"/>
                </a:solidFill>
              </a:rPr>
              <a:t>	|</a:t>
            </a:r>
            <a:endParaRPr lang="en-GB" sz="800" dirty="0">
              <a:solidFill>
                <a:schemeClr val="tx2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23888" y="4248512"/>
            <a:ext cx="4252912" cy="35148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623888" y="4955505"/>
            <a:ext cx="2781390" cy="1426245"/>
            <a:chOff x="623888" y="4955505"/>
            <a:chExt cx="2781390" cy="1426245"/>
          </a:xfrm>
        </p:grpSpPr>
        <p:sp>
          <p:nvSpPr>
            <p:cNvPr id="5" name="TextBox 4"/>
            <p:cNvSpPr txBox="1"/>
            <p:nvPr userDrawn="1"/>
          </p:nvSpPr>
          <p:spPr>
            <a:xfrm>
              <a:off x="978056" y="4973216"/>
              <a:ext cx="2427222" cy="140853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Bef>
                  <a:spcPts val="1500"/>
                </a:spcBef>
              </a:pPr>
              <a:r>
                <a:rPr lang="en-GB" sz="1400" dirty="0" smtClean="0">
                  <a:solidFill>
                    <a:schemeClr val="tx2"/>
                  </a:solidFill>
                </a:rPr>
                <a:t>@</a:t>
              </a:r>
              <a:r>
                <a:rPr lang="en-GB" sz="1400" dirty="0" err="1" smtClean="0">
                  <a:solidFill>
                    <a:schemeClr val="tx2"/>
                  </a:solidFill>
                </a:rPr>
                <a:t>FinastraFS</a:t>
              </a:r>
              <a:endParaRPr lang="en-GB" sz="1400" dirty="0" smtClean="0">
                <a:solidFill>
                  <a:schemeClr val="tx2"/>
                </a:solidFill>
              </a:endParaRPr>
            </a:p>
            <a:p>
              <a:pPr>
                <a:spcBef>
                  <a:spcPts val="1500"/>
                </a:spcBef>
              </a:pPr>
              <a:r>
                <a:rPr lang="en-GB" sz="1400" dirty="0" err="1" smtClean="0">
                  <a:solidFill>
                    <a:schemeClr val="tx2"/>
                  </a:solidFill>
                </a:rPr>
                <a:t>Finastra</a:t>
              </a:r>
              <a:r>
                <a:rPr lang="en-GB" sz="1400" baseline="0" dirty="0" smtClean="0">
                  <a:solidFill>
                    <a:schemeClr val="tx2"/>
                  </a:solidFill>
                </a:rPr>
                <a:t> LinkedIn</a:t>
              </a:r>
            </a:p>
            <a:p>
              <a:pPr>
                <a:spcBef>
                  <a:spcPts val="1500"/>
                </a:spcBef>
              </a:pPr>
              <a:r>
                <a:rPr lang="en-GB" sz="1400" baseline="0" dirty="0" err="1" smtClean="0">
                  <a:solidFill>
                    <a:schemeClr val="tx2"/>
                  </a:solidFill>
                </a:rPr>
                <a:t>Finastra</a:t>
              </a:r>
              <a:r>
                <a:rPr lang="en-GB" sz="1400" baseline="0" dirty="0" smtClean="0">
                  <a:solidFill>
                    <a:schemeClr val="tx2"/>
                  </a:solidFill>
                </a:rPr>
                <a:t> YouTube</a:t>
              </a:r>
              <a:endParaRPr lang="en-GB" sz="1400" dirty="0" smtClean="0">
                <a:solidFill>
                  <a:schemeClr val="tx2"/>
                </a:solidFill>
              </a:endParaRPr>
            </a:p>
          </p:txBody>
        </p:sp>
        <p:grpSp>
          <p:nvGrpSpPr>
            <p:cNvPr id="18" name="Group 17"/>
            <p:cNvGrpSpPr/>
            <p:nvPr userDrawn="1"/>
          </p:nvGrpSpPr>
          <p:grpSpPr>
            <a:xfrm>
              <a:off x="623888" y="4955505"/>
              <a:ext cx="289249" cy="289249"/>
              <a:chOff x="623888" y="4955505"/>
              <a:chExt cx="289249" cy="289249"/>
            </a:xfrm>
          </p:grpSpPr>
          <p:sp>
            <p:nvSpPr>
              <p:cNvPr id="8" name="Oval 7"/>
              <p:cNvSpPr/>
              <p:nvPr userDrawn="1"/>
            </p:nvSpPr>
            <p:spPr>
              <a:xfrm>
                <a:off x="623888" y="4955505"/>
                <a:ext cx="289249" cy="28924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9" name="Picture 8"/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658864" y="5021597"/>
                <a:ext cx="224057" cy="157063"/>
              </a:xfrm>
              <a:prstGeom prst="rect">
                <a:avLst/>
              </a:prstGeom>
            </p:spPr>
          </p:pic>
        </p:grpSp>
        <p:grpSp>
          <p:nvGrpSpPr>
            <p:cNvPr id="19" name="Group 18"/>
            <p:cNvGrpSpPr/>
            <p:nvPr userDrawn="1"/>
          </p:nvGrpSpPr>
          <p:grpSpPr>
            <a:xfrm>
              <a:off x="623888" y="5352082"/>
              <a:ext cx="289249" cy="289249"/>
              <a:chOff x="623888" y="5352082"/>
              <a:chExt cx="289249" cy="289249"/>
            </a:xfrm>
          </p:grpSpPr>
          <p:sp>
            <p:nvSpPr>
              <p:cNvPr id="11" name="Oval 10"/>
              <p:cNvSpPr/>
              <p:nvPr userDrawn="1"/>
            </p:nvSpPr>
            <p:spPr>
              <a:xfrm>
                <a:off x="623888" y="5352082"/>
                <a:ext cx="289249" cy="28924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10" name="Picture 9"/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694964" y="5405276"/>
                <a:ext cx="155034" cy="155034"/>
              </a:xfrm>
              <a:prstGeom prst="rect">
                <a:avLst/>
              </a:prstGeom>
            </p:spPr>
          </p:pic>
        </p:grpSp>
        <p:grpSp>
          <p:nvGrpSpPr>
            <p:cNvPr id="17" name="Group 16"/>
            <p:cNvGrpSpPr/>
            <p:nvPr userDrawn="1"/>
          </p:nvGrpSpPr>
          <p:grpSpPr>
            <a:xfrm>
              <a:off x="623888" y="5752692"/>
              <a:ext cx="289249" cy="289249"/>
              <a:chOff x="623888" y="5752692"/>
              <a:chExt cx="289249" cy="289249"/>
            </a:xfrm>
          </p:grpSpPr>
          <p:sp>
            <p:nvSpPr>
              <p:cNvPr id="15" name="Oval 14"/>
              <p:cNvSpPr/>
              <p:nvPr userDrawn="1"/>
            </p:nvSpPr>
            <p:spPr>
              <a:xfrm>
                <a:off x="623888" y="5752692"/>
                <a:ext cx="289249" cy="28924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16" name="Picture 15"/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500" y="5793581"/>
                <a:ext cx="167706" cy="19446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539685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888" y="175846"/>
            <a:ext cx="9692420" cy="66821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1793631"/>
            <a:ext cx="9692421" cy="45627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12631" y="6393421"/>
            <a:ext cx="1400908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D22C19FE-D082-4640-BFED-203C0E583774}" type="datetime4">
              <a:rPr lang="en-GB" smtClean="0"/>
              <a:t>10 March 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93421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0431" y="6393421"/>
            <a:ext cx="497682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04095909-DC86-4C28-AD6E-431C997D489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tx2"/>
                </a:solidFill>
              </a:rPr>
              <a:t>Finastra</a:t>
            </a:r>
            <a:r>
              <a:rPr lang="en-GB" sz="800" dirty="0" smtClean="0">
                <a:solidFill>
                  <a:schemeClr val="tx2"/>
                </a:solidFill>
              </a:rPr>
              <a:t>	|</a:t>
            </a:r>
            <a:endParaRPr lang="en-GB" sz="800" dirty="0">
              <a:solidFill>
                <a:schemeClr val="tx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293" y="388144"/>
            <a:ext cx="1191884" cy="58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821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2" r:id="rId4"/>
    <p:sldLayoutId id="2147483661" r:id="rId5"/>
    <p:sldLayoutId id="2147483651" r:id="rId6"/>
    <p:sldLayoutId id="2147483654" r:id="rId7"/>
    <p:sldLayoutId id="2147483655" r:id="rId8"/>
    <p:sldLayoutId id="2147483665" r:id="rId9"/>
  </p:sldLayoutIdLst>
  <p:hf hdr="0" ft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24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165100" indent="-1651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395288" indent="-15875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587375" indent="-144463" algn="l" defTabSz="914400" rtl="0" eaLnBrk="1" latinLnBrk="0" hangingPunct="1">
        <a:lnSpc>
          <a:spcPct val="90000"/>
        </a:lnSpc>
        <a:spcBef>
          <a:spcPts val="300"/>
        </a:spcBef>
        <a:buClr>
          <a:schemeClr val="tx2"/>
        </a:buClr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766763" indent="-153988" algn="l" defTabSz="914400" rtl="0" eaLnBrk="1" latinLnBrk="0" hangingPunct="1">
        <a:lnSpc>
          <a:spcPct val="90000"/>
        </a:lnSpc>
        <a:spcBef>
          <a:spcPts val="300"/>
        </a:spcBef>
        <a:buClr>
          <a:schemeClr val="tx2"/>
        </a:buClr>
        <a:buFont typeface="Arial" panose="020B0604020202020204" pitchFamily="34" charset="0"/>
        <a:buChar char="–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772" userDrawn="1">
          <p15:clr>
            <a:srgbClr val="F26B43"/>
          </p15:clr>
        </p15:guide>
        <p15:guide id="2" pos="393" userDrawn="1">
          <p15:clr>
            <a:srgbClr val="F26B43"/>
          </p15:clr>
        </p15:guide>
        <p15:guide id="3" pos="7287" userDrawn="1">
          <p15:clr>
            <a:srgbClr val="F26B43"/>
          </p15:clr>
        </p15:guide>
        <p15:guide id="4" orient="horz" pos="4020" userDrawn="1">
          <p15:clr>
            <a:srgbClr val="F26B43"/>
          </p15:clr>
        </p15:guide>
        <p15:guide id="5" orient="horz" pos="1139" userDrawn="1">
          <p15:clr>
            <a:srgbClr val="F26B43"/>
          </p15:clr>
        </p15:guide>
        <p15:guide id="6" orient="horz" pos="482" userDrawn="1">
          <p15:clr>
            <a:srgbClr val="F26B43"/>
          </p15:clr>
        </p15:guide>
        <p15:guide id="7" pos="39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Soa</a:t>
            </a:r>
            <a:r>
              <a:rPr lang="en-US" dirty="0" smtClean="0"/>
              <a:t> services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Technical - Overview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0" dirty="0" smtClean="0"/>
              <a:t>Integration Team</a:t>
            </a:r>
          </a:p>
          <a:p>
            <a:pPr lvl="1"/>
            <a:r>
              <a:rPr lang="en-GB" dirty="0" smtClean="0"/>
              <a:t>July 2017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992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887" y="1793631"/>
            <a:ext cx="9692421" cy="2293177"/>
          </a:xfrm>
        </p:spPr>
        <p:txBody>
          <a:bodyPr/>
          <a:lstStyle/>
          <a:p>
            <a:pPr lvl="0"/>
            <a:r>
              <a:rPr lang="en-US" dirty="0" smtClean="0"/>
              <a:t>Overview</a:t>
            </a:r>
            <a:endParaRPr lang="en-US" dirty="0"/>
          </a:p>
          <a:p>
            <a:pPr lvl="0"/>
            <a:r>
              <a:rPr lang="en-US" dirty="0" smtClean="0"/>
              <a:t>SOA Overview</a:t>
            </a:r>
            <a:endParaRPr lang="en-US" dirty="0"/>
          </a:p>
          <a:p>
            <a:pPr lvl="0"/>
            <a:r>
              <a:rPr lang="en-US" dirty="0" smtClean="0"/>
              <a:t>Logical Fields</a:t>
            </a:r>
            <a:endParaRPr lang="en-US" dirty="0"/>
          </a:p>
          <a:p>
            <a:pPr lvl="0"/>
            <a:r>
              <a:rPr lang="en-US" dirty="0" smtClean="0"/>
              <a:t>Payment Data Object (aka PDO)</a:t>
            </a:r>
            <a:endParaRPr lang="en-US" dirty="0"/>
          </a:p>
          <a:p>
            <a:r>
              <a:rPr lang="en-US" dirty="0" smtClean="0"/>
              <a:t>Samples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6F0BA-ECEE-44D1-ABE9-40C67B221300}" type="datetime4">
              <a:rPr lang="en-GB" smtClean="0"/>
              <a:t>10 March 2018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346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1298636" y="538255"/>
            <a:ext cx="1123494" cy="878865"/>
          </a:xfrm>
        </p:spPr>
        <p:txBody>
          <a:bodyPr/>
          <a:lstStyle/>
          <a:p>
            <a:r>
              <a:rPr lang="en-GB" dirty="0" smtClean="0"/>
              <a:t>“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12631" y="1737809"/>
            <a:ext cx="8198568" cy="4085942"/>
          </a:xfrm>
        </p:spPr>
        <p:txBody>
          <a:bodyPr/>
          <a:lstStyle/>
          <a:p>
            <a:r>
              <a:rPr lang="en-US" dirty="0" smtClean="0"/>
              <a:t>GPP leverage Service-Oriented Architecture (SOA).</a:t>
            </a:r>
            <a:r>
              <a:rPr lang="en-US" b="0" dirty="0"/>
              <a:t> Each service is an unassociated, self-supporting functionality. A business flow of messages is a cluster of services set in a predefined order which provide GPP's range of </a:t>
            </a:r>
            <a:r>
              <a:rPr lang="en-US" b="0" dirty="0" smtClean="0"/>
              <a:t>functionality</a:t>
            </a:r>
            <a:r>
              <a:rPr lang="en-GB" dirty="0" smtClean="0">
                <a:solidFill>
                  <a:schemeClr val="accent1"/>
                </a:solidFill>
              </a:rPr>
              <a:t>”</a:t>
            </a:r>
          </a:p>
          <a:p>
            <a:pPr lvl="1"/>
            <a:r>
              <a:rPr lang="en-US" dirty="0"/>
              <a:t>GPP SOA List of </a:t>
            </a:r>
            <a:r>
              <a:rPr lang="en-US" dirty="0" smtClean="0"/>
              <a:t>Services – Technical Guide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A5046-EA5E-455B-A3BC-352818629394}" type="datetime4">
              <a:rPr lang="en-GB" smtClean="0"/>
              <a:pPr/>
              <a:t>10 March 2018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314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 OVERVIEW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10 March 2018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3715380" y="1695634"/>
            <a:ext cx="3000952" cy="3098307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GPP</a:t>
            </a:r>
            <a:endParaRPr lang="he-IL" sz="4000" dirty="0" err="1" smtClean="0">
              <a:solidFill>
                <a:schemeClr val="bg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412854" y="1695635"/>
            <a:ext cx="2476870" cy="53266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MQ</a:t>
            </a:r>
            <a:endParaRPr lang="en-US" dirty="0"/>
          </a:p>
        </p:txBody>
      </p:sp>
      <p:sp>
        <p:nvSpPr>
          <p:cNvPr id="60" name="Rounded Rectangle 59"/>
          <p:cNvSpPr/>
          <p:nvPr/>
        </p:nvSpPr>
        <p:spPr>
          <a:xfrm>
            <a:off x="7412854" y="2521664"/>
            <a:ext cx="2476870" cy="53266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62" name="Rounded Rectangle 61"/>
          <p:cNvSpPr/>
          <p:nvPr/>
        </p:nvSpPr>
        <p:spPr>
          <a:xfrm>
            <a:off x="7412854" y="3347693"/>
            <a:ext cx="2476870" cy="53266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WS</a:t>
            </a:r>
            <a:endParaRPr lang="en-US" dirty="0"/>
          </a:p>
        </p:txBody>
      </p:sp>
      <p:sp>
        <p:nvSpPr>
          <p:cNvPr id="63" name="Rounded Rectangle 62"/>
          <p:cNvSpPr/>
          <p:nvPr/>
        </p:nvSpPr>
        <p:spPr>
          <a:xfrm>
            <a:off x="3715380" y="4899465"/>
            <a:ext cx="3000952" cy="53266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UI</a:t>
            </a:r>
            <a:endParaRPr lang="en-US" dirty="0"/>
          </a:p>
        </p:txBody>
      </p:sp>
      <p:pic>
        <p:nvPicPr>
          <p:cNvPr id="1026" name="Picture 2" descr="Image result for system administrato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705" y="5503470"/>
            <a:ext cx="1046301" cy="1046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database 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6732" y="4837630"/>
            <a:ext cx="1188991" cy="1188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ounded Rectangle 70"/>
          <p:cNvSpPr/>
          <p:nvPr/>
        </p:nvSpPr>
        <p:spPr>
          <a:xfrm>
            <a:off x="7412854" y="4173723"/>
            <a:ext cx="2476870" cy="53266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16200000">
            <a:off x="5566144" y="3018711"/>
            <a:ext cx="3054527" cy="408374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Interface Layer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 rot="5400000">
            <a:off x="1789151" y="3040601"/>
            <a:ext cx="3098308" cy="408374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SOA Layer</a:t>
            </a:r>
            <a:endParaRPr lang="en-US" dirty="0"/>
          </a:p>
        </p:txBody>
      </p:sp>
      <p:sp>
        <p:nvSpPr>
          <p:cNvPr id="73" name="Rounded Rectangle 72"/>
          <p:cNvSpPr/>
          <p:nvPr/>
        </p:nvSpPr>
        <p:spPr>
          <a:xfrm>
            <a:off x="426731" y="1695634"/>
            <a:ext cx="2476870" cy="53266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426731" y="2521663"/>
            <a:ext cx="2476870" cy="53266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Load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426731" y="3347692"/>
            <a:ext cx="2476870" cy="53266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Task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426731" y="4173722"/>
            <a:ext cx="2476870" cy="53266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List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7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SOA</a:t>
            </a:r>
            <a:r>
              <a:rPr lang="en-US" dirty="0" smtClean="0"/>
              <a:t> specifications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10 March 2018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23888" y="1403639"/>
            <a:ext cx="9120187" cy="2549929"/>
          </a:xfrm>
          <a:prstGeom prst="rect">
            <a:avLst/>
          </a:prstGeom>
          <a:ln w="15875" cap="sq" cmpd="sng">
            <a:noFill/>
            <a:bevel/>
          </a:ln>
        </p:spPr>
        <p:txBody>
          <a:bodyPr wrap="square">
            <a:spAutoFit/>
          </a:bodyPr>
          <a:lstStyle/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dirty="0" smtClean="0">
                <a:solidFill>
                  <a:schemeClr val="accent2"/>
                </a:solidFill>
              </a:rPr>
              <a:t>Protocol – SOAP over HTTP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dirty="0" smtClean="0">
                <a:solidFill>
                  <a:schemeClr val="accent2"/>
                </a:solidFill>
              </a:rPr>
              <a:t>Format – XML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dirty="0" smtClean="0">
                <a:solidFill>
                  <a:schemeClr val="accent2"/>
                </a:solidFill>
              </a:rPr>
              <a:t>Transactional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dirty="0" smtClean="0">
                <a:solidFill>
                  <a:schemeClr val="accent2"/>
                </a:solidFill>
              </a:rPr>
              <a:t>Authorization Based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dirty="0" smtClean="0">
                <a:solidFill>
                  <a:schemeClr val="accent2"/>
                </a:solidFill>
              </a:rPr>
              <a:t>Specifications provided in WSDL format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dirty="0" smtClean="0">
                <a:solidFill>
                  <a:schemeClr val="accent2"/>
                </a:solidFill>
              </a:rPr>
              <a:t>Can be consumed by any client application</a:t>
            </a:r>
          </a:p>
        </p:txBody>
      </p:sp>
    </p:spTree>
    <p:extLst>
      <p:ext uri="{BB962C8B-B14F-4D97-AF65-F5344CB8AC3E}">
        <p14:creationId xmlns:p14="http://schemas.microsoft.com/office/powerpoint/2010/main" val="2926925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SOA</a:t>
            </a:r>
            <a:r>
              <a:rPr lang="en-US" dirty="0" smtClean="0"/>
              <a:t> services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10 March 2018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92" y="1170633"/>
            <a:ext cx="11369156" cy="487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7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2"/>
                </a:solidFill>
              </a:rPr>
              <a:t>soa</a:t>
            </a:r>
            <a:r>
              <a:rPr lang="en-US" dirty="0" smtClean="0"/>
              <a:t>- example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10 March 2018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630837" y="1432874"/>
            <a:ext cx="2573518" cy="226244"/>
          </a:xfrm>
          <a:prstGeom prst="rect">
            <a:avLst/>
          </a:prstGeom>
          <a:noFill/>
        </p:spPr>
        <p:txBody>
          <a:bodyPr wrap="square" lIns="0" tIns="0" rIns="0" bIns="0" rtlCol="1">
            <a:noAutofit/>
          </a:bodyPr>
          <a:lstStyle/>
          <a:p>
            <a:endParaRPr lang="he-IL" dirty="0" err="1" smtClean="0">
              <a:solidFill>
                <a:schemeClr val="tx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8" y="1287262"/>
            <a:ext cx="5975567" cy="4464699"/>
          </a:xfrm>
          <a:prstGeom prst="rect">
            <a:avLst/>
          </a:prstGeom>
          <a:ln w="3175">
            <a:noFill/>
          </a:ln>
        </p:spPr>
      </p:pic>
      <p:sp>
        <p:nvSpPr>
          <p:cNvPr id="9" name="Rounded Rectangle 8"/>
          <p:cNvSpPr/>
          <p:nvPr/>
        </p:nvSpPr>
        <p:spPr>
          <a:xfrm>
            <a:off x="7839438" y="1222996"/>
            <a:ext cx="2476870" cy="5326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SOA Message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839438" y="1965570"/>
            <a:ext cx="2476870" cy="5326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839438" y="3354313"/>
            <a:ext cx="2476870" cy="5326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Service Body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9" idx="1"/>
          </p:cNvCxnSpPr>
          <p:nvPr/>
        </p:nvCxnSpPr>
        <p:spPr>
          <a:xfrm flipH="1" flipV="1">
            <a:off x="3451123" y="1483756"/>
            <a:ext cx="4388315" cy="5570"/>
          </a:xfrm>
          <a:prstGeom prst="straightConnector1">
            <a:avLst/>
          </a:prstGeom>
          <a:ln w="25400"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1"/>
          </p:cNvCxnSpPr>
          <p:nvPr/>
        </p:nvCxnSpPr>
        <p:spPr>
          <a:xfrm flipH="1">
            <a:off x="6131923" y="2231900"/>
            <a:ext cx="1707515" cy="0"/>
          </a:xfrm>
          <a:prstGeom prst="straightConnector1">
            <a:avLst/>
          </a:prstGeom>
          <a:ln w="25400"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1"/>
          </p:cNvCxnSpPr>
          <p:nvPr/>
        </p:nvCxnSpPr>
        <p:spPr>
          <a:xfrm flipH="1">
            <a:off x="5343817" y="3620643"/>
            <a:ext cx="2495621" cy="0"/>
          </a:xfrm>
          <a:prstGeom prst="straightConnector1">
            <a:avLst/>
          </a:prstGeom>
          <a:ln w="25400"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32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Thank you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Rajesh Badiye</a:t>
            </a:r>
          </a:p>
          <a:p>
            <a:r>
              <a:rPr lang="en-GB" b="0" dirty="0" smtClean="0"/>
              <a:t>Integration Team</a:t>
            </a:r>
            <a:endParaRPr lang="en-GB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2CEC-3088-437B-B321-33BEC7D93FCD}" type="datetime4">
              <a:rPr lang="en-GB" smtClean="0"/>
              <a:pPr/>
              <a:t>10 March 2018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mtClean="0"/>
              <a:t>Rajesh.badiye@finastra.com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991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nastra_PowerPoint_Template_LIGHT">
  <a:themeElements>
    <a:clrScheme name="Finastra">
      <a:dk1>
        <a:sysClr val="windowText" lastClr="000000"/>
      </a:dk1>
      <a:lt1>
        <a:sysClr val="window" lastClr="FFFFFF"/>
      </a:lt1>
      <a:dk2>
        <a:srgbClr val="414141"/>
      </a:dk2>
      <a:lt2>
        <a:srgbClr val="E5E5E5"/>
      </a:lt2>
      <a:accent1>
        <a:srgbClr val="CD3CAD"/>
      </a:accent1>
      <a:accent2>
        <a:srgbClr val="6948D9"/>
      </a:accent2>
      <a:accent3>
        <a:srgbClr val="414141"/>
      </a:accent3>
      <a:accent4>
        <a:srgbClr val="E189CD"/>
      </a:accent4>
      <a:accent5>
        <a:srgbClr val="A591E8"/>
      </a:accent5>
      <a:accent6>
        <a:srgbClr val="A5A5A5"/>
      </a:accent6>
      <a:hlink>
        <a:srgbClr val="CD3CAD"/>
      </a:hlink>
      <a:folHlink>
        <a:srgbClr val="CD3CAD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Finastra_PowerPoint_Template_LIGHT.potx" id="{E28E15CF-D4AF-4030-9C27-4521403959F6}" vid="{3C581112-1A15-4DD8-9762-0CCB35449E2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FDA2510A45954CB46081864A6D864F" ma:contentTypeVersion="5" ma:contentTypeDescription="Create a new document." ma:contentTypeScope="" ma:versionID="5b475eef84496e2b7a4205b1d00d7d4c">
  <xsd:schema xmlns:xsd="http://www.w3.org/2001/XMLSchema" xmlns:xs="http://www.w3.org/2001/XMLSchema" xmlns:p="http://schemas.microsoft.com/office/2006/metadata/properties" xmlns:ns1="http://schemas.microsoft.com/sharepoint/v3" xmlns:ns2="1913475e-a030-45ec-9e8a-a2630205b38f" xmlns:ns3="0ae7057e-292f-4fd1-bead-5494e4c66c6d" targetNamespace="http://schemas.microsoft.com/office/2006/metadata/properties" ma:root="true" ma:fieldsID="85738e600c763465eda532a3d229a01a" ns1:_="" ns2:_="" ns3:_="">
    <xsd:import namespace="http://schemas.microsoft.com/sharepoint/v3"/>
    <xsd:import namespace="1913475e-a030-45ec-9e8a-a2630205b38f"/>
    <xsd:import namespace="0ae7057e-292f-4fd1-bead-5494e4c66c6d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13475e-a030-45ec-9e8a-a2630205b3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e7057e-292f-4fd1-bead-5494e4c66c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7186F62-2954-471E-9368-38BF5704F41F}">
  <ds:schemaRefs>
    <ds:schemaRef ds:uri="http://schemas.microsoft.com/sharepoint/v3"/>
    <ds:schemaRef ds:uri="http://purl.org/dc/terms/"/>
    <ds:schemaRef ds:uri="http://www.w3.org/XML/1998/namespace"/>
    <ds:schemaRef ds:uri="1913475e-a030-45ec-9e8a-a2630205b38f"/>
    <ds:schemaRef ds:uri="http://schemas.microsoft.com/office/2006/metadata/properties"/>
    <ds:schemaRef ds:uri="http://schemas.microsoft.com/office/2006/documentManagement/types"/>
    <ds:schemaRef ds:uri="0ae7057e-292f-4fd1-bead-5494e4c66c6d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F6B4073B-771D-450A-9EDA-ABAA77B053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913475e-a030-45ec-9e8a-a2630205b38f"/>
    <ds:schemaRef ds:uri="0ae7057e-292f-4fd1-bead-5494e4c66c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A1AEAF9-C730-4098-99F1-230B2FED747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Finastra_PowerPoint_Template_LIGHT</Template>
  <TotalTime>11411</TotalTime>
  <Words>146</Words>
  <Application>Microsoft Office PowerPoint</Application>
  <PresentationFormat>Widescreen</PresentationFormat>
  <Paragraphs>60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Finastra_PowerPoint_Template_LIGHT</vt:lpstr>
      <vt:lpstr>Soa services</vt:lpstr>
      <vt:lpstr>AGENDA</vt:lpstr>
      <vt:lpstr>PowerPoint Presentation</vt:lpstr>
      <vt:lpstr>SOA OVERVIEW</vt:lpstr>
      <vt:lpstr>SOA specifications</vt:lpstr>
      <vt:lpstr>SOA services</vt:lpstr>
      <vt:lpstr>soa- example</vt:lpstr>
      <vt:lpstr>Thank you</vt:lpstr>
    </vt:vector>
  </TitlesOfParts>
  <Company>D + 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Julie Herder</dc:creator>
  <cp:lastModifiedBy>Alexander Perman</cp:lastModifiedBy>
  <cp:revision>102</cp:revision>
  <cp:lastPrinted>2017-06-06T14:07:14Z</cp:lastPrinted>
  <dcterms:created xsi:type="dcterms:W3CDTF">2017-06-27T19:04:38Z</dcterms:created>
  <dcterms:modified xsi:type="dcterms:W3CDTF">2018-03-10T17:59:24Z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0x0101009AFDA2510A45954CB46081864A6D864F</vt:lpwstr>
  </property>
</Properties>
</file>