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1" r:id="rId7"/>
    <p:sldId id="287" r:id="rId8"/>
    <p:sldId id="292" r:id="rId9"/>
    <p:sldId id="293" r:id="rId10"/>
    <p:sldId id="294" r:id="rId11"/>
    <p:sldId id="295" r:id="rId12"/>
    <p:sldId id="296" r:id="rId13"/>
    <p:sldId id="29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3" autoAdjust="0"/>
    <p:restoredTop sz="93441" autoAdjust="0"/>
  </p:normalViewPr>
  <p:slideViewPr>
    <p:cSldViewPr snapToGrid="0" showGuides="1">
      <p:cViewPr varScale="1">
        <p:scale>
          <a:sx n="78" d="100"/>
          <a:sy n="78" d="100"/>
        </p:scale>
        <p:origin x="77" y="1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DE84-D7B3-4797-B14D-77424657396D}" type="datetimeFigureOut">
              <a:rPr lang="en-GB" smtClean="0"/>
              <a:t>10/03/2018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7186-519D-4532-81F6-43370D5C517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59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97EC-6BB0-461C-B045-D257C6C8821E}" type="datetimeFigureOut">
              <a:rPr lang="en-GB" smtClean="0"/>
              <a:t>10/03/2018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BB14C-7D58-4C6F-8674-35D4E28D7A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5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751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BB14C-7D58-4C6F-8674-35D4E28D7AD6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1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39" y="65"/>
            <a:ext cx="9802179" cy="6857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7" y="1808163"/>
            <a:ext cx="9143999" cy="1511299"/>
          </a:xfrm>
        </p:spPr>
        <p:txBody>
          <a:bodyPr anchor="b" anchorCtr="0"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379338"/>
            <a:ext cx="9143999" cy="706887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endParaRPr lang="en-GB" sz="800" b="1" dirty="0">
              <a:solidFill>
                <a:schemeClr val="tx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3888" y="4246294"/>
            <a:ext cx="5364162" cy="981922"/>
          </a:xfrm>
        </p:spPr>
        <p:txBody>
          <a:bodyPr/>
          <a:lstStyle>
            <a:lvl1pPr>
              <a:spcBef>
                <a:spcPts val="0"/>
              </a:spcBef>
              <a:defRPr sz="2000" b="1"/>
            </a:lvl1pPr>
            <a:lvl2pPr marL="0" indent="0">
              <a:spcBef>
                <a:spcPts val="1200"/>
              </a:spcBef>
              <a:buNone/>
              <a:defRPr sz="1800">
                <a:solidFill>
                  <a:schemeClr val="accent1"/>
                </a:solidFill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" y="432335"/>
            <a:ext cx="1699764" cy="8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7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478" y="2862064"/>
            <a:ext cx="2985522" cy="3995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163" indent="-411163">
              <a:spcBef>
                <a:spcPts val="1500"/>
              </a:spcBef>
              <a:buSzPct val="150000"/>
              <a:buFontTx/>
              <a:buBlip>
                <a:blip r:embed="rId3"/>
              </a:buBlip>
              <a:defRPr sz="20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AA2F-F619-4723-B6E7-545F24B9918D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GB" sz="2000" b="1" dirty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86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201E0-34F3-46A7-AE44-D99163B13904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318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8624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086" y="5289801"/>
            <a:ext cx="4946914" cy="15681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298636" y="1348153"/>
            <a:ext cx="1123494" cy="8788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en-GB" sz="16600" b="1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808" y="2486746"/>
            <a:ext cx="8561983" cy="3857700"/>
          </a:xfrm>
        </p:spPr>
        <p:txBody>
          <a:bodyPr/>
          <a:lstStyle>
            <a:lvl1pPr>
              <a:defRPr sz="3600" b="1"/>
            </a:lvl1pPr>
            <a:lvl2pPr marL="0" indent="0">
              <a:spcBef>
                <a:spcPts val="1800"/>
              </a:spcBef>
              <a:buNone/>
              <a:defRPr sz="1600" b="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8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7" y="1792800"/>
            <a:ext cx="5364163" cy="4563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1DED-F17D-40BA-964F-A1C8DEDCEF61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3888" y="928800"/>
            <a:ext cx="9692420" cy="781056"/>
          </a:xfr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203950" y="1792800"/>
            <a:ext cx="5364163" cy="4588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69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174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07200"/>
            <a:ext cx="7529512" cy="1512000"/>
          </a:xfrm>
        </p:spPr>
        <p:txBody>
          <a:bodyPr anchor="b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80400"/>
            <a:ext cx="7529512" cy="1500187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FBC6CA-9941-44FF-B65D-C7A23CB5A4BE}" type="datetime4">
              <a:rPr lang="en-GB" smtClean="0"/>
              <a:pPr/>
              <a:t>10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bg1"/>
                </a:solidFill>
              </a:rPr>
              <a:t>Finastra</a:t>
            </a:r>
            <a:r>
              <a:rPr lang="en-GB" sz="800" dirty="0" smtClean="0">
                <a:solidFill>
                  <a:schemeClr val="bg1"/>
                </a:solidFill>
              </a:rPr>
              <a:t>	|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11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304B-F8FC-4BC7-8FE8-C50BC87E1FAB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C3DF-C1B2-4C30-9BDA-F5EE790E7213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6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64" y="0"/>
            <a:ext cx="737463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0441" y="1807200"/>
            <a:ext cx="4252913" cy="1512000"/>
          </a:xfrm>
        </p:spPr>
        <p:txBody>
          <a:bodyPr anchor="b" anchorCtr="0"/>
          <a:lstStyle>
            <a:lvl1pPr algn="l">
              <a:defRPr sz="5400" cap="none" baseline="0"/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3541519"/>
            <a:ext cx="4252913" cy="70699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0C-C3F3-4A66-A20B-F3CE4CC3331D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3888" y="4248512"/>
            <a:ext cx="4252912" cy="35148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23888" y="4955505"/>
            <a:ext cx="2781390" cy="1426245"/>
            <a:chOff x="623888" y="4955505"/>
            <a:chExt cx="2781390" cy="1426245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978056" y="4973216"/>
              <a:ext cx="2427222" cy="14085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1500"/>
                </a:spcBef>
              </a:pPr>
              <a:r>
                <a:rPr lang="en-GB" sz="1400" dirty="0" smtClean="0">
                  <a:solidFill>
                    <a:schemeClr val="tx2"/>
                  </a:solidFill>
                </a:rPr>
                <a:t>@</a:t>
              </a:r>
              <a:r>
                <a:rPr lang="en-GB" sz="1400" dirty="0" err="1" smtClean="0">
                  <a:solidFill>
                    <a:schemeClr val="tx2"/>
                  </a:solidFill>
                </a:rPr>
                <a:t>FinastraFS</a:t>
              </a:r>
              <a:endParaRPr lang="en-GB" sz="1400" dirty="0" smtClean="0">
                <a:solidFill>
                  <a:schemeClr val="tx2"/>
                </a:solidFill>
              </a:endParaRPr>
            </a:p>
            <a:p>
              <a:pPr>
                <a:spcBef>
                  <a:spcPts val="1500"/>
                </a:spcBef>
              </a:pPr>
              <a:r>
                <a:rPr lang="en-GB" sz="140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LinkedIn</a:t>
              </a:r>
            </a:p>
            <a:p>
              <a:pPr>
                <a:spcBef>
                  <a:spcPts val="1500"/>
                </a:spcBef>
              </a:pPr>
              <a:r>
                <a:rPr lang="en-GB" sz="1400" baseline="0" dirty="0" err="1" smtClean="0">
                  <a:solidFill>
                    <a:schemeClr val="tx2"/>
                  </a:solidFill>
                </a:rPr>
                <a:t>Finastra</a:t>
              </a:r>
              <a:r>
                <a:rPr lang="en-GB" sz="1400" baseline="0" dirty="0" smtClean="0">
                  <a:solidFill>
                    <a:schemeClr val="tx2"/>
                  </a:solidFill>
                </a:rPr>
                <a:t> YouTube</a:t>
              </a:r>
              <a:endParaRPr lang="en-GB" sz="1400" dirty="0" smtClean="0">
                <a:solidFill>
                  <a:schemeClr val="tx2"/>
                </a:solidFill>
              </a:endParaRPr>
            </a:p>
          </p:txBody>
        </p:sp>
        <p:grpSp>
          <p:nvGrpSpPr>
            <p:cNvPr id="18" name="Group 17"/>
            <p:cNvGrpSpPr/>
            <p:nvPr userDrawn="1"/>
          </p:nvGrpSpPr>
          <p:grpSpPr>
            <a:xfrm>
              <a:off x="623888" y="4955505"/>
              <a:ext cx="289249" cy="289249"/>
              <a:chOff x="623888" y="4955505"/>
              <a:chExt cx="289249" cy="289249"/>
            </a:xfrm>
          </p:grpSpPr>
          <p:sp>
            <p:nvSpPr>
              <p:cNvPr id="8" name="Oval 7"/>
              <p:cNvSpPr/>
              <p:nvPr userDrawn="1"/>
            </p:nvSpPr>
            <p:spPr>
              <a:xfrm>
                <a:off x="623888" y="4955505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658864" y="5021597"/>
                <a:ext cx="224057" cy="157063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 userDrawn="1"/>
          </p:nvGrpSpPr>
          <p:grpSpPr>
            <a:xfrm>
              <a:off x="623888" y="5352082"/>
              <a:ext cx="289249" cy="289249"/>
              <a:chOff x="623888" y="5352082"/>
              <a:chExt cx="289249" cy="289249"/>
            </a:xfrm>
          </p:grpSpPr>
          <p:sp>
            <p:nvSpPr>
              <p:cNvPr id="11" name="Oval 10"/>
              <p:cNvSpPr/>
              <p:nvPr userDrawn="1"/>
            </p:nvSpPr>
            <p:spPr>
              <a:xfrm>
                <a:off x="623888" y="535208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694964" y="5405276"/>
                <a:ext cx="155034" cy="155034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 userDrawn="1"/>
          </p:nvGrpSpPr>
          <p:grpSpPr>
            <a:xfrm>
              <a:off x="623888" y="5752692"/>
              <a:ext cx="289249" cy="289249"/>
              <a:chOff x="623888" y="5752692"/>
              <a:chExt cx="289249" cy="289249"/>
            </a:xfrm>
          </p:grpSpPr>
          <p:sp>
            <p:nvSpPr>
              <p:cNvPr id="15" name="Oval 14"/>
              <p:cNvSpPr/>
              <p:nvPr userDrawn="1"/>
            </p:nvSpPr>
            <p:spPr>
              <a:xfrm>
                <a:off x="623888" y="5752692"/>
                <a:ext cx="289249" cy="289249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500" y="5793581"/>
                <a:ext cx="167706" cy="1944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3968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793631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2631" y="6393421"/>
            <a:ext cx="1400908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D22C19FE-D082-4640-BFED-203C0E583774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93421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0431" y="6393421"/>
            <a:ext cx="497682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4095909-DC86-4C28-AD6E-431C997D48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3887" y="6393421"/>
            <a:ext cx="812189" cy="3651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tabLst>
                <a:tab pos="627063" algn="l"/>
              </a:tabLst>
            </a:pPr>
            <a:r>
              <a:rPr lang="en-GB" sz="800" b="1" dirty="0" smtClean="0">
                <a:solidFill>
                  <a:schemeClr val="tx2"/>
                </a:solidFill>
              </a:rPr>
              <a:t>Finastra</a:t>
            </a:r>
            <a:r>
              <a:rPr lang="en-GB" sz="800" dirty="0" smtClean="0">
                <a:solidFill>
                  <a:schemeClr val="tx2"/>
                </a:solidFill>
              </a:rPr>
              <a:t>	|</a:t>
            </a:r>
            <a:endParaRPr lang="en-GB" sz="800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93" y="388144"/>
            <a:ext cx="1191884" cy="5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1" r:id="rId6"/>
    <p:sldLayoutId id="2147483654" r:id="rId7"/>
    <p:sldLayoutId id="2147483655" r:id="rId8"/>
    <p:sldLayoutId id="2147483665" r:id="rId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4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165100" indent="-1651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395288" indent="-15875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587375" indent="-144463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766763" indent="-153988" algn="l" defTabSz="914400" rtl="0" eaLnBrk="1" latinLnBrk="0" hangingPunct="1">
        <a:lnSpc>
          <a:spcPct val="9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72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1139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  <p15:guide id="7" pos="39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2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 Data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Technical - Overview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0" dirty="0" smtClean="0"/>
              <a:t>Integration Team</a:t>
            </a:r>
          </a:p>
          <a:p>
            <a:pPr lvl="1"/>
            <a:r>
              <a:rPr lang="en-GB" dirty="0" smtClean="0"/>
              <a:t>February 2018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9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Examples summary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1638-3586-4527-A760-38AC15BFC248}" type="datetime4">
              <a:rPr lang="en-GB" smtClean="0"/>
              <a:pPr/>
              <a:t>10 March 2018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10</a:t>
            </a:fld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167394"/>
              </p:ext>
            </p:extLst>
          </p:nvPr>
        </p:nvGraphicFramePr>
        <p:xfrm>
          <a:off x="1647372" y="1355183"/>
          <a:ext cx="9423060" cy="3973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1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0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919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Request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Response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699">
                <a:tc>
                  <a:txBody>
                    <a:bodyPr/>
                    <a:lstStyle/>
                    <a:p>
                      <a:r>
                        <a:rPr lang="en-IN" dirty="0" smtClean="0"/>
                        <a:t>Apply Changes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514">
                <a:tc>
                  <a:txBody>
                    <a:bodyPr/>
                    <a:lstStyle/>
                    <a:p>
                      <a:r>
                        <a:rPr lang="en-IN" dirty="0" smtClean="0"/>
                        <a:t>Load Profile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514">
                <a:tc>
                  <a:txBody>
                    <a:bodyPr/>
                    <a:lstStyle/>
                    <a:p>
                      <a:r>
                        <a:rPr lang="en-IN" dirty="0" smtClean="0"/>
                        <a:t>Profile Action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2514">
                <a:tc>
                  <a:txBody>
                    <a:bodyPr/>
                    <a:lstStyle/>
                    <a:p>
                      <a:r>
                        <a:rPr lang="en-IN" dirty="0" smtClean="0"/>
                        <a:t>Profile List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070247"/>
              </p:ext>
            </p:extLst>
          </p:nvPr>
        </p:nvGraphicFramePr>
        <p:xfrm>
          <a:off x="5334971" y="2075919"/>
          <a:ext cx="1023931" cy="685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Packager Shell Object" showAsIcon="1" r:id="rId4" imgW="585000" imgH="392040" progId="Package">
                  <p:embed/>
                </p:oleObj>
              </mc:Choice>
              <mc:Fallback>
                <p:oleObj name="Packager Shell Object" showAsIcon="1" r:id="rId4" imgW="585000" imgH="3920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971" y="2075919"/>
                        <a:ext cx="1023931" cy="685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739161"/>
              </p:ext>
            </p:extLst>
          </p:nvPr>
        </p:nvGraphicFramePr>
        <p:xfrm>
          <a:off x="8763098" y="2079904"/>
          <a:ext cx="1155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Packager Shell Object" showAsIcon="1" r:id="rId6" imgW="1155960" imgH="685800" progId="Package">
                  <p:embed/>
                </p:oleObj>
              </mc:Choice>
              <mc:Fallback>
                <p:oleObj name="Packager Shell Object" showAsIcon="1" r:id="rId6" imgW="11559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63098" y="2079904"/>
                        <a:ext cx="1155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181417"/>
              </p:ext>
            </p:extLst>
          </p:nvPr>
        </p:nvGraphicFramePr>
        <p:xfrm>
          <a:off x="5330202" y="2929536"/>
          <a:ext cx="1028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Packager Shell Object" showAsIcon="1" r:id="rId8" imgW="1028880" imgH="685800" progId="Package">
                  <p:embed/>
                </p:oleObj>
              </mc:Choice>
              <mc:Fallback>
                <p:oleObj name="Packager Shell Object" showAsIcon="1" r:id="rId8" imgW="10288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30202" y="2929536"/>
                        <a:ext cx="1028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767431"/>
              </p:ext>
            </p:extLst>
          </p:nvPr>
        </p:nvGraphicFramePr>
        <p:xfrm>
          <a:off x="8762054" y="2899669"/>
          <a:ext cx="1155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Packager Shell Object" showAsIcon="1" r:id="rId10" imgW="1155960" imgH="685800" progId="Package">
                  <p:embed/>
                </p:oleObj>
              </mc:Choice>
              <mc:Fallback>
                <p:oleObj name="Packager Shell Object" showAsIcon="1" r:id="rId10" imgW="11559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762054" y="2899669"/>
                        <a:ext cx="1155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542362"/>
              </p:ext>
            </p:extLst>
          </p:nvPr>
        </p:nvGraphicFramePr>
        <p:xfrm>
          <a:off x="4351257" y="3717706"/>
          <a:ext cx="1282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Packager Shell Object" showAsIcon="1" r:id="rId12" imgW="1283040" imgH="685800" progId="Package">
                  <p:embed/>
                </p:oleObj>
              </mc:Choice>
              <mc:Fallback>
                <p:oleObj name="Packager Shell Object" showAsIcon="1" r:id="rId12" imgW="128304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351257" y="3717706"/>
                        <a:ext cx="1282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173295"/>
              </p:ext>
            </p:extLst>
          </p:nvPr>
        </p:nvGraphicFramePr>
        <p:xfrm>
          <a:off x="5496626" y="3717469"/>
          <a:ext cx="1981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Packager Shell Object" showAsIcon="1" r:id="rId14" imgW="1981800" imgH="685800" progId="Package">
                  <p:embed/>
                </p:oleObj>
              </mc:Choice>
              <mc:Fallback>
                <p:oleObj name="Packager Shell Object" showAsIcon="1" r:id="rId14" imgW="19818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96626" y="3717469"/>
                        <a:ext cx="19812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304509"/>
              </p:ext>
            </p:extLst>
          </p:nvPr>
        </p:nvGraphicFramePr>
        <p:xfrm>
          <a:off x="8311559" y="3703537"/>
          <a:ext cx="2070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Packager Shell Object" showAsIcon="1" r:id="rId16" imgW="2070720" imgH="685800" progId="Package">
                  <p:embed/>
                </p:oleObj>
              </mc:Choice>
              <mc:Fallback>
                <p:oleObj name="Packager Shell Object" showAsIcon="1" r:id="rId16" imgW="207072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311559" y="3703537"/>
                        <a:ext cx="20701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245147"/>
              </p:ext>
            </p:extLst>
          </p:nvPr>
        </p:nvGraphicFramePr>
        <p:xfrm>
          <a:off x="5330202" y="4571490"/>
          <a:ext cx="1028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Packager Shell Object" showAsIcon="1" r:id="rId18" imgW="1028880" imgH="685800" progId="Package">
                  <p:embed/>
                </p:oleObj>
              </mc:Choice>
              <mc:Fallback>
                <p:oleObj name="Packager Shell Object" showAsIcon="1" r:id="rId18" imgW="102888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330202" y="4571490"/>
                        <a:ext cx="1028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662221"/>
              </p:ext>
            </p:extLst>
          </p:nvPr>
        </p:nvGraphicFramePr>
        <p:xfrm>
          <a:off x="8789823" y="4509630"/>
          <a:ext cx="1155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Packager Shell Object" showAsIcon="1" r:id="rId20" imgW="1155960" imgH="685800" progId="Package">
                  <p:embed/>
                </p:oleObj>
              </mc:Choice>
              <mc:Fallback>
                <p:oleObj name="Packager Shell Object" showAsIcon="1" r:id="rId20" imgW="115596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789823" y="4509630"/>
                        <a:ext cx="11557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004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Arnab Podder</a:t>
            </a:r>
          </a:p>
          <a:p>
            <a:r>
              <a:rPr lang="en-GB" b="0" dirty="0" smtClean="0"/>
              <a:t>Integration Team</a:t>
            </a:r>
            <a:endParaRPr lang="en-GB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2CEC-3088-437B-B321-33BEC7D93FCD}" type="datetime4">
              <a:rPr lang="en-GB" smtClean="0"/>
              <a:pPr/>
              <a:t>10 March 2018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alexander.perman@finastra.com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9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Overview</a:t>
            </a:r>
            <a:endParaRPr lang="en-US" dirty="0"/>
          </a:p>
          <a:p>
            <a:pPr lvl="0"/>
            <a:r>
              <a:rPr lang="en-US" dirty="0" smtClean="0"/>
              <a:t>Web services</a:t>
            </a:r>
            <a:endParaRPr lang="en-US" dirty="0"/>
          </a:p>
          <a:p>
            <a:r>
              <a:rPr lang="en-US" dirty="0" smtClean="0"/>
              <a:t>Samples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F0BA-ECEE-44D1-ABE9-40C67B221300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412631" y="1306731"/>
            <a:ext cx="1123494" cy="878865"/>
          </a:xfrm>
        </p:spPr>
        <p:txBody>
          <a:bodyPr/>
          <a:lstStyle/>
          <a:p>
            <a:r>
              <a:rPr lang="en-GB" dirty="0" smtClean="0"/>
              <a:t>“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12631" y="2456266"/>
            <a:ext cx="8198568" cy="2181048"/>
          </a:xfrm>
        </p:spPr>
        <p:txBody>
          <a:bodyPr/>
          <a:lstStyle/>
          <a:p>
            <a:r>
              <a:rPr lang="en-US" dirty="0" smtClean="0"/>
              <a:t>GPP can maintain Static data profiles in its own system and allows users to upload static data profiles in GPP via </a:t>
            </a:r>
            <a:r>
              <a:rPr lang="en-US" dirty="0" smtClean="0"/>
              <a:t>web services </a:t>
            </a:r>
            <a:r>
              <a:rPr lang="en-GB" dirty="0" smtClean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5046-EA5E-455B-A3BC-352818629394}" type="datetime4">
              <a:rPr lang="en-GB" smtClean="0"/>
              <a:pPr/>
              <a:t>10 March 2018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2250" y="1643506"/>
            <a:ext cx="9692421" cy="45627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95288" indent="-158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87375" indent="-144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66763" indent="-153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0763" y="319427"/>
            <a:ext cx="9692420" cy="668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Web services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14558" y="1643506"/>
            <a:ext cx="9120187" cy="1666610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dirty="0" smtClean="0">
                <a:solidFill>
                  <a:schemeClr val="accent2"/>
                </a:solidFill>
              </a:rPr>
              <a:t>Apply Changes Service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dirty="0" smtClean="0">
                <a:solidFill>
                  <a:schemeClr val="accent2"/>
                </a:solidFill>
              </a:rPr>
              <a:t>Load Profile Service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dirty="0" smtClean="0">
                <a:solidFill>
                  <a:schemeClr val="accent2"/>
                </a:solidFill>
              </a:rPr>
              <a:t>Profile Action Service</a:t>
            </a:r>
          </a:p>
          <a:p>
            <a:pPr marL="411163" indent="-411163">
              <a:lnSpc>
                <a:spcPct val="90000"/>
              </a:lnSpc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dirty="0" smtClean="0">
                <a:solidFill>
                  <a:schemeClr val="accent2"/>
                </a:solidFill>
              </a:rPr>
              <a:t>Profile List Service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8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8" y="844062"/>
            <a:ext cx="10022341" cy="1334695"/>
          </a:xfrm>
        </p:spPr>
        <p:txBody>
          <a:bodyPr/>
          <a:lstStyle/>
          <a:p>
            <a:pPr>
              <a:spcBef>
                <a:spcPts val="1500"/>
              </a:spcBef>
              <a:buSzPct val="150000"/>
            </a:pPr>
            <a:r>
              <a:rPr lang="en-IN" sz="2000" b="0" dirty="0"/>
              <a:t>This service enables a </a:t>
            </a:r>
            <a:r>
              <a:rPr lang="en-IN" sz="2000" dirty="0" smtClean="0">
                <a:solidFill>
                  <a:schemeClr val="accent4">
                    <a:lumMod val="75000"/>
                  </a:schemeClr>
                </a:solidFill>
              </a:rPr>
              <a:t>Third Party Application </a:t>
            </a:r>
            <a:r>
              <a:rPr lang="en-IN" sz="2000" b="0" dirty="0"/>
              <a:t>to apply recent updates that were made to specific profiles. </a:t>
            </a:r>
          </a:p>
          <a:p>
            <a:pPr>
              <a:spcBef>
                <a:spcPts val="1500"/>
              </a:spcBef>
              <a:buSzPct val="150000"/>
            </a:pPr>
            <a:r>
              <a:rPr lang="en-IN" sz="2000" b="0" dirty="0"/>
              <a:t>The same functionality is accessible using the </a:t>
            </a:r>
            <a:r>
              <a:rPr lang="en-IN" sz="2000" dirty="0">
                <a:solidFill>
                  <a:schemeClr val="accent4">
                    <a:lumMod val="75000"/>
                  </a:schemeClr>
                </a:solidFill>
              </a:rPr>
              <a:t>Apply Changes</a:t>
            </a:r>
            <a:r>
              <a:rPr lang="en-IN" sz="2000" b="0" dirty="0"/>
              <a:t> dialog box in the GPP user interface.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77719" y="2846973"/>
            <a:ext cx="7914677" cy="26300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95288" indent="-158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87375" indent="-144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66763" indent="-153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500"/>
              </a:spcBef>
              <a:buSzPct val="150000"/>
            </a:pPr>
            <a:r>
              <a:rPr lang="en-IN" sz="2000" dirty="0" smtClean="0">
                <a:solidFill>
                  <a:schemeClr val="accent2"/>
                </a:solidFill>
              </a:rPr>
              <a:t>Processing 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1800" b="0" dirty="0" smtClean="0"/>
              <a:t>The </a:t>
            </a:r>
            <a:r>
              <a:rPr lang="en-IN" sz="1800" b="0" dirty="0"/>
              <a:t>profile IDs in the </a:t>
            </a:r>
            <a:r>
              <a:rPr lang="en-IN" sz="1800" dirty="0" smtClean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IN" sz="1800" dirty="0" err="1" smtClean="0">
                <a:solidFill>
                  <a:schemeClr val="accent4">
                    <a:lumMod val="75000"/>
                  </a:schemeClr>
                </a:solidFill>
              </a:rPr>
              <a:t>profileIDs</a:t>
            </a:r>
            <a:r>
              <a:rPr lang="en-IN" sz="1800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  <a:r>
              <a:rPr lang="en-IN" sz="1800" b="0" dirty="0" smtClean="0"/>
              <a:t> </a:t>
            </a:r>
            <a:r>
              <a:rPr lang="en-IN" sz="1800" b="0" dirty="0"/>
              <a:t>tag are converted to cache </a:t>
            </a:r>
            <a:r>
              <a:rPr lang="en-IN" sz="1800" b="0" dirty="0" smtClean="0"/>
              <a:t>IDs. </a:t>
            </a:r>
            <a:endParaRPr lang="en-IN" sz="1800" b="0" dirty="0"/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1800" b="0" dirty="0"/>
              <a:t>Related caches are </a:t>
            </a:r>
            <a:r>
              <a:rPr lang="en-IN" sz="1800" b="0" dirty="0" smtClean="0"/>
              <a:t>evaluated 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sz="1800" b="0" dirty="0" smtClean="0"/>
              <a:t>Invalid </a:t>
            </a:r>
            <a:r>
              <a:rPr lang="en-US" sz="1800" b="0" dirty="0"/>
              <a:t>profile IDs are ignored </a:t>
            </a:r>
            <a:endParaRPr lang="en-IN" sz="1800" b="0" dirty="0" smtClean="0"/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1800" b="0" dirty="0"/>
              <a:t>Changes are applied and the cache is refreshed for each valid profile </a:t>
            </a:r>
            <a:r>
              <a:rPr lang="en-IN" sz="1800" b="0" dirty="0" smtClean="0"/>
              <a:t>ID.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sz="1800" b="0" dirty="0" smtClean="0"/>
              <a:t>A </a:t>
            </a:r>
            <a:r>
              <a:rPr lang="en-US" sz="1800" b="0" dirty="0"/>
              <a:t>response is returned </a:t>
            </a:r>
            <a:endParaRPr lang="en-IN" sz="1800" b="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APPLY CHANGES SERVICE</a:t>
            </a:r>
            <a:b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4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8" y="936531"/>
            <a:ext cx="10063777" cy="937523"/>
          </a:xfrm>
        </p:spPr>
        <p:txBody>
          <a:bodyPr/>
          <a:lstStyle/>
          <a:p>
            <a:pPr>
              <a:spcBef>
                <a:spcPts val="1500"/>
              </a:spcBef>
              <a:buSzPct val="150000"/>
            </a:pPr>
            <a:r>
              <a:rPr lang="en-IN" sz="2400" b="0" dirty="0"/>
              <a:t>The service enables a third party application to retrieve a single entry per profile by providing both the </a:t>
            </a:r>
            <a:r>
              <a:rPr lang="en-IN" sz="2400" dirty="0">
                <a:solidFill>
                  <a:schemeClr val="accent4">
                    <a:lumMod val="75000"/>
                  </a:schemeClr>
                </a:solidFill>
              </a:rPr>
              <a:t>profile unique ID </a:t>
            </a:r>
            <a:r>
              <a:rPr lang="en-IN" sz="2400" b="0" dirty="0"/>
              <a:t>and the </a:t>
            </a:r>
            <a:r>
              <a:rPr lang="en-IN" sz="2400" dirty="0">
                <a:solidFill>
                  <a:schemeClr val="accent4">
                    <a:lumMod val="75000"/>
                  </a:schemeClr>
                </a:solidFill>
              </a:rPr>
              <a:t>entry unique ID </a:t>
            </a:r>
            <a:r>
              <a:rPr lang="en-IN" sz="2400" b="0" dirty="0" smtClean="0"/>
              <a:t>. </a:t>
            </a:r>
            <a:endParaRPr lang="en-IN" sz="2400" b="0" dirty="0"/>
          </a:p>
          <a:p>
            <a:pPr>
              <a:spcBef>
                <a:spcPts val="1500"/>
              </a:spcBef>
              <a:buSzPct val="150000"/>
            </a:pPr>
            <a:r>
              <a:rPr lang="en-IN" sz="2000" b="0" dirty="0" smtClean="0"/>
              <a:t> </a:t>
            </a:r>
            <a:endParaRPr lang="en-IN" sz="20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60568" y="2939847"/>
            <a:ext cx="5590416" cy="17894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95288" indent="-158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87375" indent="-144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66763" indent="-153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500"/>
              </a:spcBef>
              <a:buSzPct val="150000"/>
            </a:pPr>
            <a:r>
              <a:rPr lang="en-IN" sz="2000" dirty="0">
                <a:solidFill>
                  <a:schemeClr val="accent2"/>
                </a:solidFill>
              </a:rPr>
              <a:t>Processing</a:t>
            </a:r>
            <a:endParaRPr lang="en-IN" sz="2000" b="0" dirty="0" smtClean="0"/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1800" b="0" dirty="0" smtClean="0"/>
              <a:t>The </a:t>
            </a:r>
            <a:r>
              <a:rPr lang="en-IN" sz="1800" b="0" dirty="0"/>
              <a:t>input parameters are validated. 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1800" b="0" dirty="0"/>
              <a:t>Profile query is generated</a:t>
            </a:r>
            <a:r>
              <a:rPr lang="en-IN" sz="1800" b="0" dirty="0" smtClean="0"/>
              <a:t>.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1800" b="0" dirty="0"/>
              <a:t>All relevant attributes are returned.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 Profile Service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34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8" y="994604"/>
            <a:ext cx="9820812" cy="1269681"/>
          </a:xfrm>
        </p:spPr>
        <p:txBody>
          <a:bodyPr/>
          <a:lstStyle/>
          <a:p>
            <a:pPr>
              <a:spcBef>
                <a:spcPts val="1500"/>
              </a:spcBef>
              <a:buSzPct val="150000"/>
            </a:pPr>
            <a:r>
              <a:rPr lang="en-IN" sz="2000" b="0" dirty="0"/>
              <a:t>This service enables a third party application to perform different actions on a static data profile, such as </a:t>
            </a:r>
            <a:r>
              <a:rPr lang="en-IN" sz="2000" dirty="0">
                <a:solidFill>
                  <a:schemeClr val="accent4">
                    <a:lumMod val="75000"/>
                  </a:schemeClr>
                </a:solidFill>
              </a:rPr>
              <a:t>Save</a:t>
            </a:r>
            <a:r>
              <a:rPr lang="en-IN" sz="2000" b="0" dirty="0"/>
              <a:t>, </a:t>
            </a:r>
            <a:r>
              <a:rPr lang="en-IN" sz="2000" dirty="0">
                <a:solidFill>
                  <a:schemeClr val="accent4">
                    <a:lumMod val="75000"/>
                  </a:schemeClr>
                </a:solidFill>
              </a:rPr>
              <a:t>Hold</a:t>
            </a:r>
            <a:r>
              <a:rPr lang="en-IN" sz="2000" b="0" dirty="0"/>
              <a:t>, </a:t>
            </a:r>
            <a:r>
              <a:rPr lang="en-IN" sz="2000" dirty="0">
                <a:solidFill>
                  <a:schemeClr val="accent4">
                    <a:lumMod val="75000"/>
                  </a:schemeClr>
                </a:solidFill>
              </a:rPr>
              <a:t>Delete</a:t>
            </a:r>
            <a:r>
              <a:rPr lang="en-IN" sz="2000" b="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sz="2000" b="0" dirty="0"/>
              <a:t>and </a:t>
            </a:r>
            <a:r>
              <a:rPr lang="en-IN" sz="2000" dirty="0">
                <a:solidFill>
                  <a:schemeClr val="accent4">
                    <a:lumMod val="75000"/>
                  </a:schemeClr>
                </a:solidFill>
              </a:rPr>
              <a:t>Activate</a:t>
            </a:r>
            <a:r>
              <a:rPr lang="en-IN" sz="2000" b="0" dirty="0"/>
              <a:t>. </a:t>
            </a:r>
            <a:endParaRPr lang="en-IN" sz="2000" b="0" dirty="0" smtClean="0"/>
          </a:p>
          <a:p>
            <a:pPr>
              <a:spcBef>
                <a:spcPts val="1500"/>
              </a:spcBef>
              <a:buSzPct val="150000"/>
            </a:pPr>
            <a:r>
              <a:rPr lang="en-IN" sz="2000" b="0" dirty="0" smtClean="0"/>
              <a:t>These </a:t>
            </a:r>
            <a:r>
              <a:rPr lang="en-IN" sz="2000" b="0" dirty="0"/>
              <a:t>action buttons are taken from </a:t>
            </a:r>
            <a:r>
              <a:rPr lang="en-IN" sz="2000" dirty="0">
                <a:solidFill>
                  <a:schemeClr val="accent4">
                    <a:lumMod val="75000"/>
                  </a:schemeClr>
                </a:solidFill>
              </a:rPr>
              <a:t>GPP user interface</a:t>
            </a:r>
            <a:r>
              <a:rPr lang="en-IN" sz="2000" b="0" dirty="0"/>
              <a:t>. </a:t>
            </a:r>
            <a:r>
              <a:rPr lang="en-IN" sz="2000" b="0" dirty="0" smtClean="0"/>
              <a:t> </a:t>
            </a:r>
            <a:endParaRPr lang="en-IN" sz="20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Profile 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Actions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3888" y="2749419"/>
            <a:ext cx="7517222" cy="29077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95288" indent="-158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87375" indent="-144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66763" indent="-153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500"/>
              </a:spcBef>
              <a:buSzPct val="150000"/>
            </a:pPr>
            <a:r>
              <a:rPr lang="en-IN" sz="2000" dirty="0">
                <a:solidFill>
                  <a:schemeClr val="accent2"/>
                </a:solidFill>
              </a:rPr>
              <a:t>Processing</a:t>
            </a:r>
            <a:endParaRPr lang="en-IN" sz="2000" b="0" dirty="0" smtClean="0"/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1800" b="0" dirty="0"/>
              <a:t>The input parameters are validated. </a:t>
            </a:r>
            <a:r>
              <a:rPr lang="en-US" sz="1800" b="0" dirty="0"/>
              <a:t>When the profile ID cannot be found or is not provided, an error is </a:t>
            </a:r>
            <a:r>
              <a:rPr lang="en-US" sz="1800" b="0" dirty="0" smtClean="0"/>
              <a:t>generated</a:t>
            </a:r>
            <a:r>
              <a:rPr lang="en-IN" sz="1800" b="0" dirty="0" smtClean="0"/>
              <a:t>. 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sz="1800" b="0" dirty="0"/>
              <a:t>The list of applicable profile IDs is defined in the system (MENU_ITEMS.ITEM_ID). </a:t>
            </a:r>
            <a:endParaRPr lang="en-IN" sz="1800" b="0" dirty="0"/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1800" b="0" dirty="0"/>
              <a:t>Profile query is generated</a:t>
            </a:r>
            <a:r>
              <a:rPr lang="en-IN" sz="1800" b="0" dirty="0" smtClean="0"/>
              <a:t>.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US" sz="1800" b="0" dirty="0"/>
              <a:t>These are valid statuses (selection from system table FIELDS_VALUES with FIELD_TYPE = 'REC_STAT’). </a:t>
            </a:r>
            <a:endParaRPr lang="en-US" sz="1800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022" y="3116826"/>
            <a:ext cx="3675200" cy="217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4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623888" y="673246"/>
            <a:ext cx="9120187" cy="341632"/>
          </a:xfrm>
          <a:prstGeom prst="rect">
            <a:avLst/>
          </a:prstGeom>
          <a:ln w="15875" cap="sq" cmpd="sng">
            <a:noFill/>
            <a:bevel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500"/>
              </a:spcBef>
              <a:buSzPct val="150000"/>
            </a:pPr>
            <a:r>
              <a:rPr lang="en-IN" dirty="0"/>
              <a:t>This table includes the </a:t>
            </a:r>
            <a:r>
              <a:rPr lang="en-IN" dirty="0" smtClean="0"/>
              <a:t>important functions </a:t>
            </a:r>
            <a:r>
              <a:rPr lang="en-IN" dirty="0"/>
              <a:t>(Static Data Actions) support by this service. 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Profile 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Actions Service - function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37" y="1036833"/>
            <a:ext cx="5815628" cy="20993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52" y="1036833"/>
            <a:ext cx="5343985" cy="535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888" y="844062"/>
            <a:ext cx="10122770" cy="1663468"/>
          </a:xfrm>
        </p:spPr>
        <p:txBody>
          <a:bodyPr/>
          <a:lstStyle/>
          <a:p>
            <a:pPr>
              <a:spcBef>
                <a:spcPts val="1500"/>
              </a:spcBef>
              <a:buSzPct val="150000"/>
            </a:pPr>
            <a:r>
              <a:rPr lang="en-US" sz="2000" b="0" dirty="0" smtClean="0"/>
              <a:t>The </a:t>
            </a:r>
            <a:r>
              <a:rPr lang="en-US" sz="2000" b="0" dirty="0"/>
              <a:t>Get Profile List service enables a third party application to retrieve any related reference data (also known as profiles in GPP) by providing a set of query criteria. The service assesses the relevant selected profile and returns the matching results. For example, from the Parties profile, get a list of parties (BIC, party name and address) where BIC is like ’FNDTGB22%’. The service response would be all entries from the Parties profiles that meet this search criterion.</a:t>
            </a:r>
            <a:endParaRPr lang="en-IN" sz="2000" b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E0867-24A8-448F-B507-CC8586AA6B96}" type="datetime4">
              <a:rPr lang="en-GB" smtClean="0"/>
              <a:t>10 March 2018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5909-DC86-4C28-AD6E-431C997D489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94644" y="3076506"/>
            <a:ext cx="9523867" cy="28223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95288" indent="-158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87375" indent="-144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66763" indent="-153988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500"/>
              </a:spcBef>
              <a:buSzPct val="150000"/>
            </a:pPr>
            <a:r>
              <a:rPr lang="en-IN" sz="2000" dirty="0">
                <a:solidFill>
                  <a:schemeClr val="accent2"/>
                </a:solidFill>
              </a:rPr>
              <a:t>Processing</a:t>
            </a:r>
            <a:endParaRPr lang="en-IN" sz="2000" b="0" dirty="0" smtClean="0"/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1800" b="0" dirty="0" smtClean="0"/>
              <a:t>The </a:t>
            </a:r>
            <a:r>
              <a:rPr lang="en-IN" sz="1800" b="0" dirty="0"/>
              <a:t>input parameters are validated</a:t>
            </a:r>
            <a:r>
              <a:rPr lang="en-IN" sz="1800" b="0" dirty="0" smtClean="0"/>
              <a:t>. </a:t>
            </a:r>
            <a:r>
              <a:rPr lang="en-US" sz="1800" b="0" dirty="0"/>
              <a:t>When the profile ID cannot be found or is not provided, an error is generated</a:t>
            </a:r>
            <a:r>
              <a:rPr lang="en-IN" sz="1800" b="0" dirty="0"/>
              <a:t>. </a:t>
            </a:r>
            <a:endParaRPr lang="en-IN" sz="1800" b="0" dirty="0"/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1800" b="0" dirty="0"/>
              <a:t>Required columns are checked. If a column is not found </a:t>
            </a:r>
            <a:r>
              <a:rPr lang="en-IN" sz="1800" b="0" dirty="0" smtClean="0"/>
              <a:t>in the </a:t>
            </a:r>
            <a:r>
              <a:rPr lang="en-IN" sz="1800" b="0" dirty="0"/>
              <a:t>database, it is ignored and a relevant log entry is made in </a:t>
            </a:r>
            <a:r>
              <a:rPr lang="en-IN" sz="1800" dirty="0" err="1"/>
              <a:t>nonExistCols</a:t>
            </a:r>
            <a:r>
              <a:rPr lang="en-IN" sz="1800" b="0" dirty="0" smtClean="0"/>
              <a:t>.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1800" b="0" dirty="0"/>
              <a:t>Profile query is generated</a:t>
            </a:r>
            <a:r>
              <a:rPr lang="en-IN" sz="1800" b="0" dirty="0" smtClean="0"/>
              <a:t>.</a:t>
            </a:r>
          </a:p>
          <a:p>
            <a:pPr marL="411163" indent="-411163">
              <a:spcBef>
                <a:spcPts val="1500"/>
              </a:spcBef>
              <a:buSzPct val="150000"/>
              <a:buBlip>
                <a:blip r:embed="rId2"/>
              </a:buBlip>
            </a:pPr>
            <a:r>
              <a:rPr lang="en-IN" sz="1800" b="0" dirty="0"/>
              <a:t>Results are returned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3888" y="175846"/>
            <a:ext cx="9692420" cy="668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Profile 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list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13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stra_PowerPoint_Template_LIGHT">
  <a:themeElements>
    <a:clrScheme name="Finastra">
      <a:dk1>
        <a:sysClr val="windowText" lastClr="000000"/>
      </a:dk1>
      <a:lt1>
        <a:sysClr val="window" lastClr="FFFFFF"/>
      </a:lt1>
      <a:dk2>
        <a:srgbClr val="414141"/>
      </a:dk2>
      <a:lt2>
        <a:srgbClr val="E5E5E5"/>
      </a:lt2>
      <a:accent1>
        <a:srgbClr val="CD3CAD"/>
      </a:accent1>
      <a:accent2>
        <a:srgbClr val="6948D9"/>
      </a:accent2>
      <a:accent3>
        <a:srgbClr val="414141"/>
      </a:accent3>
      <a:accent4>
        <a:srgbClr val="E189CD"/>
      </a:accent4>
      <a:accent5>
        <a:srgbClr val="A591E8"/>
      </a:accent5>
      <a:accent6>
        <a:srgbClr val="A5A5A5"/>
      </a:accent6>
      <a:hlink>
        <a:srgbClr val="CD3CAD"/>
      </a:hlink>
      <a:folHlink>
        <a:srgbClr val="CD3C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inastra_PowerPoint_Template_LIGHT.potx" id="{E28E15CF-D4AF-4030-9C27-4521403959F6}" vid="{3C581112-1A15-4DD8-9762-0CCB35449E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DA2510A45954CB46081864A6D864F" ma:contentTypeVersion="5" ma:contentTypeDescription="Create a new document." ma:contentTypeScope="" ma:versionID="5b475eef84496e2b7a4205b1d00d7d4c">
  <xsd:schema xmlns:xsd="http://www.w3.org/2001/XMLSchema" xmlns:xs="http://www.w3.org/2001/XMLSchema" xmlns:p="http://schemas.microsoft.com/office/2006/metadata/properties" xmlns:ns1="http://schemas.microsoft.com/sharepoint/v3" xmlns:ns2="1913475e-a030-45ec-9e8a-a2630205b38f" xmlns:ns3="0ae7057e-292f-4fd1-bead-5494e4c66c6d" targetNamespace="http://schemas.microsoft.com/office/2006/metadata/properties" ma:root="true" ma:fieldsID="85738e600c763465eda532a3d229a01a" ns1:_="" ns2:_="" ns3:_="">
    <xsd:import namespace="http://schemas.microsoft.com/sharepoint/v3"/>
    <xsd:import namespace="1913475e-a030-45ec-9e8a-a2630205b38f"/>
    <xsd:import namespace="0ae7057e-292f-4fd1-bead-5494e4c66c6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3475e-a030-45ec-9e8a-a2630205b3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e7057e-292f-4fd1-bead-5494e4c66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B4073B-771D-450A-9EDA-ABAA77B05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913475e-a030-45ec-9e8a-a2630205b38f"/>
    <ds:schemaRef ds:uri="0ae7057e-292f-4fd1-bead-5494e4c66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186F62-2954-471E-9368-38BF5704F41F}">
  <ds:schemaRefs>
    <ds:schemaRef ds:uri="http://schemas.microsoft.com/sharepoint/v3"/>
    <ds:schemaRef ds:uri="http://schemas.microsoft.com/office/2006/documentManagement/types"/>
    <ds:schemaRef ds:uri="http://purl.org/dc/terms/"/>
    <ds:schemaRef ds:uri="http://www.w3.org/XML/1998/namespace"/>
    <ds:schemaRef ds:uri="0ae7057e-292f-4fd1-bead-5494e4c66c6d"/>
    <ds:schemaRef ds:uri="http://schemas.microsoft.com/office/2006/metadata/properties"/>
    <ds:schemaRef ds:uri="http://schemas.openxmlformats.org/package/2006/metadata/core-properties"/>
    <ds:schemaRef ds:uri="http://purl.org/dc/dcmitype/"/>
    <ds:schemaRef ds:uri="1913475e-a030-45ec-9e8a-a2630205b38f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A1AEAF9-C730-4098-99F1-230B2FED74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Finastra_PowerPoint_Template_LIGHT</Template>
  <TotalTime>11605</TotalTime>
  <Words>499</Words>
  <Application>Microsoft Office PowerPoint</Application>
  <PresentationFormat>Widescreen</PresentationFormat>
  <Paragraphs>81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Finastra_PowerPoint_Template_LIGHT</vt:lpstr>
      <vt:lpstr>Package</vt:lpstr>
      <vt:lpstr>Packager Shell Object</vt:lpstr>
      <vt:lpstr>Static Data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summary</vt:lpstr>
      <vt:lpstr>Thank you</vt:lpstr>
    </vt:vector>
  </TitlesOfParts>
  <Company>D + 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Julie Herder</dc:creator>
  <cp:lastModifiedBy>Alexander Perman</cp:lastModifiedBy>
  <cp:revision>117</cp:revision>
  <cp:lastPrinted>2017-06-06T14:07:14Z</cp:lastPrinted>
  <dcterms:created xsi:type="dcterms:W3CDTF">2017-06-27T19:04:38Z</dcterms:created>
  <dcterms:modified xsi:type="dcterms:W3CDTF">2018-03-10T19:14:17Z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0x0101009AFDA2510A45954CB46081864A6D864F</vt:lpwstr>
  </property>
</Properties>
</file>