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1" r:id="rId8"/>
    <p:sldId id="272" r:id="rId9"/>
    <p:sldId id="27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 varScale="1">
        <p:scale>
          <a:sx n="82" d="100"/>
          <a:sy n="82" d="100"/>
        </p:scale>
        <p:origin x="62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 List Service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4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Web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5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GPP-SP allows users to manage payments by exposing SOA services. </a:t>
            </a:r>
            <a:r>
              <a:rPr lang="en-US" dirty="0" err="1" smtClean="0"/>
              <a:t>QueueList</a:t>
            </a:r>
            <a:r>
              <a:rPr lang="en-US" dirty="0" smtClean="0"/>
              <a:t> Service is used to query and retrieve payments from GPP.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56424"/>
            <a:ext cx="10727140" cy="1712325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This service enables a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Third Party Application </a:t>
            </a:r>
            <a:r>
              <a:rPr lang="en-IN" sz="2000" b="0" dirty="0"/>
              <a:t>to </a:t>
            </a:r>
            <a:r>
              <a:rPr lang="en-IN" sz="2000" b="0" dirty="0" smtClean="0"/>
              <a:t>search for payments in GPP. </a:t>
            </a:r>
            <a:endParaRPr lang="en-IN" sz="2000" b="0" dirty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Using </a:t>
            </a:r>
            <a:r>
              <a:rPr lang="en-IN" sz="2000" b="0" dirty="0" smtClean="0"/>
              <a:t>this service user can search both </a:t>
            </a:r>
            <a:r>
              <a:rPr lang="en-IN" sz="2000" dirty="0" smtClean="0">
                <a:solidFill>
                  <a:schemeClr val="accent1"/>
                </a:solidFill>
              </a:rPr>
              <a:t>active</a:t>
            </a:r>
            <a:r>
              <a:rPr lang="en-IN" sz="2000" b="0" dirty="0" smtClean="0">
                <a:solidFill>
                  <a:schemeClr val="accent1"/>
                </a:solidFill>
              </a:rPr>
              <a:t> </a:t>
            </a:r>
            <a:r>
              <a:rPr lang="en-IN" sz="2000" b="0" dirty="0" smtClean="0"/>
              <a:t>payments as well as </a:t>
            </a:r>
            <a:r>
              <a:rPr lang="en-IN" sz="2000" dirty="0" smtClean="0">
                <a:solidFill>
                  <a:schemeClr val="accent1"/>
                </a:solidFill>
              </a:rPr>
              <a:t>archived</a:t>
            </a:r>
            <a:r>
              <a:rPr lang="en-IN" sz="2000" b="0" dirty="0" smtClean="0">
                <a:solidFill>
                  <a:schemeClr val="accent1"/>
                </a:solidFill>
              </a:rPr>
              <a:t> </a:t>
            </a:r>
            <a:r>
              <a:rPr lang="en-IN" sz="2000" b="0" dirty="0" smtClean="0"/>
              <a:t>payments</a:t>
            </a:r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Appropriate filter criteria have to be provided in the request. List of filter criteria is available in the SOA technical guides.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888" y="3103843"/>
            <a:ext cx="10727140" cy="23210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 smtClean="0"/>
              <a:t>input parameters are </a:t>
            </a:r>
            <a:r>
              <a:rPr lang="en-IN" sz="1800" b="0" dirty="0" smtClean="0"/>
              <a:t>validated</a:t>
            </a:r>
            <a:r>
              <a:rPr lang="en-IN" sz="1800" b="0" dirty="0"/>
              <a:t> </a:t>
            </a:r>
            <a:r>
              <a:rPr lang="en-IN" sz="1800" b="0" dirty="0" smtClean="0"/>
              <a:t>and a query is build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‘queue name’ is defined, the service adds a filtering criteria with that value to the query, and the service adds a criteria for active payments P_IS_HISTORY =0 to the query, as default. See Service Functions to learn more about other processing scenarios.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 smtClean="0"/>
              <a:t>response is sent.</a:t>
            </a:r>
            <a:endParaRPr lang="en-IN" sz="18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 list SERVICE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20" y="1286318"/>
            <a:ext cx="10727140" cy="3767463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The filtering criteria </a:t>
            </a:r>
            <a:r>
              <a:rPr lang="en-IN" sz="2000" b="0" dirty="0" smtClean="0"/>
              <a:t>may consist </a:t>
            </a:r>
            <a:r>
              <a:rPr lang="en-IN" sz="2000" b="0" dirty="0"/>
              <a:t>of one or more conditions with the following structure</a:t>
            </a:r>
            <a:r>
              <a:rPr lang="en-IN" sz="2000" b="0" dirty="0" smtClean="0"/>
              <a:t>:</a:t>
            </a:r>
          </a:p>
          <a:p>
            <a:pPr>
              <a:spcBef>
                <a:spcPts val="1500"/>
              </a:spcBef>
              <a:buSzPct val="150000"/>
            </a:pP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Define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condition number (</a:t>
            </a:r>
            <a:r>
              <a:rPr lang="en-US" sz="2000" b="0" dirty="0" err="1">
                <a:solidFill>
                  <a:schemeClr val="accent2"/>
                </a:solidFill>
                <a:latin typeface="Arial" panose="020B0604020202020204" pitchFamily="34" charset="0"/>
              </a:rPr>
              <a:t>cond</a:t>
            </a:r>
            <a:r>
              <a:rPr lang="en-US" sz="2000" b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Arial" panose="020B0604020202020204" pitchFamily="34" charset="0"/>
              </a:rPr>
              <a:t>lineNumber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 starting with zero, then define the first field or function to match with (</a:t>
            </a:r>
            <a:r>
              <a:rPr lang="en-US" sz="2000" b="0" dirty="0" err="1">
                <a:solidFill>
                  <a:schemeClr val="accent2"/>
                </a:solidFill>
                <a:latin typeface="Arial" panose="020B0604020202020204" pitchFamily="34" charset="0"/>
              </a:rPr>
              <a:t>leftVal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 where the CT (i.e. criterion) may be ‘Field’ or ‘Function’, then the CT value (value) specifying a logical field ID, the logical field ID must come between quotation marks.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SzPct val="150000"/>
            </a:pP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Define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second field or function to match with (</a:t>
            </a:r>
            <a:r>
              <a:rPr lang="en-US" sz="2000" b="0" dirty="0" err="1">
                <a:solidFill>
                  <a:schemeClr val="accent2"/>
                </a:solidFill>
                <a:latin typeface="Arial" panose="020B0604020202020204" pitchFamily="34" charset="0"/>
              </a:rPr>
              <a:t>rightVal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 where the CT (i.e. criterion) may be ‘Field’, ‘Function’ or ‘</a:t>
            </a:r>
            <a:r>
              <a:rPr lang="en-US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InList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’ and value is the value to compare to. The value must come between quotation marks.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3720" y="322218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criteria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3720" y="322218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0" y="861388"/>
            <a:ext cx="5719260" cy="5402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99" y="861387"/>
            <a:ext cx="5384334" cy="54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22700"/>
              </p:ext>
            </p:extLst>
          </p:nvPr>
        </p:nvGraphicFramePr>
        <p:xfrm>
          <a:off x="933127" y="1650080"/>
          <a:ext cx="9827471" cy="147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17402"/>
              </p:ext>
            </p:extLst>
          </p:nvPr>
        </p:nvGraphicFramePr>
        <p:xfrm>
          <a:off x="2674724" y="2388026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Packager Shell Object" showAsIcon="1" r:id="rId4" imgW="1028880" imgH="685800" progId="Package">
                  <p:embed/>
                </p:oleObj>
              </mc:Choice>
              <mc:Fallback>
                <p:oleObj name="Packager Shell Object" showAsIcon="1" r:id="rId4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4724" y="2388026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84896"/>
              </p:ext>
            </p:extLst>
          </p:nvPr>
        </p:nvGraphicFramePr>
        <p:xfrm>
          <a:off x="7491910" y="2388051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Packager Shell Object" showAsIcon="1" r:id="rId6" imgW="1155960" imgH="685800" progId="Package">
                  <p:embed/>
                </p:oleObj>
              </mc:Choice>
              <mc:Fallback>
                <p:oleObj name="Packager Shell Object" showAsIcon="1" r:id="rId6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1910" y="2388051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3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6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purl.org/dc/elements/1.1/"/>
    <ds:schemaRef ds:uri="http://purl.org/dc/dcmitype/"/>
    <ds:schemaRef ds:uri="0ae7057e-292f-4fd1-bead-5494e4c66c6d"/>
    <ds:schemaRef ds:uri="1913475e-a030-45ec-9e8a-a2630205b38f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11452</TotalTime>
  <Words>318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Finastra_PowerPoint_Template_LIGHT</vt:lpstr>
      <vt:lpstr>Packager Shell Object</vt:lpstr>
      <vt:lpstr>Queue List Service</vt:lpstr>
      <vt:lpstr>AGENDA</vt:lpstr>
      <vt:lpstr>PowerPoint Presentation</vt:lpstr>
      <vt:lpstr>PowerPoint Presentation</vt:lpstr>
      <vt:lpstr>PowerPoint Presentation</vt:lpstr>
      <vt:lpstr>PowerPoint Presentation</vt:lpstr>
      <vt:lpstr>Samples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141</cp:revision>
  <cp:lastPrinted>2017-06-06T14:07:14Z</cp:lastPrinted>
  <dcterms:created xsi:type="dcterms:W3CDTF">2017-06-27T19:04:38Z</dcterms:created>
  <dcterms:modified xsi:type="dcterms:W3CDTF">2018-03-10T20:15:02Z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