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1" r:id="rId7"/>
    <p:sldId id="287" r:id="rId8"/>
    <p:sldId id="271" r:id="rId9"/>
    <p:sldId id="289" r:id="rId10"/>
    <p:sldId id="290" r:id="rId11"/>
    <p:sldId id="291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93441" autoAdjust="0"/>
  </p:normalViewPr>
  <p:slideViewPr>
    <p:cSldViewPr snapToGrid="0" showGuides="1">
      <p:cViewPr varScale="1">
        <p:scale>
          <a:sx n="67" d="100"/>
          <a:sy n="67" d="100"/>
        </p:scale>
        <p:origin x="4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18/02/2018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18/02/2018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12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4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42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2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29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18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18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18 February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18 February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18 February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18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Advising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July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Structure Types</a:t>
            </a:r>
            <a:endParaRPr lang="en-US" dirty="0"/>
          </a:p>
          <a:p>
            <a:pPr lvl="0"/>
            <a:r>
              <a:rPr lang="en-US" dirty="0" smtClean="0"/>
              <a:t>Flows</a:t>
            </a:r>
            <a:endParaRPr lang="en-US" dirty="0"/>
          </a:p>
          <a:p>
            <a:pPr lvl="0"/>
            <a:r>
              <a:rPr lang="en-US" dirty="0" smtClean="0"/>
              <a:t>Interfaces Type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18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sz="3200" dirty="0"/>
              <a:t>The customer payment status report message is sent by the bank to the initiating party in the payment chain. It is used to inform the initiating party about a positive or negative status of an instruction (either single or file). It is also used to report on a pending </a:t>
            </a:r>
            <a:r>
              <a:rPr lang="en-US" sz="3200" dirty="0" smtClean="0"/>
              <a:t>instruction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18 February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Advising – Transaction Information Notification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19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487056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Triggers </a:t>
            </a:r>
            <a:r>
              <a:rPr lang="en-US" dirty="0"/>
              <a:t>a notification to an external system with transaction information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GPP </a:t>
            </a:r>
            <a:r>
              <a:rPr lang="en-US" dirty="0"/>
              <a:t>generates the following types of </a:t>
            </a:r>
            <a:r>
              <a:rPr lang="en-US" dirty="0" smtClean="0"/>
              <a:t>acknowledgments/Advising: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 Pain.002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MT900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MT910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FULL FNDT message</a:t>
            </a:r>
          </a:p>
          <a:p>
            <a:pPr lvl="0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  </a:t>
            </a: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FndtMsg</a:t>
            </a:r>
            <a:r>
              <a:rPr lang="en-US" dirty="0" smtClean="0"/>
              <a:t> XML Sections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18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222060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GPP generates the following types of </a:t>
            </a:r>
            <a:r>
              <a:rPr lang="en-US" dirty="0" smtClean="0"/>
              <a:t>acknowledgments </a:t>
            </a:r>
            <a:r>
              <a:rPr lang="en-US" dirty="0"/>
              <a:t>(both in pain.002 format):</a:t>
            </a: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lvl="0"/>
            <a:r>
              <a:rPr lang="en-GB" dirty="0" smtClean="0"/>
              <a:t>      ACK</a:t>
            </a:r>
            <a:r>
              <a:rPr lang="en-GB" dirty="0"/>
              <a:t>: A positive acknowledgment message</a:t>
            </a:r>
          </a:p>
          <a:p>
            <a:r>
              <a:rPr lang="en-GB" dirty="0" smtClean="0"/>
              <a:t>      NAK</a:t>
            </a:r>
            <a:r>
              <a:rPr lang="en-GB" dirty="0"/>
              <a:t>: A negative acknowledgment message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313" y="2695215"/>
            <a:ext cx="6883788" cy="34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Pain.002 interfaces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20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122495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Pain.002 </a:t>
            </a:r>
            <a:r>
              <a:rPr lang="en-US" dirty="0" smtClean="0"/>
              <a:t>Acknowledgment </a:t>
            </a:r>
            <a:r>
              <a:rPr lang="en-US" dirty="0"/>
              <a:t>Level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35817"/>
              </p:ext>
            </p:extLst>
          </p:nvPr>
        </p:nvGraphicFramePr>
        <p:xfrm>
          <a:off x="1412630" y="1784734"/>
          <a:ext cx="8524584" cy="436267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51816"/>
                <a:gridCol w="5972768"/>
              </a:tblGrid>
              <a:tr h="838149"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Acknowledgment Level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Discerption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113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File level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GPP Generates a file level ACK/NAK to indicate whether the file was accepted or rejected before pre-processing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113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Transaction level - Store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GPP stores the Pain.002 request for each processed transaction to be later used by the EOB (End Of Batch) report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113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End Of Batch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GPP generates an EOB report to the customer about the status of transactions within a file received.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1132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Transaction level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GPP generates a transaction level ACK/NAK to indicate the customer about a change of a transaction status after the pre-processing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25" marR="73025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>
                <a:solidFill>
                  <a:schemeClr val="accent2"/>
                </a:solidFill>
              </a:rPr>
              <a:t>File level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20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573080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To indicate the customer about file rejects or file which succeeded processing.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GPP Can create ‘File Level ACK/NAC’ in case the file is rejected or in case the file has succeeded, based on business setup configuration.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GPP </a:t>
            </a:r>
            <a:r>
              <a:rPr lang="en-US" dirty="0" err="1" smtClean="0"/>
              <a:t>recives</a:t>
            </a:r>
            <a:r>
              <a:rPr lang="en-US" dirty="0" smtClean="0"/>
              <a:t> a file from the initiating party and starts processing the file, once the pre-processing stage is completed GPP can be setup to call an interface in order to send a file level notification.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  <a:p>
            <a:pPr lvl="0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  </a:t>
            </a: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54" y="3415229"/>
            <a:ext cx="2903087" cy="115481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4270605" y="4471920"/>
            <a:ext cx="3940" cy="2104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73299" y="4471920"/>
            <a:ext cx="11016" cy="2104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85561" y="5038097"/>
            <a:ext cx="1998754" cy="110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8642" y="4753379"/>
            <a:ext cx="1196601" cy="363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Pain.001</a:t>
            </a:r>
            <a:endParaRPr lang="en-GB" sz="1600" dirty="0" err="1" smtClean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270605" y="5929784"/>
            <a:ext cx="1987738" cy="220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04300" y="5403014"/>
            <a:ext cx="1196601" cy="363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Pain.002 (ACK/NAC)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endParaRPr lang="en-GB" sz="16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2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2"/>
                </a:solidFill>
              </a:rPr>
              <a:t>End of batch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27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686341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To </a:t>
            </a:r>
            <a:r>
              <a:rPr lang="en-US" dirty="0"/>
              <a:t>give a report to the customer about the status of transactions within a file received from the customer.</a:t>
            </a:r>
            <a:endParaRPr lang="en-GB" dirty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GPP </a:t>
            </a:r>
            <a:r>
              <a:rPr lang="en-US" dirty="0"/>
              <a:t>receives a file from the initiating party and starts processing the file and each transaction within it during the pre-processing phase. </a:t>
            </a:r>
            <a:endParaRPr lang="en-GB" dirty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Once </a:t>
            </a:r>
            <a:r>
              <a:rPr lang="en-US" dirty="0"/>
              <a:t>pre-processing is complete and GPP had stored the transaction information with transaction status in the DB, GPP </a:t>
            </a:r>
            <a:r>
              <a:rPr lang="en-US" dirty="0" smtClean="0"/>
              <a:t>calls </a:t>
            </a:r>
            <a:r>
              <a:rPr lang="en-US" dirty="0"/>
              <a:t>an interface to send an End Of Batch transaction level </a:t>
            </a:r>
            <a:r>
              <a:rPr lang="en-US" dirty="0" smtClean="0"/>
              <a:t>notification.</a:t>
            </a:r>
            <a:endParaRPr lang="en-GB" dirty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GB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  <a:p>
            <a:pPr lvl="0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  </a:t>
            </a: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54" y="3415229"/>
            <a:ext cx="2903087" cy="115481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70605" y="4471920"/>
            <a:ext cx="3940" cy="2104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73299" y="4471920"/>
            <a:ext cx="11016" cy="2104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85561" y="5038097"/>
            <a:ext cx="1998754" cy="110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8642" y="4753379"/>
            <a:ext cx="1196601" cy="363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Pain.001</a:t>
            </a:r>
            <a:endParaRPr lang="en-GB" sz="1600" dirty="0" err="1" smtClean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70605" y="5929784"/>
            <a:ext cx="1987738" cy="220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70920" y="5307863"/>
            <a:ext cx="1196601" cy="363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Pain.002  </a:t>
            </a:r>
            <a:r>
              <a:rPr lang="en-US" sz="1200" b="1" dirty="0" smtClean="0">
                <a:solidFill>
                  <a:schemeClr val="tx2"/>
                </a:solidFill>
              </a:rPr>
              <a:t>with transaction final status</a:t>
            </a:r>
            <a:endParaRPr lang="en-GB" sz="1200" b="1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Advising selection Rule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19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461972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In order to trigger Advising, an advising selection rule needs to be set-up.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Rule 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sz="1600" b="1" dirty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sz="1600" dirty="0" smtClean="0"/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sz="1600" dirty="0"/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sz="1600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The action of rule 172 set the advising Type and structure. 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       For </a:t>
            </a:r>
            <a:r>
              <a:rPr lang="en-US" dirty="0"/>
              <a:t>example: </a:t>
            </a:r>
            <a:r>
              <a:rPr lang="en-US" dirty="0" err="1"/>
              <a:t>Acknolegment</a:t>
            </a:r>
            <a:r>
              <a:rPr lang="en-US" dirty="0"/>
              <a:t> for Pain.001 will be “pure” Pain.002</a:t>
            </a:r>
            <a:r>
              <a:rPr lang="en-US" dirty="0" smtClean="0"/>
              <a:t>, without                                                                  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/>
              <a:t> </a:t>
            </a:r>
            <a:r>
              <a:rPr lang="en-US" dirty="0" smtClean="0"/>
              <a:t>      FNDT  message.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       Advice can be FULL FNDT message according to the in</a:t>
            </a:r>
            <a:r>
              <a:rPr lang="en-US" dirty="0"/>
              <a:t>terfa</a:t>
            </a:r>
            <a:r>
              <a:rPr lang="en-US" dirty="0" smtClean="0"/>
              <a:t>ce type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he-IL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59" y="2317813"/>
            <a:ext cx="31718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186F62-2954-471E-9368-38BF5704F41F}">
  <ds:schemaRefs>
    <ds:schemaRef ds:uri="http://schemas.microsoft.com/sharepoint/v3"/>
    <ds:schemaRef ds:uri="1913475e-a030-45ec-9e8a-a2630205b38f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ae7057e-292f-4fd1-bead-5494e4c66c6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24464</TotalTime>
  <Words>483</Words>
  <Application>Microsoft Office PowerPoint</Application>
  <PresentationFormat>Widescreen</PresentationFormat>
  <Paragraphs>102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</vt:lpstr>
      <vt:lpstr>Tahoma</vt:lpstr>
      <vt:lpstr>Times New Roman</vt:lpstr>
      <vt:lpstr>Finastra_PowerPoint_Template_LIGHT</vt:lpstr>
      <vt:lpstr>Advising</vt:lpstr>
      <vt:lpstr>AGENDA</vt:lpstr>
      <vt:lpstr>PowerPoint Presentation</vt:lpstr>
      <vt:lpstr>Advising – Transaction Information Notification</vt:lpstr>
      <vt:lpstr>FndtMsg XML Sections </vt:lpstr>
      <vt:lpstr>Pain.002 interfaces </vt:lpstr>
      <vt:lpstr>File level</vt:lpstr>
      <vt:lpstr>End of batch</vt:lpstr>
      <vt:lpstr>Advising selection Rule </vt:lpstr>
    </vt:vector>
  </TitlesOfParts>
  <Company>D + 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Aviad Pilo</cp:lastModifiedBy>
  <cp:revision>116</cp:revision>
  <cp:lastPrinted>2017-06-06T14:07:14Z</cp:lastPrinted>
  <dcterms:created xsi:type="dcterms:W3CDTF">2017-06-27T19:04:38Z</dcterms:created>
  <dcterms:modified xsi:type="dcterms:W3CDTF">2018-02-27T17:40:10Z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