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3441" autoAdjust="0"/>
  </p:normalViewPr>
  <p:slideViewPr>
    <p:cSldViewPr snapToGrid="0" showGuides="1">
      <p:cViewPr varScale="1">
        <p:scale>
          <a:sx n="82" d="100"/>
          <a:sy n="82" d="100"/>
        </p:scale>
        <p:origin x="634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08/03/2018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08/03/2018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1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66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922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29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46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177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42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08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08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08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08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08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08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08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08 March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08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Daily maintenance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February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Tasks service response - Success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08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23888" y="1608805"/>
            <a:ext cx="8435271" cy="1230914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RunTaskResponse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b="1" dirty="0" smtClean="0">
                <a:solidFill>
                  <a:schemeClr val="tx2"/>
                </a:solidFill>
                <a:latin typeface="Courier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Task execution response 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compCode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 smtClean="0"/>
              <a:t>  Response code success/failure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&lt;info&gt; </a:t>
            </a:r>
            <a:r>
              <a:rPr lang="en-US" dirty="0" smtClean="0"/>
              <a:t>Additional information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232" y="3604462"/>
            <a:ext cx="4717785" cy="193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Tasks service response - failure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08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23888" y="1372866"/>
            <a:ext cx="8435271" cy="1230914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RunTaskResponse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b="1" dirty="0" smtClean="0">
                <a:solidFill>
                  <a:schemeClr val="tx2"/>
                </a:solidFill>
                <a:latin typeface="Courier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Task execution response 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compCode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 smtClean="0"/>
              <a:t>  Response code success/failure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&lt;info&gt; </a:t>
            </a:r>
            <a:r>
              <a:rPr lang="en-US" dirty="0" smtClean="0"/>
              <a:t>Additional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826" y="3132584"/>
            <a:ext cx="6301263" cy="22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0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Task </a:t>
            </a:r>
            <a:r>
              <a:rPr lang="en-US" dirty="0" smtClean="0"/>
              <a:t>monitoring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08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9" y="3497113"/>
            <a:ext cx="4470626" cy="250443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757309"/>
              </p:ext>
            </p:extLst>
          </p:nvPr>
        </p:nvGraphicFramePr>
        <p:xfrm>
          <a:off x="5822301" y="3497112"/>
          <a:ext cx="5354736" cy="2272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46">
                  <a:extLst>
                    <a:ext uri="{9D8B030D-6E8A-4147-A177-3AD203B41FA5}">
                      <a16:colId xmlns:a16="http://schemas.microsoft.com/office/drawing/2014/main" val="936539725"/>
                    </a:ext>
                  </a:extLst>
                </a:gridCol>
                <a:gridCol w="4365690">
                  <a:extLst>
                    <a:ext uri="{9D8B030D-6E8A-4147-A177-3AD203B41FA5}">
                      <a16:colId xmlns:a16="http://schemas.microsoft.com/office/drawing/2014/main" val="3626541074"/>
                    </a:ext>
                  </a:extLst>
                </a:gridCol>
              </a:tblGrid>
              <a:tr h="3788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1968"/>
                  </a:ext>
                </a:extLst>
              </a:tr>
              <a:tr h="378817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77791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of task scheduler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24494"/>
                  </a:ext>
                </a:extLst>
              </a:tr>
              <a:tr h="3788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77792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 of task scheduler - Success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56910"/>
                  </a:ext>
                </a:extLst>
              </a:tr>
              <a:tr h="3788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77793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execution of task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446"/>
                  </a:ext>
                </a:extLst>
              </a:tr>
              <a:tr h="3788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77794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 execution of task - execution status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50459"/>
                  </a:ext>
                </a:extLst>
              </a:tr>
              <a:tr h="3788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77795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 of task scheduler - Failure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6961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23888" y="1235940"/>
            <a:ext cx="10553149" cy="147425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4"/>
              </a:buBlip>
            </a:pPr>
            <a:r>
              <a:rPr lang="en-US" dirty="0" smtClean="0">
                <a:solidFill>
                  <a:schemeClr val="tx2"/>
                </a:solidFill>
              </a:rPr>
              <a:t>Using the response from Web service task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sz="1600" i="1" dirty="0" smtClean="0">
                <a:solidFill>
                  <a:schemeClr val="tx2"/>
                </a:solidFill>
              </a:rPr>
              <a:t>Note :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/>
              <a:t>If the upload related task needs to be changed to run in asynchronize mode, it is not in the product scope and needs to be customized accordingly. 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4"/>
              </a:buBlip>
            </a:pPr>
            <a:r>
              <a:rPr lang="en-US" dirty="0" smtClean="0">
                <a:solidFill>
                  <a:schemeClr val="tx2"/>
                </a:solidFill>
              </a:rPr>
              <a:t>Monitoring the Activity Audit database table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44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UI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08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100489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GPP SP has defined a number of </a:t>
            </a:r>
            <a:r>
              <a:rPr lang="en-US" dirty="0" smtClean="0">
                <a:solidFill>
                  <a:schemeClr val="tx2"/>
                </a:solidFill>
              </a:rPr>
              <a:t>SOD, EOD </a:t>
            </a:r>
            <a:r>
              <a:rPr lang="en-US" dirty="0">
                <a:solidFill>
                  <a:schemeClr val="tx2"/>
                </a:solidFill>
              </a:rPr>
              <a:t>tasks. </a:t>
            </a:r>
            <a:r>
              <a:rPr lang="en-US" dirty="0">
                <a:solidFill>
                  <a:schemeClr val="tx2"/>
                </a:solidFill>
              </a:rPr>
              <a:t>These tasks can be executed in three manners.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sz="1600" i="1" dirty="0">
                <a:solidFill>
                  <a:schemeClr val="tx2"/>
                </a:solidFill>
              </a:rPr>
              <a:t>By invoking Task </a:t>
            </a:r>
            <a:r>
              <a:rPr lang="en-US" sz="1600" i="1" dirty="0" smtClean="0">
                <a:solidFill>
                  <a:schemeClr val="tx2"/>
                </a:solidFill>
              </a:rPr>
              <a:t>Service, Via </a:t>
            </a:r>
            <a:r>
              <a:rPr lang="en-US" sz="1600" i="1" dirty="0">
                <a:solidFill>
                  <a:schemeClr val="tx2"/>
                </a:solidFill>
              </a:rPr>
              <a:t>GPP </a:t>
            </a:r>
            <a:r>
              <a:rPr lang="en-US" sz="1600" i="1" dirty="0" smtClean="0">
                <a:solidFill>
                  <a:schemeClr val="tx2"/>
                </a:solidFill>
              </a:rPr>
              <a:t>UI, By </a:t>
            </a:r>
            <a:r>
              <a:rPr lang="en-US" sz="1600" i="1" dirty="0">
                <a:solidFill>
                  <a:schemeClr val="tx2"/>
                </a:solidFill>
              </a:rPr>
              <a:t>Scheduling the tasks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408270"/>
            <a:ext cx="6568177" cy="374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261" y="4141440"/>
            <a:ext cx="4227257" cy="201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Arnab Podder</a:t>
            </a:r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08 March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Arnab.podder@finastra.com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337381"/>
            <a:ext cx="9692421" cy="4562720"/>
          </a:xfrm>
        </p:spPr>
        <p:txBody>
          <a:bodyPr/>
          <a:lstStyle/>
          <a:p>
            <a:pPr lvl="0"/>
            <a:r>
              <a:rPr lang="en-US" dirty="0" smtClean="0"/>
              <a:t>Overview</a:t>
            </a:r>
          </a:p>
          <a:p>
            <a:pPr lvl="0"/>
            <a:r>
              <a:rPr lang="en-US" dirty="0" smtClean="0"/>
              <a:t>End of day procedures</a:t>
            </a:r>
          </a:p>
          <a:p>
            <a:pPr lvl="0"/>
            <a:r>
              <a:rPr lang="en-US" dirty="0" smtClean="0"/>
              <a:t>Start of day procedures</a:t>
            </a:r>
          </a:p>
          <a:p>
            <a:pPr lvl="0"/>
            <a:r>
              <a:rPr lang="en-US" dirty="0" smtClean="0"/>
              <a:t>Tasks setup</a:t>
            </a:r>
          </a:p>
          <a:p>
            <a:pPr lvl="0"/>
            <a:r>
              <a:rPr lang="en-US" dirty="0" smtClean="0"/>
              <a:t>System Configuration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08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10970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8636" y="2296609"/>
            <a:ext cx="8198568" cy="2520924"/>
          </a:xfrm>
        </p:spPr>
        <p:txBody>
          <a:bodyPr/>
          <a:lstStyle/>
          <a:p>
            <a:r>
              <a:rPr lang="en-US" dirty="0" smtClean="0"/>
              <a:t>GPP enables bank to perform various SOD, EOD, Upload and Maintenance tasks via SOA essential for proper operation of application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r>
              <a:rPr lang="en-US" dirty="0" err="1"/>
              <a:t>Fndt</a:t>
            </a:r>
            <a:r>
              <a:rPr lang="en-US" dirty="0"/>
              <a:t> Message Format </a:t>
            </a:r>
            <a:r>
              <a:rPr lang="en-GB" dirty="0" smtClean="0"/>
              <a:t>– Technical Guide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08 March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7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overview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08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5376730" y="1076827"/>
            <a:ext cx="2129753" cy="190194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GPP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Processing Engine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 rot="16200000">
            <a:off x="3675154" y="1818825"/>
            <a:ext cx="1911556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Maintenance Tasks</a:t>
            </a:r>
            <a:endParaRPr lang="en-US" sz="1400" dirty="0"/>
          </a:p>
        </p:txBody>
      </p:sp>
      <p:sp>
        <p:nvSpPr>
          <p:cNvPr id="73" name="Rounded Rectangle 72"/>
          <p:cNvSpPr/>
          <p:nvPr/>
        </p:nvSpPr>
        <p:spPr>
          <a:xfrm rot="16200000">
            <a:off x="3001565" y="1804492"/>
            <a:ext cx="1902363" cy="446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376728" y="3956534"/>
            <a:ext cx="2129753" cy="4537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SOA/Web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6" name="Picture 2" descr="Image result for desktop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31" y="1532325"/>
            <a:ext cx="998855" cy="9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Image result for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77" y="5428492"/>
            <a:ext cx="1496854" cy="99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081" y="1493873"/>
            <a:ext cx="918500" cy="106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60" idx="3"/>
            <a:endCxn id="1028" idx="1"/>
          </p:cNvCxnSpPr>
          <p:nvPr/>
        </p:nvCxnSpPr>
        <p:spPr>
          <a:xfrm>
            <a:off x="7506483" y="2027798"/>
            <a:ext cx="9875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5376728" y="3232871"/>
            <a:ext cx="2129753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Maintenance Tasks</a:t>
            </a:r>
            <a:endParaRPr lang="en-US" sz="1400" dirty="0"/>
          </a:p>
        </p:txBody>
      </p:sp>
      <p:sp>
        <p:nvSpPr>
          <p:cNvPr id="89" name="Rounded Rectangle 88"/>
          <p:cNvSpPr/>
          <p:nvPr/>
        </p:nvSpPr>
        <p:spPr>
          <a:xfrm>
            <a:off x="6021988" y="4967774"/>
            <a:ext cx="846285" cy="3110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EOD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4966007" y="4967774"/>
            <a:ext cx="887391" cy="3118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SOD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971547" y="4967774"/>
            <a:ext cx="1004990" cy="3110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079811" y="4974698"/>
            <a:ext cx="1058606" cy="3048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CLEANUP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3565070" y="4967774"/>
            <a:ext cx="1242231" cy="3048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APPROVAL</a:t>
            </a:r>
          </a:p>
        </p:txBody>
      </p:sp>
      <p:cxnSp>
        <p:nvCxnSpPr>
          <p:cNvPr id="17" name="Straight Arrow Connector 16"/>
          <p:cNvCxnSpPr>
            <a:stCxn id="60" idx="2"/>
            <a:endCxn id="88" idx="0"/>
          </p:cNvCxnSpPr>
          <p:nvPr/>
        </p:nvCxnSpPr>
        <p:spPr>
          <a:xfrm flipH="1">
            <a:off x="6441605" y="2978769"/>
            <a:ext cx="2" cy="254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8" idx="2"/>
            <a:endCxn id="74" idx="0"/>
          </p:cNvCxnSpPr>
          <p:nvPr/>
        </p:nvCxnSpPr>
        <p:spPr>
          <a:xfrm>
            <a:off x="6441605" y="3659591"/>
            <a:ext cx="0" cy="296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>
            <a:stCxn id="76" idx="3"/>
            <a:endCxn id="73" idx="0"/>
          </p:cNvCxnSpPr>
          <p:nvPr/>
        </p:nvCxnSpPr>
        <p:spPr>
          <a:xfrm flipV="1">
            <a:off x="2906786" y="2027587"/>
            <a:ext cx="822866" cy="41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/>
          <p:cNvCxnSpPr>
            <a:stCxn id="73" idx="2"/>
            <a:endCxn id="72" idx="0"/>
          </p:cNvCxnSpPr>
          <p:nvPr/>
        </p:nvCxnSpPr>
        <p:spPr>
          <a:xfrm>
            <a:off x="4175842" y="2027587"/>
            <a:ext cx="241730" cy="45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stCxn id="72" idx="2"/>
            <a:endCxn id="60" idx="1"/>
          </p:cNvCxnSpPr>
          <p:nvPr/>
        </p:nvCxnSpPr>
        <p:spPr>
          <a:xfrm flipV="1">
            <a:off x="4844292" y="2027798"/>
            <a:ext cx="532438" cy="43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3" idx="0"/>
            <a:endCxn id="74" idx="2"/>
          </p:cNvCxnSpPr>
          <p:nvPr/>
        </p:nvCxnSpPr>
        <p:spPr>
          <a:xfrm rot="5400000" flipH="1" flipV="1">
            <a:off x="5035172" y="3561342"/>
            <a:ext cx="557446" cy="2255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0" idx="0"/>
            <a:endCxn id="74" idx="2"/>
          </p:cNvCxnSpPr>
          <p:nvPr/>
        </p:nvCxnSpPr>
        <p:spPr>
          <a:xfrm rot="5400000" flipH="1" flipV="1">
            <a:off x="5646931" y="4173100"/>
            <a:ext cx="557446" cy="1031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9" idx="0"/>
            <a:endCxn id="74" idx="2"/>
          </p:cNvCxnSpPr>
          <p:nvPr/>
        </p:nvCxnSpPr>
        <p:spPr>
          <a:xfrm rot="16200000" flipV="1">
            <a:off x="6164645" y="4687288"/>
            <a:ext cx="557446" cy="3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1" idx="0"/>
            <a:endCxn id="74" idx="2"/>
          </p:cNvCxnSpPr>
          <p:nvPr/>
        </p:nvCxnSpPr>
        <p:spPr>
          <a:xfrm rot="16200000" flipV="1">
            <a:off x="6679101" y="4172832"/>
            <a:ext cx="557446" cy="10324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2" idx="0"/>
            <a:endCxn id="74" idx="2"/>
          </p:cNvCxnSpPr>
          <p:nvPr/>
        </p:nvCxnSpPr>
        <p:spPr>
          <a:xfrm rot="16200000" flipV="1">
            <a:off x="7243175" y="3608758"/>
            <a:ext cx="564370" cy="21675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/>
          <p:cNvSpPr txBox="1"/>
          <p:nvPr/>
        </p:nvSpPr>
        <p:spPr>
          <a:xfrm>
            <a:off x="9736667" y="1646504"/>
            <a:ext cx="2125134" cy="15069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Multi-office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Office local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Run in parallel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Order is crucial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200" i="1" dirty="0"/>
              <a:t>Note: Apply Change is always the last task. </a:t>
            </a:r>
            <a:endParaRPr lang="en-US" sz="1200" i="1" dirty="0" smtClean="0">
              <a:solidFill>
                <a:schemeClr val="tx2"/>
              </a:solidFill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1615542" y="2606901"/>
            <a:ext cx="1507067" cy="2624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operator mode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262337" y="6496079"/>
            <a:ext cx="2352970" cy="2624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unattended/automatic mode </a:t>
            </a:r>
          </a:p>
        </p:txBody>
      </p:sp>
    </p:spTree>
    <p:extLst>
      <p:ext uri="{BB962C8B-B14F-4D97-AF65-F5344CB8AC3E}">
        <p14:creationId xmlns:p14="http://schemas.microsoft.com/office/powerpoint/2010/main" val="299067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Eod</a:t>
            </a:r>
            <a:r>
              <a:rPr lang="en-US" dirty="0" smtClean="0"/>
              <a:t> - housekeeping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08 March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1014607"/>
            <a:ext cx="10938646" cy="50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Eod</a:t>
            </a:r>
            <a:r>
              <a:rPr lang="en-US" dirty="0" smtClean="0"/>
              <a:t> - reconciliation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08 March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2003068"/>
            <a:ext cx="10905171" cy="31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SOD - housekeeping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08 March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1762513"/>
            <a:ext cx="10959073" cy="34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TASKS SERVICE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08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07863" y="1284953"/>
            <a:ext cx="9120187" cy="4316566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FndtHeader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endParaRPr lang="en-US" dirty="0" smtClean="0">
              <a:solidFill>
                <a:schemeClr val="tx2"/>
              </a:solidFill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&lt;credentials&gt;</a:t>
            </a:r>
            <a:r>
              <a:rPr lang="en-US" dirty="0" smtClean="0"/>
              <a:t>  general </a:t>
            </a:r>
            <a:r>
              <a:rPr lang="en-US" dirty="0"/>
              <a:t>identifying attributes </a:t>
            </a:r>
            <a:endParaRPr lang="en-US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UserID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err="1" smtClean="0"/>
              <a:t>UserID</a:t>
            </a:r>
            <a:r>
              <a:rPr lang="en-US" dirty="0" smtClean="0"/>
              <a:t> for authorization	</a:t>
            </a:r>
            <a:endParaRPr lang="en-US" sz="1600" i="1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&lt;Role&gt; </a:t>
            </a:r>
            <a:r>
              <a:rPr lang="en-US" dirty="0" smtClean="0"/>
              <a:t>Role for supplied User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RunTaskRequest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Task Service Request</a:t>
            </a:r>
            <a:endParaRPr lang="en-US" b="1" dirty="0">
              <a:solidFill>
                <a:schemeClr val="accent2"/>
              </a:solidFill>
              <a:latin typeface="Courier" pitchFamily="49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&lt;header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endParaRPr lang="en-US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UserID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User for creating audit record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taskID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ID of tasks to be executed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&lt;record&gt; </a:t>
            </a:r>
            <a:r>
              <a:rPr lang="en-US" dirty="0" smtClean="0"/>
              <a:t>Relevant required fields for completing action</a:t>
            </a:r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&lt;field&gt; </a:t>
            </a:r>
            <a:r>
              <a:rPr lang="en-US" dirty="0" smtClean="0"/>
              <a:t>Field for given Task</a:t>
            </a:r>
          </a:p>
        </p:txBody>
      </p:sp>
    </p:spTree>
    <p:extLst>
      <p:ext uri="{BB962C8B-B14F-4D97-AF65-F5344CB8AC3E}">
        <p14:creationId xmlns:p14="http://schemas.microsoft.com/office/powerpoint/2010/main" val="92744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TASKS SERVICE- example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08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00" y="1205429"/>
            <a:ext cx="7954117" cy="45691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69979" y="1851022"/>
            <a:ext cx="2237628" cy="489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User Details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63848" y="3650442"/>
            <a:ext cx="2343759" cy="4855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Task to be executed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59498" y="4468931"/>
            <a:ext cx="2343759" cy="4855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Supporting </a:t>
            </a:r>
            <a:r>
              <a:rPr lang="en-US" sz="1600" dirty="0" smtClean="0">
                <a:solidFill>
                  <a:schemeClr val="accent2"/>
                </a:solidFill>
              </a:rPr>
              <a:t>information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692650" y="2095638"/>
            <a:ext cx="1577329" cy="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 flipV="1">
            <a:off x="4254500" y="3885814"/>
            <a:ext cx="1909348" cy="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  <a:endCxn id="26" idx="1"/>
          </p:cNvCxnSpPr>
          <p:nvPr/>
        </p:nvCxnSpPr>
        <p:spPr>
          <a:xfrm flipH="1">
            <a:off x="8838884" y="4711700"/>
            <a:ext cx="62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8715217" y="4216400"/>
            <a:ext cx="123667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186F62-2954-471E-9368-38BF5704F41F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0ae7057e-292f-4fd1-bead-5494e4c66c6d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1913475e-a030-45ec-9e8a-a2630205b38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13991</TotalTime>
  <Words>331</Words>
  <Application>Microsoft Office PowerPoint</Application>
  <PresentationFormat>Widescreen</PresentationFormat>
  <Paragraphs>115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</vt:lpstr>
      <vt:lpstr>Finastra_PowerPoint_Template_LIGHT</vt:lpstr>
      <vt:lpstr>Daily maintenance</vt:lpstr>
      <vt:lpstr>AGENDA</vt:lpstr>
      <vt:lpstr>PowerPoint Presentation</vt:lpstr>
      <vt:lpstr>Maintenance overview</vt:lpstr>
      <vt:lpstr>Eod - housekeeping</vt:lpstr>
      <vt:lpstr>Eod - reconciliation</vt:lpstr>
      <vt:lpstr>SOD - housekeeping</vt:lpstr>
      <vt:lpstr>TASKS SERVICE</vt:lpstr>
      <vt:lpstr>TASKS SERVICE- example</vt:lpstr>
      <vt:lpstr>Tasks service response - Success</vt:lpstr>
      <vt:lpstr>Tasks service response - failure</vt:lpstr>
      <vt:lpstr>Task monitoring</vt:lpstr>
      <vt:lpstr>Tasks UI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128</cp:revision>
  <cp:lastPrinted>2017-06-06T14:07:14Z</cp:lastPrinted>
  <dcterms:created xsi:type="dcterms:W3CDTF">2017-06-27T19:04:38Z</dcterms:created>
  <dcterms:modified xsi:type="dcterms:W3CDTF">2018-03-08T10:24:03Z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