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71" r:id="rId8"/>
    <p:sldId id="287" r:id="rId9"/>
    <p:sldId id="288" r:id="rId10"/>
    <p:sldId id="289" r:id="rId11"/>
    <p:sldId id="294" r:id="rId12"/>
    <p:sldId id="290" r:id="rId13"/>
    <p:sldId id="291" r:id="rId14"/>
    <p:sldId id="292" r:id="rId15"/>
    <p:sldId id="29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>
        <p:scale>
          <a:sx n="66" d="100"/>
          <a:sy n="66" d="100"/>
        </p:scale>
        <p:origin x="-816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27/02/2018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27/02/2018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And Logging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3919083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User can view what all rules have been executed for a payment.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887" y="3779270"/>
            <a:ext cx="4107769" cy="847155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User can also look into the audit trails for a particular payment.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6" y="1123721"/>
            <a:ext cx="4909909" cy="2352277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7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6" y="3664684"/>
            <a:ext cx="4909909" cy="275063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CONTD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23187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Operations-&gt;Logs will present two options to view logs.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System 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Activity Log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86" y="1739659"/>
            <a:ext cx="6981371" cy="4215493"/>
          </a:xfrm>
          <a:prstGeom prst="rect">
            <a:avLst/>
          </a:prstGeom>
          <a:noFill/>
          <a:ln w="9525">
            <a:gradFill>
              <a:gsLst>
                <a:gs pos="68750">
                  <a:srgbClr val="F7CA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 .. CONTD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4560093" cy="158812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Interfaces (Operations-&gt;Interfaces) will list all the interfaces defined in GPP-SP. The status of these interfaces can be monitored and controlled from the UI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81" y="1123721"/>
            <a:ext cx="6598220" cy="3936438"/>
          </a:xfrm>
          <a:prstGeom prst="rect">
            <a:avLst/>
          </a:prstGeom>
          <a:noFill/>
          <a:ln w="9525">
            <a:gradFill>
              <a:gsLst>
                <a:gs pos="67500">
                  <a:srgbClr val="F6C9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Arnab.podder@finastra.com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GPP-SP is a 24 x 7 online system. It is especially required to monitor the application and the payments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Monitors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83280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GPP-SP health can be monitored in various ways. It is always important to know what to monitor and when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GPP-SP Traces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GPP-SP Database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GPP-SP UI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GPP-SP </a:t>
            </a:r>
            <a:r>
              <a:rPr lang="en-US" dirty="0" smtClean="0">
                <a:solidFill>
                  <a:schemeClr val="accent2"/>
                </a:solidFill>
              </a:rPr>
              <a:t>Traces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20730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GPP-SP as an application writes a huge number of traces and logs each and every activity that performs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The size of the trace files varies from 30-50 MB as configured and automatically rolls over once the size limits are reached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GPP Typically writes the below trace files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gppserver_trace.log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gpp_mdp_monitor.log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gpp_gpp_monitors.log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>
                <a:solidFill>
                  <a:schemeClr val="accent2"/>
                </a:solidFill>
                <a:latin typeface="Courier" pitchFamily="49" charset="0"/>
              </a:rPr>
              <a:t>gpp_flow_monitor.log</a:t>
            </a:r>
            <a:endParaRPr lang="en-US" sz="16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gpp_error.log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gpp_activity.log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7127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GPP-SP </a:t>
            </a:r>
            <a:r>
              <a:rPr lang="en-US" dirty="0" smtClean="0">
                <a:solidFill>
                  <a:schemeClr val="accent2"/>
                </a:solidFill>
              </a:rPr>
              <a:t>Traces .. </a:t>
            </a:r>
            <a:r>
              <a:rPr lang="en-US" dirty="0" err="1" smtClean="0">
                <a:solidFill>
                  <a:schemeClr val="accent2"/>
                </a:solidFill>
              </a:rPr>
              <a:t>Contd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23337"/>
              </p:ext>
            </p:extLst>
          </p:nvPr>
        </p:nvGraphicFramePr>
        <p:xfrm>
          <a:off x="735460" y="1060858"/>
          <a:ext cx="10987966" cy="491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812"/>
                <a:gridCol w="7588154"/>
              </a:tblGrid>
              <a:tr h="6670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Traces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gppserver_trace.log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</a:t>
                      </a:r>
                      <a:r>
                        <a:rPr lang="en-IN" baseline="0" dirty="0" smtClean="0"/>
                        <a:t> will contain all the payment related activities performed by GPP. This will also contain the UI activity logs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gpp_mdp_monitor.log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will monitor the MDP activities.</a:t>
                      </a:r>
                      <a:r>
                        <a:rPr lang="en-IN" baseline="0" dirty="0" smtClean="0"/>
                        <a:t> It starts logging when any of the defined (and active) MDPs receive message.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gpp_gpp_monitors.log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is</a:t>
                      </a:r>
                      <a:r>
                        <a:rPr lang="en-IN" baseline="0" dirty="0" smtClean="0"/>
                        <a:t> mostly used for defining GPP’s performance as it logs the transaction related activities and also logs the time consumed for a specific transaction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gpp_flow_monitor.log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give the details of execution time taken per flow step of GPP -SP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gpp_error.log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 logs all</a:t>
                      </a:r>
                      <a:r>
                        <a:rPr lang="en-IN" baseline="0" dirty="0" smtClean="0"/>
                        <a:t> the errors reported in GPP-SP</a:t>
                      </a:r>
                      <a:endParaRPr lang="en-IN" dirty="0"/>
                    </a:p>
                  </a:txBody>
                  <a:tcPr/>
                </a:tc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gpp_activity.log</a:t>
                      </a:r>
                      <a:endParaRPr lang="he-IL" sz="1600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</a:t>
                      </a:r>
                      <a:r>
                        <a:rPr lang="en-IN" baseline="0" dirty="0" smtClean="0"/>
                        <a:t> logs all the activities GPP – SP is performing independent of when it is processing a payment or not.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Database table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349018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GPP-SP as an application writes information about payments in several DB tables. These tables can be queried and fetch information about a particular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DB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Minf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Message_External_Interaction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Errorlog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Message_Backout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27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87556"/>
              </p:ext>
            </p:extLst>
          </p:nvPr>
        </p:nvGraphicFramePr>
        <p:xfrm>
          <a:off x="694672" y="1814284"/>
          <a:ext cx="10987966" cy="198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42"/>
                <a:gridCol w="6384924"/>
              </a:tblGrid>
              <a:tr h="3187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Query</a:t>
                      </a:r>
                      <a:endParaRPr lang="en-IN" dirty="0"/>
                    </a:p>
                  </a:txBody>
                  <a:tcPr/>
                </a:tc>
              </a:tr>
              <a:tr h="7663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Minf</a:t>
                      </a:r>
                      <a:endParaRPr lang="en-US" sz="1600" b="1" dirty="0" smtClean="0">
                        <a:solidFill>
                          <a:schemeClr val="accent2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minf</a:t>
                      </a:r>
                      <a:r>
                        <a:rPr lang="en-IN" dirty="0" smtClean="0"/>
                        <a:t> where </a:t>
                      </a:r>
                      <a:r>
                        <a:rPr lang="en-IN" dirty="0" err="1" smtClean="0"/>
                        <a:t>p_mid</a:t>
                      </a:r>
                      <a:r>
                        <a:rPr lang="en-IN" dirty="0" smtClean="0"/>
                        <a:t>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</a:p>
                  </a:txBody>
                  <a:tcPr/>
                </a:tc>
              </a:tr>
              <a:tr h="3187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Message_External_Interaction</a:t>
                      </a:r>
                      <a:endParaRPr lang="en-US" sz="1600" b="1" dirty="0" smtClean="0">
                        <a:solidFill>
                          <a:schemeClr val="accent2"/>
                        </a:solidFill>
                        <a:latin typeface="Courier" pitchFamily="49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accent2"/>
                        </a:solidFill>
                        <a:latin typeface="Courier" pitchFamily="49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message_external_interaction</a:t>
                      </a:r>
                      <a:r>
                        <a:rPr lang="en-IN" dirty="0" smtClean="0"/>
                        <a:t> where mid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94672" y="270189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GPP-SP Database table .. CONTD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23888" y="1123721"/>
            <a:ext cx="9120187" cy="34855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Sample queries </a:t>
            </a:r>
          </a:p>
        </p:txBody>
      </p:sp>
    </p:spTree>
    <p:extLst>
      <p:ext uri="{BB962C8B-B14F-4D97-AF65-F5344CB8AC3E}">
        <p14:creationId xmlns:p14="http://schemas.microsoft.com/office/powerpoint/2010/main" val="243879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GPP-SP UI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09645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GPP-SP UI can be used by the authorized user to enquire 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informations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about any specific payments. GPP uses </a:t>
            </a:r>
            <a:r>
              <a:rPr lang="en-US" b="1" i="1" dirty="0" smtClean="0">
                <a:solidFill>
                  <a:schemeClr val="accent1"/>
                </a:solidFill>
                <a:latin typeface="Courier" pitchFamily="49" charset="0"/>
              </a:rPr>
              <a:t>elastic search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technology to return the searched payments at rapid speed.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2709410"/>
            <a:ext cx="6600824" cy="3128962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5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888" y="3198698"/>
            <a:ext cx="4107769" cy="847155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Payment can be searched directly on to the main login page.</a:t>
            </a:r>
          </a:p>
        </p:txBody>
      </p:sp>
    </p:spTree>
    <p:extLst>
      <p:ext uri="{BB962C8B-B14F-4D97-AF65-F5344CB8AC3E}">
        <p14:creationId xmlns:p14="http://schemas.microsoft.com/office/powerpoint/2010/main" val="18656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sharepoint/v3"/>
    <ds:schemaRef ds:uri="0ae7057e-292f-4fd1-bead-5494e4c66c6d"/>
    <ds:schemaRef ds:uri="1913475e-a030-45ec-9e8a-a2630205b38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11562</TotalTime>
  <Words>482</Words>
  <Application>Microsoft Office PowerPoint</Application>
  <PresentationFormat>Custom</PresentationFormat>
  <Paragraphs>101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Finastra_PowerPoint_Template_LIGHT</vt:lpstr>
      <vt:lpstr>Monitoring And Logging</vt:lpstr>
      <vt:lpstr>AGENDA</vt:lpstr>
      <vt:lpstr>PowerPoint Presentation</vt:lpstr>
      <vt:lpstr>Monitors </vt:lpstr>
      <vt:lpstr>GPP-SP Traces</vt:lpstr>
      <vt:lpstr>GPP-SP Traces .. Contd</vt:lpstr>
      <vt:lpstr>GPP-SP Database table</vt:lpstr>
      <vt:lpstr>PowerPoint Presentation</vt:lpstr>
      <vt:lpstr>GPP-SP UI</vt:lpstr>
      <vt:lpstr>GPP-SP UI .. COND</vt:lpstr>
      <vt:lpstr>GPP-SP UI .. CONTD</vt:lpstr>
      <vt:lpstr>GPP-SP UI .. CONTD</vt:lpstr>
      <vt:lpstr>Thank you</vt:lpstr>
    </vt:vector>
  </TitlesOfParts>
  <Company>D + 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Arnab</cp:lastModifiedBy>
  <cp:revision>103</cp:revision>
  <cp:lastPrinted>2017-06-06T14:07:14Z</cp:lastPrinted>
  <dcterms:created xsi:type="dcterms:W3CDTF">2017-06-27T19:04:38Z</dcterms:created>
  <dcterms:modified xsi:type="dcterms:W3CDTF">2018-02-27T09:25:41Z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